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handoutMasterIdLst>
    <p:handoutMasterId r:id="rId135"/>
  </p:handoutMasterIdLst>
  <p:sldIdLst>
    <p:sldId id="259" r:id="rId2"/>
    <p:sldId id="261" r:id="rId3"/>
    <p:sldId id="349" r:id="rId4"/>
    <p:sldId id="264" r:id="rId5"/>
    <p:sldId id="263" r:id="rId6"/>
    <p:sldId id="265" r:id="rId7"/>
    <p:sldId id="266" r:id="rId8"/>
    <p:sldId id="267" r:id="rId9"/>
    <p:sldId id="268" r:id="rId10"/>
    <p:sldId id="269" r:id="rId11"/>
    <p:sldId id="337" r:id="rId12"/>
    <p:sldId id="272" r:id="rId13"/>
    <p:sldId id="360" r:id="rId14"/>
    <p:sldId id="336" r:id="rId15"/>
    <p:sldId id="361" r:id="rId16"/>
    <p:sldId id="273" r:id="rId17"/>
    <p:sldId id="274" r:id="rId18"/>
    <p:sldId id="388" r:id="rId19"/>
    <p:sldId id="389" r:id="rId20"/>
    <p:sldId id="390" r:id="rId21"/>
    <p:sldId id="391" r:id="rId22"/>
    <p:sldId id="392" r:id="rId23"/>
    <p:sldId id="393" r:id="rId24"/>
    <p:sldId id="394" r:id="rId25"/>
    <p:sldId id="341" r:id="rId26"/>
    <p:sldId id="338" r:id="rId27"/>
    <p:sldId id="366" r:id="rId28"/>
    <p:sldId id="365" r:id="rId29"/>
    <p:sldId id="364" r:id="rId30"/>
    <p:sldId id="363" r:id="rId31"/>
    <p:sldId id="395" r:id="rId32"/>
    <p:sldId id="340" r:id="rId33"/>
    <p:sldId id="276" r:id="rId34"/>
    <p:sldId id="367" r:id="rId35"/>
    <p:sldId id="342" r:id="rId36"/>
    <p:sldId id="396" r:id="rId37"/>
    <p:sldId id="343" r:id="rId38"/>
    <p:sldId id="347" r:id="rId39"/>
    <p:sldId id="344" r:id="rId40"/>
    <p:sldId id="345" r:id="rId41"/>
    <p:sldId id="346" r:id="rId42"/>
    <p:sldId id="278" r:id="rId43"/>
    <p:sldId id="397" r:id="rId44"/>
    <p:sldId id="279" r:id="rId45"/>
    <p:sldId id="398" r:id="rId46"/>
    <p:sldId id="348" r:id="rId47"/>
    <p:sldId id="281" r:id="rId48"/>
    <p:sldId id="282" r:id="rId49"/>
    <p:sldId id="280" r:id="rId50"/>
    <p:sldId id="399" r:id="rId51"/>
    <p:sldId id="400" r:id="rId52"/>
    <p:sldId id="401" r:id="rId53"/>
    <p:sldId id="283" r:id="rId54"/>
    <p:sldId id="284" r:id="rId55"/>
    <p:sldId id="286" r:id="rId56"/>
    <p:sldId id="287" r:id="rId57"/>
    <p:sldId id="368" r:id="rId58"/>
    <p:sldId id="289" r:id="rId59"/>
    <p:sldId id="290" r:id="rId60"/>
    <p:sldId id="369" r:id="rId61"/>
    <p:sldId id="291" r:id="rId62"/>
    <p:sldId id="370" r:id="rId63"/>
    <p:sldId id="402" r:id="rId64"/>
    <p:sldId id="403" r:id="rId65"/>
    <p:sldId id="404" r:id="rId66"/>
    <p:sldId id="293" r:id="rId67"/>
    <p:sldId id="294" r:id="rId68"/>
    <p:sldId id="405" r:id="rId69"/>
    <p:sldId id="295" r:id="rId70"/>
    <p:sldId id="296" r:id="rId71"/>
    <p:sldId id="297" r:id="rId72"/>
    <p:sldId id="298" r:id="rId73"/>
    <p:sldId id="351" r:id="rId74"/>
    <p:sldId id="409" r:id="rId75"/>
    <p:sldId id="410" r:id="rId76"/>
    <p:sldId id="411" r:id="rId77"/>
    <p:sldId id="371" r:id="rId78"/>
    <p:sldId id="412" r:id="rId79"/>
    <p:sldId id="413" r:id="rId80"/>
    <p:sldId id="414" r:id="rId81"/>
    <p:sldId id="372" r:id="rId82"/>
    <p:sldId id="417" r:id="rId83"/>
    <p:sldId id="418" r:id="rId84"/>
    <p:sldId id="373" r:id="rId85"/>
    <p:sldId id="415" r:id="rId86"/>
    <p:sldId id="416" r:id="rId87"/>
    <p:sldId id="374" r:id="rId88"/>
    <p:sldId id="419" r:id="rId89"/>
    <p:sldId id="420" r:id="rId90"/>
    <p:sldId id="375" r:id="rId91"/>
    <p:sldId id="421" r:id="rId92"/>
    <p:sldId id="422" r:id="rId93"/>
    <p:sldId id="376" r:id="rId94"/>
    <p:sldId id="304" r:id="rId95"/>
    <p:sldId id="423" r:id="rId96"/>
    <p:sldId id="424" r:id="rId97"/>
    <p:sldId id="425" r:id="rId98"/>
    <p:sldId id="377" r:id="rId99"/>
    <p:sldId id="378" r:id="rId100"/>
    <p:sldId id="426" r:id="rId101"/>
    <p:sldId id="427" r:id="rId102"/>
    <p:sldId id="428" r:id="rId103"/>
    <p:sldId id="307" r:id="rId104"/>
    <p:sldId id="308" r:id="rId105"/>
    <p:sldId id="429" r:id="rId106"/>
    <p:sldId id="357" r:id="rId107"/>
    <p:sldId id="406" r:id="rId108"/>
    <p:sldId id="379" r:id="rId109"/>
    <p:sldId id="430" r:id="rId110"/>
    <p:sldId id="387" r:id="rId111"/>
    <p:sldId id="431" r:id="rId112"/>
    <p:sldId id="407" r:id="rId113"/>
    <p:sldId id="310" r:id="rId114"/>
    <p:sldId id="408" r:id="rId115"/>
    <p:sldId id="380" r:id="rId116"/>
    <p:sldId id="309" r:id="rId117"/>
    <p:sldId id="381" r:id="rId118"/>
    <p:sldId id="358" r:id="rId119"/>
    <p:sldId id="314" r:id="rId120"/>
    <p:sldId id="315" r:id="rId121"/>
    <p:sldId id="316" r:id="rId122"/>
    <p:sldId id="382" r:id="rId123"/>
    <p:sldId id="383" r:id="rId124"/>
    <p:sldId id="384" r:id="rId125"/>
    <p:sldId id="385" r:id="rId126"/>
    <p:sldId id="333" r:id="rId127"/>
    <p:sldId id="386" r:id="rId128"/>
    <p:sldId id="335" r:id="rId129"/>
    <p:sldId id="320" r:id="rId130"/>
    <p:sldId id="321" r:id="rId131"/>
    <p:sldId id="323" r:id="rId132"/>
    <p:sldId id="322" r:id="rId133"/>
  </p:sldIdLst>
  <p:sldSz cx="9144000" cy="5143500" type="screen16x9"/>
  <p:notesSz cx="6858000" cy="9144000"/>
  <p:defaultTextStyle>
    <a:defPPr>
      <a:defRPr lang="fr-FR"/>
    </a:defPPr>
    <a:lvl1pPr marL="0" algn="l" defTabSz="534924" rtl="0" eaLnBrk="1" latinLnBrk="0" hangingPunct="1">
      <a:defRPr sz="1053" kern="1200">
        <a:solidFill>
          <a:schemeClr val="tx1"/>
        </a:solidFill>
        <a:latin typeface="+mn-lt"/>
        <a:ea typeface="+mn-ea"/>
        <a:cs typeface="+mn-cs"/>
      </a:defRPr>
    </a:lvl1pPr>
    <a:lvl2pPr marL="267462" algn="l" defTabSz="534924" rtl="0" eaLnBrk="1" latinLnBrk="0" hangingPunct="1">
      <a:defRPr sz="1053" kern="1200">
        <a:solidFill>
          <a:schemeClr val="tx1"/>
        </a:solidFill>
        <a:latin typeface="+mn-lt"/>
        <a:ea typeface="+mn-ea"/>
        <a:cs typeface="+mn-cs"/>
      </a:defRPr>
    </a:lvl2pPr>
    <a:lvl3pPr marL="534924" algn="l" defTabSz="534924" rtl="0" eaLnBrk="1" latinLnBrk="0" hangingPunct="1">
      <a:defRPr sz="1053" kern="1200">
        <a:solidFill>
          <a:schemeClr val="tx1"/>
        </a:solidFill>
        <a:latin typeface="+mn-lt"/>
        <a:ea typeface="+mn-ea"/>
        <a:cs typeface="+mn-cs"/>
      </a:defRPr>
    </a:lvl3pPr>
    <a:lvl4pPr marL="802386" algn="l" defTabSz="534924" rtl="0" eaLnBrk="1" latinLnBrk="0" hangingPunct="1">
      <a:defRPr sz="1053" kern="1200">
        <a:solidFill>
          <a:schemeClr val="tx1"/>
        </a:solidFill>
        <a:latin typeface="+mn-lt"/>
        <a:ea typeface="+mn-ea"/>
        <a:cs typeface="+mn-cs"/>
      </a:defRPr>
    </a:lvl4pPr>
    <a:lvl5pPr marL="1069848" algn="l" defTabSz="534924" rtl="0" eaLnBrk="1" latinLnBrk="0" hangingPunct="1">
      <a:defRPr sz="1053" kern="1200">
        <a:solidFill>
          <a:schemeClr val="tx1"/>
        </a:solidFill>
        <a:latin typeface="+mn-lt"/>
        <a:ea typeface="+mn-ea"/>
        <a:cs typeface="+mn-cs"/>
      </a:defRPr>
    </a:lvl5pPr>
    <a:lvl6pPr marL="1337310" algn="l" defTabSz="534924" rtl="0" eaLnBrk="1" latinLnBrk="0" hangingPunct="1">
      <a:defRPr sz="1053" kern="1200">
        <a:solidFill>
          <a:schemeClr val="tx1"/>
        </a:solidFill>
        <a:latin typeface="+mn-lt"/>
        <a:ea typeface="+mn-ea"/>
        <a:cs typeface="+mn-cs"/>
      </a:defRPr>
    </a:lvl6pPr>
    <a:lvl7pPr marL="1604772" algn="l" defTabSz="534924" rtl="0" eaLnBrk="1" latinLnBrk="0" hangingPunct="1">
      <a:defRPr sz="1053" kern="1200">
        <a:solidFill>
          <a:schemeClr val="tx1"/>
        </a:solidFill>
        <a:latin typeface="+mn-lt"/>
        <a:ea typeface="+mn-ea"/>
        <a:cs typeface="+mn-cs"/>
      </a:defRPr>
    </a:lvl7pPr>
    <a:lvl8pPr marL="1872234" algn="l" defTabSz="534924" rtl="0" eaLnBrk="1" latinLnBrk="0" hangingPunct="1">
      <a:defRPr sz="1053" kern="1200">
        <a:solidFill>
          <a:schemeClr val="tx1"/>
        </a:solidFill>
        <a:latin typeface="+mn-lt"/>
        <a:ea typeface="+mn-ea"/>
        <a:cs typeface="+mn-cs"/>
      </a:defRPr>
    </a:lvl8pPr>
    <a:lvl9pPr marL="2139696" algn="l" defTabSz="534924" rtl="0" eaLnBrk="1" latinLnBrk="0" hangingPunct="1">
      <a:defRPr sz="105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5F5011-F8A6-AC01-BBAA-8A3C1ECCF526}" name="Aurélien ALBA" initials="AA" userId="02b92170b1c9b61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73" autoAdjust="0"/>
    <p:restoredTop sz="85897" autoAdjust="0"/>
  </p:normalViewPr>
  <p:slideViewPr>
    <p:cSldViewPr snapToGrid="0" showGuides="1">
      <p:cViewPr varScale="1">
        <p:scale>
          <a:sx n="72" d="100"/>
          <a:sy n="72" d="100"/>
        </p:scale>
        <p:origin x="1000" y="48"/>
      </p:cViewPr>
      <p:guideLst>
        <p:guide orient="horz" pos="1620"/>
        <p:guide pos="2880"/>
      </p:guideLst>
    </p:cSldViewPr>
  </p:slideViewPr>
  <p:notesTextViewPr>
    <p:cViewPr>
      <p:scale>
        <a:sx n="3" d="2"/>
        <a:sy n="3" d="2"/>
      </p:scale>
      <p:origin x="0" y="0"/>
    </p:cViewPr>
  </p:notesTextViewPr>
  <p:notesViewPr>
    <p:cSldViewPr snapToGrid="0" showGuides="1">
      <p:cViewPr varScale="1">
        <p:scale>
          <a:sx n="77" d="100"/>
          <a:sy n="77" d="100"/>
        </p:scale>
        <p:origin x="3720" y="10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DFECD05-2BB6-44C3-B0C3-C38A2E5D91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30EA000-17F7-4792-AB7C-D93AD06B383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9B17AE-9519-4B5C-B3DD-4653A7309F31}" type="datetimeFigureOut">
              <a:rPr lang="fr-FR" smtClean="0"/>
              <a:pPr/>
              <a:t>03/12/2023</a:t>
            </a:fld>
            <a:endParaRPr lang="fr-FR"/>
          </a:p>
        </p:txBody>
      </p:sp>
      <p:sp>
        <p:nvSpPr>
          <p:cNvPr id="4" name="Espace réservé du pied de page 3">
            <a:extLst>
              <a:ext uri="{FF2B5EF4-FFF2-40B4-BE49-F238E27FC236}">
                <a16:creationId xmlns:a16="http://schemas.microsoft.com/office/drawing/2014/main" id="{09F34DEE-40FC-4868-810A-0A016179B7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0BA2D074-BA97-4AB6-BFDD-18499E1F67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E4BED3-44FA-40DC-989E-7C574463A706}" type="slidenum">
              <a:rPr lang="fr-FR" smtClean="0"/>
              <a:pPr/>
              <a:t>‹N°›</a:t>
            </a:fld>
            <a:endParaRPr lang="fr-FR"/>
          </a:p>
        </p:txBody>
      </p:sp>
    </p:spTree>
    <p:extLst>
      <p:ext uri="{BB962C8B-B14F-4D97-AF65-F5344CB8AC3E}">
        <p14:creationId xmlns:p14="http://schemas.microsoft.com/office/powerpoint/2010/main" val="334023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8622A-41A0-4877-A9C6-D5E3884F7AA2}" type="datetimeFigureOut">
              <a:rPr lang="fr-FR" smtClean="0"/>
              <a:pPr/>
              <a:t>03/12/2023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D2393-19B9-4CC0-98BA-CC685AA3613E}" type="slidenum">
              <a:rPr lang="fr-FR" smtClean="0"/>
              <a:pPr/>
              <a:t>‹N°›</a:t>
            </a:fld>
            <a:endParaRPr lang="fr-FR"/>
          </a:p>
        </p:txBody>
      </p:sp>
    </p:spTree>
    <p:extLst>
      <p:ext uri="{BB962C8B-B14F-4D97-AF65-F5344CB8AC3E}">
        <p14:creationId xmlns:p14="http://schemas.microsoft.com/office/powerpoint/2010/main" val="327305700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400" b="0" dirty="0">
                <a:solidFill>
                  <a:schemeClr val="tx1"/>
                </a:solidFill>
              </a:rPr>
              <a:t>Les premiers marchés financiers ont émergé dans l'Antiquité, notamment à </a:t>
            </a:r>
            <a:r>
              <a:rPr lang="fr-FR" sz="400" dirty="0">
                <a:solidFill>
                  <a:schemeClr val="tx1"/>
                </a:solidFill>
              </a:rPr>
              <a:t>Rome</a:t>
            </a:r>
            <a:r>
              <a:rPr lang="fr-FR" sz="400" b="0" dirty="0">
                <a:solidFill>
                  <a:schemeClr val="tx1"/>
                </a:solidFill>
              </a:rPr>
              <a:t> et en </a:t>
            </a:r>
            <a:r>
              <a:rPr lang="fr-FR" sz="400" dirty="0">
                <a:solidFill>
                  <a:schemeClr val="tx1"/>
                </a:solidFill>
              </a:rPr>
              <a:t>Grèce</a:t>
            </a:r>
            <a:r>
              <a:rPr lang="fr-FR" sz="400" b="0" dirty="0">
                <a:solidFill>
                  <a:schemeClr val="tx1"/>
                </a:solidFill>
              </a:rPr>
              <a:t>, avec des échanges de dettes et de contrats à terme.</a:t>
            </a:r>
          </a:p>
          <a:p>
            <a:pPr marL="0" marR="0" lvl="0" indent="0" algn="l" defTabSz="685800" rtl="0" eaLnBrk="1" fontAlgn="auto" latinLnBrk="0" hangingPunct="1">
              <a:lnSpc>
                <a:spcPct val="100000"/>
              </a:lnSpc>
              <a:spcBef>
                <a:spcPts val="0"/>
              </a:spcBef>
              <a:spcAft>
                <a:spcPts val="0"/>
              </a:spcAft>
              <a:buClrTx/>
              <a:buSzTx/>
              <a:buFontTx/>
              <a:buNone/>
              <a:tabLst/>
              <a:defRPr/>
            </a:pPr>
            <a:endParaRPr lang="fr-FR" sz="400" b="0" dirty="0">
              <a:solidFill>
                <a:schemeClr val="tx1"/>
              </a:solidFill>
            </a:endParaRPr>
          </a:p>
          <a:p>
            <a:r>
              <a:rPr lang="fr-FR" sz="1050" dirty="0"/>
              <a:t>Moyen Age :</a:t>
            </a:r>
          </a:p>
          <a:p>
            <a:r>
              <a:rPr lang="fr-FR" sz="1050" b="0" dirty="0">
                <a:solidFill>
                  <a:schemeClr val="tx1"/>
                </a:solidFill>
              </a:rPr>
              <a:t>Les foires commerciales européennes ont facilité les échanges de marchandises et de devises, jetant les bases des marchés financiers.</a:t>
            </a:r>
            <a:endParaRPr lang="fr-FR" sz="900" b="0" dirty="0">
              <a:solidFill>
                <a:schemeClr val="tx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fr-FR" sz="400" b="0" dirty="0">
              <a:solidFill>
                <a:schemeClr val="tx1"/>
              </a:solidFill>
            </a:endParaRP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5</a:t>
            </a:fld>
            <a:endParaRPr lang="fr-FR"/>
          </a:p>
        </p:txBody>
      </p:sp>
    </p:spTree>
    <p:extLst>
      <p:ext uri="{BB962C8B-B14F-4D97-AF65-F5344CB8AC3E}">
        <p14:creationId xmlns:p14="http://schemas.microsoft.com/office/powerpoint/2010/main" val="3920845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Courtiers et Intermédiaires : facilitent les transactions en mettant en relation les acheteurs et les vendeurs, souvent via des plateformes en ligne.</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20</a:t>
            </a:fld>
            <a:endParaRPr lang="fr-FR"/>
          </a:p>
        </p:txBody>
      </p:sp>
    </p:spTree>
    <p:extLst>
      <p:ext uri="{BB962C8B-B14F-4D97-AF65-F5344CB8AC3E}">
        <p14:creationId xmlns:p14="http://schemas.microsoft.com/office/powerpoint/2010/main" val="2591672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21</a:t>
            </a:fld>
            <a:endParaRPr lang="fr-FR"/>
          </a:p>
        </p:txBody>
      </p:sp>
    </p:spTree>
    <p:extLst>
      <p:ext uri="{BB962C8B-B14F-4D97-AF65-F5344CB8AC3E}">
        <p14:creationId xmlns:p14="http://schemas.microsoft.com/office/powerpoint/2010/main" val="4094449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22</a:t>
            </a:fld>
            <a:endParaRPr lang="fr-FR"/>
          </a:p>
        </p:txBody>
      </p:sp>
    </p:spTree>
    <p:extLst>
      <p:ext uri="{BB962C8B-B14F-4D97-AF65-F5344CB8AC3E}">
        <p14:creationId xmlns:p14="http://schemas.microsoft.com/office/powerpoint/2010/main" val="7075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23</a:t>
            </a:fld>
            <a:endParaRPr lang="fr-FR"/>
          </a:p>
        </p:txBody>
      </p:sp>
    </p:spTree>
    <p:extLst>
      <p:ext uri="{BB962C8B-B14F-4D97-AF65-F5344CB8AC3E}">
        <p14:creationId xmlns:p14="http://schemas.microsoft.com/office/powerpoint/2010/main" val="204539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24</a:t>
            </a:fld>
            <a:endParaRPr lang="fr-FR"/>
          </a:p>
        </p:txBody>
      </p:sp>
    </p:spTree>
    <p:extLst>
      <p:ext uri="{BB962C8B-B14F-4D97-AF65-F5344CB8AC3E}">
        <p14:creationId xmlns:p14="http://schemas.microsoft.com/office/powerpoint/2010/main" val="909787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25</a:t>
            </a:fld>
            <a:endParaRPr lang="fr-FR"/>
          </a:p>
        </p:txBody>
      </p:sp>
    </p:spTree>
    <p:extLst>
      <p:ext uri="{BB962C8B-B14F-4D97-AF65-F5344CB8AC3E}">
        <p14:creationId xmlns:p14="http://schemas.microsoft.com/office/powerpoint/2010/main" val="33801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Des mobiles différents mais complémentaires:</a:t>
            </a:r>
          </a:p>
          <a:p>
            <a:pPr marL="342900" indent="-342900">
              <a:buFont typeface="Arial" panose="020B0604020202020204" pitchFamily="34" charset="0"/>
              <a:buChar char="•"/>
            </a:pPr>
            <a:r>
              <a:rPr lang="fr-FR" dirty="0"/>
              <a:t>Investissement, rémunération de l’épargne et structuration du capital (dividendes, intérêt).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26</a:t>
            </a:fld>
            <a:endParaRPr lang="fr-FR"/>
          </a:p>
        </p:txBody>
      </p:sp>
    </p:spTree>
    <p:extLst>
      <p:ext uri="{BB962C8B-B14F-4D97-AF65-F5344CB8AC3E}">
        <p14:creationId xmlns:p14="http://schemas.microsoft.com/office/powerpoint/2010/main" val="2390928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Des mobiles différents mais complémentaires:</a:t>
            </a:r>
          </a:p>
          <a:p>
            <a:pPr marL="342900" indent="-342900">
              <a:buFont typeface="Arial" panose="020B0604020202020204" pitchFamily="34" charset="0"/>
              <a:buChar char="•"/>
            </a:pPr>
            <a:r>
              <a:rPr lang="fr-FR" dirty="0"/>
              <a:t>Les entreprises ne trouvent qu’une faible partie de leur financement sur le marché secondaire mais il apporte néanmoins plus de liquidité que le marché primaire.</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27</a:t>
            </a:fld>
            <a:endParaRPr lang="fr-FR"/>
          </a:p>
        </p:txBody>
      </p:sp>
    </p:spTree>
    <p:extLst>
      <p:ext uri="{BB962C8B-B14F-4D97-AF65-F5344CB8AC3E}">
        <p14:creationId xmlns:p14="http://schemas.microsoft.com/office/powerpoint/2010/main" val="3357500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Des mobiles différents mais complémentaires:</a:t>
            </a:r>
          </a:p>
          <a:p>
            <a:pPr marL="342900" indent="-342900">
              <a:buFont typeface="Arial" panose="020B0604020202020204" pitchFamily="34" charset="0"/>
              <a:buChar char="•"/>
            </a:pPr>
            <a:r>
              <a:rPr lang="fr-FR" dirty="0"/>
              <a:t>Possibilité de se couvrir contre les fluctuations en </a:t>
            </a:r>
            <a:r>
              <a:rPr lang="fr-FR" dirty="0" err="1"/>
              <a:t>combinance</a:t>
            </a:r>
            <a:r>
              <a:rPr lang="fr-FR" dirty="0"/>
              <a:t> acquisition au comptant et marché à terme. Produit dérivés offrent aussi une couverture contre les risques.</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28</a:t>
            </a:fld>
            <a:endParaRPr lang="fr-FR"/>
          </a:p>
        </p:txBody>
      </p:sp>
    </p:spTree>
    <p:extLst>
      <p:ext uri="{BB962C8B-B14F-4D97-AF65-F5344CB8AC3E}">
        <p14:creationId xmlns:p14="http://schemas.microsoft.com/office/powerpoint/2010/main" val="3419933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Des mobiles différents mais complémentaires:</a:t>
            </a:r>
          </a:p>
          <a:p>
            <a:pPr marL="342900" indent="-342900">
              <a:buFont typeface="Arial" panose="020B0604020202020204" pitchFamily="34" charset="0"/>
              <a:buChar char="•"/>
            </a:pPr>
            <a:r>
              <a:rPr lang="fr-FR" dirty="0"/>
              <a:t>Acquérir un nombre suffisant d’actions afin d’intervenir dans la gestion d’une entreprise (voire prendre le contrôle)</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29</a:t>
            </a:fld>
            <a:endParaRPr lang="fr-FR"/>
          </a:p>
        </p:txBody>
      </p:sp>
    </p:spTree>
    <p:extLst>
      <p:ext uri="{BB962C8B-B14F-4D97-AF65-F5344CB8AC3E}">
        <p14:creationId xmlns:p14="http://schemas.microsoft.com/office/powerpoint/2010/main" val="298096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La Révolution Industrielle a catalysé la croissance économique et l'émergence de nouvelles entreprises. Les marchés financiers ont vu une expansion significative avec la création de bourses telles que la Bourse de Londres (1801) et la Bourse de New York (1792).</a:t>
            </a:r>
          </a:p>
          <a:p>
            <a:pPr marL="342900" indent="-342900">
              <a:buFont typeface="Arial" panose="020B0604020202020204" pitchFamily="34" charset="0"/>
              <a:buChar char="•"/>
            </a:pPr>
            <a:endParaRPr lang="fr-FR" dirty="0"/>
          </a:p>
          <a:p>
            <a:pPr marL="342900" indent="-342900">
              <a:buFont typeface="Arial" panose="020B0604020202020204" pitchFamily="34" charset="0"/>
              <a:buChar char="•"/>
            </a:pPr>
            <a:r>
              <a:rPr lang="fr-FR" dirty="0"/>
              <a:t>Les chemins de fer, l'industrie manufacturière et d'autres secteurs ont contribué à la création de nouveaux instruments financiers.</a:t>
            </a:r>
            <a:endParaRPr lang="fr-FR" sz="800" dirty="0"/>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7</a:t>
            </a:fld>
            <a:endParaRPr lang="fr-FR"/>
          </a:p>
        </p:txBody>
      </p:sp>
    </p:spTree>
    <p:extLst>
      <p:ext uri="{BB962C8B-B14F-4D97-AF65-F5344CB8AC3E}">
        <p14:creationId xmlns:p14="http://schemas.microsoft.com/office/powerpoint/2010/main" val="305049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Des mobiles différents mais complémentaires:</a:t>
            </a:r>
          </a:p>
          <a:p>
            <a:pPr marL="342900" indent="-342900">
              <a:buFont typeface="Arial" panose="020B0604020202020204" pitchFamily="34" charset="0"/>
              <a:buChar char="•"/>
            </a:pPr>
            <a:r>
              <a:rPr lang="fr-FR" dirty="0"/>
              <a:t>Réaliser des plus-values en vendant des titres, des devises ou des marchandises plus chers que le prix d’achat.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30</a:t>
            </a:fld>
            <a:endParaRPr lang="fr-FR"/>
          </a:p>
        </p:txBody>
      </p:sp>
    </p:spTree>
    <p:extLst>
      <p:ext uri="{BB962C8B-B14F-4D97-AF65-F5344CB8AC3E}">
        <p14:creationId xmlns:p14="http://schemas.microsoft.com/office/powerpoint/2010/main" val="3628470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Opérations sur titres:</a:t>
            </a:r>
          </a:p>
          <a:p>
            <a:pPr marL="342900" indent="-342900">
              <a:buFont typeface="Arial" panose="020B0604020202020204" pitchFamily="34" charset="0"/>
              <a:buChar char="•"/>
            </a:pPr>
            <a:r>
              <a:rPr lang="fr-FR" dirty="0"/>
              <a:t>Transaction au comptant, rencontre de l’offre et de la demande, transaction se fait très rapidement (paiement et livraison)</a:t>
            </a:r>
          </a:p>
          <a:p>
            <a:pPr marL="342900" indent="-342900">
              <a:buFont typeface="Arial" panose="020B0604020202020204" pitchFamily="34" charset="0"/>
              <a:buChar char="•"/>
            </a:pPr>
            <a:r>
              <a:rPr lang="fr-FR" dirty="0"/>
              <a:t>Sur le marché à terme, paiement et livraison à la fin du mois boursier</a:t>
            </a: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31</a:t>
            </a:fld>
            <a:endParaRPr lang="fr-FR"/>
          </a:p>
        </p:txBody>
      </p:sp>
    </p:spTree>
    <p:extLst>
      <p:ext uri="{BB962C8B-B14F-4D97-AF65-F5344CB8AC3E}">
        <p14:creationId xmlns:p14="http://schemas.microsoft.com/office/powerpoint/2010/main" val="1929014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Opérations sur produits dérivés:</a:t>
            </a:r>
          </a:p>
          <a:p>
            <a:pPr marL="342900" indent="-342900">
              <a:buFont typeface="Arial" panose="020B0604020202020204" pitchFamily="34" charset="0"/>
              <a:buChar char="•"/>
            </a:pPr>
            <a:r>
              <a:rPr lang="fr-FR" dirty="0"/>
              <a:t>Instruments financiers construits à partir d’un titre ou d’un indice. But: réaliser des opérations sur l’avenir, se couvrir contre les risques ou en profiter. Support privilégier pour la spéculation</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32</a:t>
            </a:fld>
            <a:endParaRPr lang="fr-FR"/>
          </a:p>
        </p:txBody>
      </p:sp>
    </p:spTree>
    <p:extLst>
      <p:ext uri="{BB962C8B-B14F-4D97-AF65-F5344CB8AC3E}">
        <p14:creationId xmlns:p14="http://schemas.microsoft.com/office/powerpoint/2010/main" val="2353160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Spéculer consiste à procéder à des achats ou des ventes de biens, de titres ou des devises dans le seul but de retirer une plus-value des changements futures de cours, sans rien attendre de l’emploi ou de la transformation des actifs concernés.</a:t>
            </a: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33</a:t>
            </a:fld>
            <a:endParaRPr lang="fr-FR"/>
          </a:p>
        </p:txBody>
      </p:sp>
    </p:spTree>
    <p:extLst>
      <p:ext uri="{BB962C8B-B14F-4D97-AF65-F5344CB8AC3E}">
        <p14:creationId xmlns:p14="http://schemas.microsoft.com/office/powerpoint/2010/main" val="259040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Objectifs:</a:t>
            </a:r>
          </a:p>
          <a:p>
            <a:pPr marL="285750" indent="-285750">
              <a:buFont typeface="Arial" panose="020B0604020202020204" pitchFamily="34" charset="0"/>
              <a:buChar char="•"/>
            </a:pPr>
            <a:r>
              <a:rPr lang="fr-FR" dirty="0"/>
              <a:t>La spéculation offensive recherche la plus-value en acceptant un certain risque (on espère l’augmentation/diminution de la valeur d’un actif)</a:t>
            </a:r>
          </a:p>
          <a:p>
            <a:pPr marL="285750" indent="-285750">
              <a:buFont typeface="Arial" panose="020B0604020202020204" pitchFamily="34" charset="0"/>
              <a:buChar char="•"/>
            </a:pPr>
            <a:r>
              <a:rPr lang="fr-FR" dirty="0"/>
              <a:t>L’explosion des flux financiers a amplifié le phénomène à tel point que la spéculation se donne souvent raison à elle-même (effet « boule de neige »). Profiter de ces mouvements cumulés est l’une des motivations des spéculateurs.</a:t>
            </a:r>
          </a:p>
          <a:p>
            <a:pPr marL="285750" indent="-285750">
              <a:buFont typeface="Arial" panose="020B0604020202020204" pitchFamily="34" charset="0"/>
              <a:buChar char="•"/>
            </a:pPr>
            <a:r>
              <a:rPr lang="fr-FR" dirty="0"/>
              <a:t>Pour se couvrir contre les fluctuations des cours, les agents achètent de la protection contre un certain coût. Ils sont contrepartie des opérations de spéculateurs =&gt; finalement tous les intervenants sont des spéculateurs.</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34</a:t>
            </a:fld>
            <a:endParaRPr lang="fr-FR"/>
          </a:p>
        </p:txBody>
      </p:sp>
    </p:spTree>
    <p:extLst>
      <p:ext uri="{BB962C8B-B14F-4D97-AF65-F5344CB8AC3E}">
        <p14:creationId xmlns:p14="http://schemas.microsoft.com/office/powerpoint/2010/main" val="364893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dirty="0"/>
              <a:t>Les actions représentent une forme de propriété dans une entreprise. En détenant des actions, un investisseur devient actionnaire et acquiert un intérêt dans les profits et la croissance de l'entreprise.</a:t>
            </a: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43</a:t>
            </a:fld>
            <a:endParaRPr lang="fr-FR"/>
          </a:p>
        </p:txBody>
      </p:sp>
    </p:spTree>
    <p:extLst>
      <p:ext uri="{BB962C8B-B14F-4D97-AF65-F5344CB8AC3E}">
        <p14:creationId xmlns:p14="http://schemas.microsoft.com/office/powerpoint/2010/main" val="2446566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dirty="0"/>
              <a:t>Caractéristiques Principales :</a:t>
            </a:r>
          </a:p>
          <a:p>
            <a:pPr marL="285750" lvl="1" indent="-285750">
              <a:buFont typeface="Arial" panose="020B0604020202020204" pitchFamily="34" charset="0"/>
              <a:buChar char="•"/>
            </a:pPr>
            <a:r>
              <a:rPr lang="fr-FR" dirty="0"/>
              <a:t>Droit de Vote : Les actionnaires ont généralement le droit de participer aux décisions de l'entreprise lors des assemblées générales.</a:t>
            </a:r>
          </a:p>
          <a:p>
            <a:pPr marL="285750" lvl="1" indent="-285750">
              <a:buFont typeface="Arial" panose="020B0604020202020204" pitchFamily="34" charset="0"/>
              <a:buChar char="•"/>
            </a:pPr>
            <a:r>
              <a:rPr lang="fr-FR" dirty="0"/>
              <a:t>Dividendes : Les actionnaires peuvent recevoir des dividendes, une part des bénéfices distribuée périodiquement.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44</a:t>
            </a:fld>
            <a:endParaRPr lang="fr-FR"/>
          </a:p>
        </p:txBody>
      </p:sp>
    </p:spTree>
    <p:extLst>
      <p:ext uri="{BB962C8B-B14F-4D97-AF65-F5344CB8AC3E}">
        <p14:creationId xmlns:p14="http://schemas.microsoft.com/office/powerpoint/2010/main" val="745351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dirty="0"/>
              <a:t>Caractéristiques Principales :</a:t>
            </a:r>
          </a:p>
          <a:p>
            <a:pPr marL="285750" lvl="1" indent="-285750">
              <a:buFont typeface="Arial" panose="020B0604020202020204" pitchFamily="34" charset="0"/>
              <a:buChar char="•"/>
            </a:pPr>
            <a:r>
              <a:rPr lang="fr-FR" dirty="0"/>
              <a:t>Droit de Vote : Les actionnaires ont généralement le droit de participer aux décisions de l'entreprise lors des assemblées générales.</a:t>
            </a:r>
          </a:p>
          <a:p>
            <a:pPr marL="285750" lvl="1" indent="-285750">
              <a:buFont typeface="Arial" panose="020B0604020202020204" pitchFamily="34" charset="0"/>
              <a:buChar char="•"/>
            </a:pPr>
            <a:r>
              <a:rPr lang="fr-FR" dirty="0"/>
              <a:t>Dividendes : Les actionnaires peuvent recevoir des dividendes, une part des bénéfices distribuée périodiquement.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45</a:t>
            </a:fld>
            <a:endParaRPr lang="fr-FR"/>
          </a:p>
        </p:txBody>
      </p:sp>
    </p:spTree>
    <p:extLst>
      <p:ext uri="{BB962C8B-B14F-4D97-AF65-F5344CB8AC3E}">
        <p14:creationId xmlns:p14="http://schemas.microsoft.com/office/powerpoint/2010/main" val="3826879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Bourse de Paris est l’unique marché en France. La confrontation de l’offre et de la demande permet de fixer les cours (cotation)</a:t>
            </a:r>
          </a:p>
          <a:p>
            <a:endParaRPr lang="fr-FR" dirty="0"/>
          </a:p>
          <a:p>
            <a:r>
              <a:rPr lang="fr-FR" sz="1000" dirty="0"/>
              <a:t>La cotation</a:t>
            </a:r>
          </a:p>
          <a:p>
            <a:pPr marL="285750" indent="-285750">
              <a:buFont typeface="Arial" panose="020B0604020202020204" pitchFamily="34" charset="0"/>
              <a:buChar char="•"/>
            </a:pPr>
            <a:r>
              <a:rPr lang="fr-FR" dirty="0"/>
              <a:t>Plus de « criée », système de carnet d’ordre électronique. Ordres classés par limite de prix et ordre d’arrivée. Cotation en temps réel.</a:t>
            </a:r>
          </a:p>
          <a:p>
            <a:pPr marL="285750" indent="-285750">
              <a:buFont typeface="Arial" panose="020B0604020202020204" pitchFamily="34" charset="0"/>
              <a:buChar char="•"/>
            </a:pPr>
            <a:r>
              <a:rPr lang="fr-FR" dirty="0"/>
              <a:t>Cotation en continu: achat/vente des titres de 9h à 17h. Cours d’ouverture calculé à 9h et le cours de clôture est déterminé à 17h05. Fluctuation max de 21,25% à la hausse et 18,5% à la baisse pour les titres français. Suspension de séances de 15min si déséquilibre important.</a:t>
            </a:r>
          </a:p>
          <a:p>
            <a:pPr marL="285750" indent="-285750">
              <a:buFont typeface="Arial" panose="020B0604020202020204" pitchFamily="34" charset="0"/>
              <a:buChar char="•"/>
            </a:pPr>
            <a:r>
              <a:rPr lang="fr-FR" dirty="0"/>
              <a:t>Cotation au « fixing » pour les valeurs les moins liquides. Ordres confrontés 2 fois par jour à 11h30 et 16h.</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46</a:t>
            </a:fld>
            <a:endParaRPr lang="fr-FR"/>
          </a:p>
        </p:txBody>
      </p:sp>
    </p:spTree>
    <p:extLst>
      <p:ext uri="{BB962C8B-B14F-4D97-AF65-F5344CB8AC3E}">
        <p14:creationId xmlns:p14="http://schemas.microsoft.com/office/powerpoint/2010/main" val="4060913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Arial" panose="020B0604020202020204" pitchFamily="34" charset="0"/>
              <a:buChar char="•"/>
            </a:pPr>
            <a:r>
              <a:rPr lang="fr-FR" dirty="0"/>
              <a:t>Les obligations sont des titres de créance émis par des entreprises, des gouvernements ou des entités gouvernementales. En achetant une obligation, l'investisseur prête de l'argent à l'émetteur en échange de paiements d'intérêts réguliers et du remboursement du capital à l'échéance.</a:t>
            </a:r>
          </a:p>
          <a:p>
            <a:pPr marL="285750" indent="-285750">
              <a:buFont typeface="Arial" panose="020B0604020202020204" pitchFamily="34" charset="0"/>
              <a:buChar char="•"/>
            </a:pPr>
            <a:r>
              <a:rPr lang="fr-FR" dirty="0"/>
              <a:t>Caractéristiques Principales :</a:t>
            </a:r>
          </a:p>
          <a:p>
            <a:pPr marL="285750" lvl="1" indent="-285750">
              <a:buFont typeface="Arial" panose="020B0604020202020204" pitchFamily="34" charset="0"/>
              <a:buChar char="•"/>
            </a:pPr>
            <a:r>
              <a:rPr lang="fr-FR" dirty="0"/>
              <a:t>Versement d'Intérêts : Les obligations génèrent des intérêts réguliers pendant la période de détention.</a:t>
            </a:r>
          </a:p>
          <a:p>
            <a:pPr marL="285750" lvl="1" indent="-285750">
              <a:buFont typeface="Arial" panose="020B0604020202020204" pitchFamily="34" charset="0"/>
              <a:buChar char="•"/>
            </a:pPr>
            <a:r>
              <a:rPr lang="fr-FR" dirty="0"/>
              <a:t>Remboursement du Capital : À l'échéance, l'investisseur reçoit le remboursement du montant prêté.</a:t>
            </a:r>
          </a:p>
          <a:p>
            <a:pPr marL="285750" indent="-285750">
              <a:buFont typeface="Arial" panose="020B0604020202020204" pitchFamily="34" charset="0"/>
              <a:buChar char="•"/>
            </a:pPr>
            <a:r>
              <a:rPr lang="fr-FR" dirty="0"/>
              <a:t>Emises sur le marché primaire.</a:t>
            </a:r>
          </a:p>
          <a:p>
            <a:pPr marL="285750" indent="-285750">
              <a:buFont typeface="Arial" panose="020B0604020202020204" pitchFamily="34" charset="0"/>
              <a:buChar char="•"/>
            </a:pPr>
            <a:r>
              <a:rPr lang="fr-FR" dirty="0"/>
              <a:t>Grande diversité de type d’obligation (obligation d’Etat, d’entreprises, de municipalités, zéro coupon, taux variable, taux fixe, remboursement en plusieurs fois, …)</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57</a:t>
            </a:fld>
            <a:endParaRPr lang="fr-FR"/>
          </a:p>
        </p:txBody>
      </p:sp>
    </p:spTree>
    <p:extLst>
      <p:ext uri="{BB962C8B-B14F-4D97-AF65-F5344CB8AC3E}">
        <p14:creationId xmlns:p14="http://schemas.microsoft.com/office/powerpoint/2010/main" val="126188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Régulation et Réformes :</a:t>
            </a:r>
          </a:p>
          <a:p>
            <a:pPr marL="342900" indent="-342900">
              <a:buFont typeface="Arial" panose="020B0604020202020204" pitchFamily="34" charset="0"/>
              <a:buChar char="•"/>
            </a:pPr>
            <a:r>
              <a:rPr lang="fr-FR" dirty="0"/>
              <a:t>Suite à la Grande Dépression, des réformes réglementaires telles que la Securities </a:t>
            </a:r>
            <a:r>
              <a:rPr lang="fr-FR" dirty="0" err="1"/>
              <a:t>Act</a:t>
            </a:r>
            <a:r>
              <a:rPr lang="fr-FR" dirty="0"/>
              <a:t> de 1933 et le Glass-Steagall </a:t>
            </a:r>
            <a:r>
              <a:rPr lang="fr-FR" dirty="0" err="1"/>
              <a:t>Act</a:t>
            </a:r>
            <a:r>
              <a:rPr lang="fr-FR" dirty="0"/>
              <a:t> de 1933 ont été mises en place aux États-Unis pour renforcer la transparence et éviter les pratiques frauduleuses.</a:t>
            </a:r>
          </a:p>
          <a:p>
            <a:r>
              <a:rPr lang="fr-FR" sz="1000" dirty="0"/>
              <a:t>Mondialisation :</a:t>
            </a:r>
          </a:p>
          <a:p>
            <a:pPr marL="342900" indent="-342900">
              <a:buFont typeface="Arial" panose="020B0604020202020204" pitchFamily="34" charset="0"/>
              <a:buChar char="•"/>
            </a:pPr>
            <a:r>
              <a:rPr lang="fr-FR" dirty="0"/>
              <a:t>La deuxième moitié du 20e siècle a vu la mondialisation des marchés financiers, facilitée par les avancées technologiques telles que l'informatisation des échanges.</a:t>
            </a:r>
            <a:endParaRPr lang="fr-FR" sz="800"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9</a:t>
            </a:fld>
            <a:endParaRPr lang="fr-FR"/>
          </a:p>
        </p:txBody>
      </p:sp>
    </p:spTree>
    <p:extLst>
      <p:ext uri="{BB962C8B-B14F-4D97-AF65-F5344CB8AC3E}">
        <p14:creationId xmlns:p14="http://schemas.microsoft.com/office/powerpoint/2010/main" val="3908459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Transactions Cash et </a:t>
            </a:r>
            <a:r>
              <a:rPr lang="fr-FR" sz="1000" dirty="0" err="1"/>
              <a:t>Forward</a:t>
            </a:r>
            <a:endParaRPr lang="fr-FR" sz="1000" dirty="0"/>
          </a:p>
          <a:p>
            <a:pPr marL="285750" indent="-285750">
              <a:buFont typeface="Arial" panose="020B0604020202020204" pitchFamily="34" charset="0"/>
              <a:buChar char="•"/>
            </a:pPr>
            <a:r>
              <a:rPr lang="fr-FR" dirty="0"/>
              <a:t>Une transaction « Cash » ou « Spot »: représente l’échange d’un actif entre deux parties, où l’acheteur effectue le payement et prend possession de l’actif dès que le prix est négocié</a:t>
            </a:r>
          </a:p>
          <a:p>
            <a:pPr marL="285750" indent="-285750">
              <a:buFont typeface="Arial" panose="020B0604020202020204" pitchFamily="34" charset="0"/>
              <a:buChar char="•"/>
            </a:pPr>
            <a:r>
              <a:rPr lang="fr-FR" dirty="0"/>
              <a:t>Une transaction « </a:t>
            </a:r>
            <a:r>
              <a:rPr lang="fr-FR" dirty="0" err="1"/>
              <a:t>Forward</a:t>
            </a:r>
            <a:r>
              <a:rPr lang="fr-FR" dirty="0"/>
              <a:t> »: c’est un contrat où les deux parties se mettent d’accord sur les termes de la transaction, le payement et la livraison sont faits à une date future.</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59</a:t>
            </a:fld>
            <a:endParaRPr lang="fr-FR"/>
          </a:p>
        </p:txBody>
      </p:sp>
    </p:spTree>
    <p:extLst>
      <p:ext uri="{BB962C8B-B14F-4D97-AF65-F5344CB8AC3E}">
        <p14:creationId xmlns:p14="http://schemas.microsoft.com/office/powerpoint/2010/main" val="182944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Transactions Cash et </a:t>
            </a:r>
            <a:r>
              <a:rPr lang="fr-FR" sz="1000" dirty="0" err="1"/>
              <a:t>Forward</a:t>
            </a:r>
            <a:endParaRPr lang="fr-FR" sz="1000" dirty="0"/>
          </a:p>
          <a:p>
            <a:pPr marL="285750" indent="-285750">
              <a:buFont typeface="Arial" panose="020B0604020202020204" pitchFamily="34" charset="0"/>
              <a:buChar char="•"/>
            </a:pPr>
            <a:r>
              <a:rPr lang="fr-FR" dirty="0"/>
              <a:t>Une transaction « Cash » ou « Spot »: représente l’échange d’un actif entre deux parties, où l’acheteur effectue le payement et prend possession de l’actif dès que le prix est négocié</a:t>
            </a:r>
          </a:p>
          <a:p>
            <a:pPr marL="285750" indent="-285750">
              <a:buFont typeface="Arial" panose="020B0604020202020204" pitchFamily="34" charset="0"/>
              <a:buChar char="•"/>
            </a:pPr>
            <a:r>
              <a:rPr lang="fr-FR" dirty="0"/>
              <a:t>Une transaction « </a:t>
            </a:r>
            <a:r>
              <a:rPr lang="fr-FR" dirty="0" err="1"/>
              <a:t>Forward</a:t>
            </a:r>
            <a:r>
              <a:rPr lang="fr-FR" dirty="0"/>
              <a:t> »: c’est un contrat où les deux parties se mettent d’accord sur les termes de la transaction, le payement et la livraison sont faits à une date future.</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60</a:t>
            </a:fld>
            <a:endParaRPr lang="fr-FR"/>
          </a:p>
        </p:txBody>
      </p:sp>
    </p:spTree>
    <p:extLst>
      <p:ext uri="{BB962C8B-B14F-4D97-AF65-F5344CB8AC3E}">
        <p14:creationId xmlns:p14="http://schemas.microsoft.com/office/powerpoint/2010/main" val="297357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900" dirty="0"/>
              <a:t>Les appels de marge</a:t>
            </a:r>
          </a:p>
          <a:p>
            <a:pPr marL="285750" indent="-285750">
              <a:buFont typeface="Arial" panose="020B0604020202020204" pitchFamily="34" charset="0"/>
              <a:buChar char="•"/>
            </a:pPr>
            <a:r>
              <a:rPr lang="fr-FR" dirty="0"/>
              <a:t>Au début du contrat, les contreparties ouvrent un « </a:t>
            </a:r>
            <a:r>
              <a:rPr lang="fr-FR" dirty="0" err="1"/>
              <a:t>margin</a:t>
            </a:r>
            <a:r>
              <a:rPr lang="fr-FR" dirty="0"/>
              <a:t> </a:t>
            </a:r>
            <a:r>
              <a:rPr lang="fr-FR" dirty="0" err="1"/>
              <a:t>account</a:t>
            </a:r>
            <a:r>
              <a:rPr lang="fr-FR" dirty="0"/>
              <a:t> » dans lequel ils doivent déposer un certain montant d’argent (« </a:t>
            </a:r>
            <a:r>
              <a:rPr lang="fr-FR" dirty="0" err="1"/>
              <a:t>margin</a:t>
            </a:r>
            <a:r>
              <a:rPr lang="fr-FR" dirty="0"/>
              <a:t> </a:t>
            </a:r>
            <a:r>
              <a:rPr lang="fr-FR" dirty="0" err="1"/>
              <a:t>requirements</a:t>
            </a:r>
            <a:r>
              <a:rPr lang="fr-FR" dirty="0"/>
              <a:t> »)</a:t>
            </a:r>
          </a:p>
          <a:p>
            <a:pPr marL="285750" indent="-285750">
              <a:buFont typeface="Arial" panose="020B0604020202020204" pitchFamily="34" charset="0"/>
              <a:buChar char="•"/>
            </a:pPr>
            <a:r>
              <a:rPr lang="fr-FR" dirty="0"/>
              <a:t>Au close, la valeur des contrats est déterminée à partir des prix de marché (Mark to </a:t>
            </a:r>
            <a:r>
              <a:rPr lang="fr-FR" dirty="0" err="1"/>
              <a:t>Maket</a:t>
            </a:r>
            <a:r>
              <a:rPr lang="fr-FR" dirty="0"/>
              <a:t>)</a:t>
            </a:r>
          </a:p>
          <a:p>
            <a:pPr marL="285750" indent="-285750">
              <a:buFont typeface="Arial" panose="020B0604020202020204" pitchFamily="34" charset="0"/>
              <a:buChar char="•"/>
            </a:pPr>
            <a:r>
              <a:rPr lang="fr-FR" dirty="0"/>
              <a:t>Le </a:t>
            </a:r>
            <a:r>
              <a:rPr lang="fr-FR" dirty="0" err="1"/>
              <a:t>clearer</a:t>
            </a:r>
            <a:r>
              <a:rPr lang="fr-FR" dirty="0"/>
              <a:t> exige que les contreparties ajustent le montant de leur compte afin de satisfaire à la marge minimale requise à la fin de chaque jour.</a:t>
            </a:r>
          </a:p>
          <a:p>
            <a:pPr marL="285750" indent="-285750">
              <a:buFont typeface="Arial" panose="020B0604020202020204" pitchFamily="34" charset="0"/>
              <a:buChar char="•"/>
            </a:pPr>
            <a:r>
              <a:rPr lang="fr-FR" dirty="0"/>
              <a:t>La variation de la marge est:</a:t>
            </a:r>
          </a:p>
          <a:p>
            <a:pPr marL="285750" lvl="1" indent="-285750">
              <a:buFont typeface="Arial" panose="020B0604020202020204" pitchFamily="34" charset="0"/>
              <a:buChar char="•"/>
            </a:pPr>
            <a:r>
              <a:rPr lang="fr-FR" dirty="0"/>
              <a:t>Créditée au </a:t>
            </a:r>
            <a:r>
              <a:rPr lang="fr-FR" dirty="0" err="1"/>
              <a:t>margin</a:t>
            </a:r>
            <a:r>
              <a:rPr lang="fr-FR" dirty="0"/>
              <a:t> </a:t>
            </a:r>
            <a:r>
              <a:rPr lang="fr-FR" dirty="0" err="1"/>
              <a:t>account</a:t>
            </a:r>
            <a:r>
              <a:rPr lang="fr-FR" dirty="0"/>
              <a:t> en cas de gain</a:t>
            </a:r>
          </a:p>
          <a:p>
            <a:pPr marL="285750" lvl="1" indent="-285750">
              <a:buFont typeface="Arial" panose="020B0604020202020204" pitchFamily="34" charset="0"/>
              <a:buChar char="•"/>
            </a:pPr>
            <a:r>
              <a:rPr lang="fr-FR" dirty="0"/>
              <a:t>Débitée au </a:t>
            </a:r>
            <a:r>
              <a:rPr lang="fr-FR" dirty="0" err="1"/>
              <a:t>margin</a:t>
            </a:r>
            <a:r>
              <a:rPr lang="fr-FR" dirty="0"/>
              <a:t> </a:t>
            </a:r>
            <a:r>
              <a:rPr lang="fr-FR" dirty="0" err="1"/>
              <a:t>account</a:t>
            </a:r>
            <a:r>
              <a:rPr lang="fr-FR" dirty="0"/>
              <a:t> en cas de perte</a:t>
            </a:r>
          </a:p>
          <a:p>
            <a:pPr marL="285750" indent="-285750">
              <a:buFont typeface="Arial" panose="020B0604020202020204" pitchFamily="34" charset="0"/>
              <a:buChar char="•"/>
            </a:pPr>
            <a:r>
              <a:rPr lang="fr-FR" dirty="0"/>
              <a:t>Le but de la mise en place du compte de marge est de garantir que les deux contreparties reconnaissent les gains et les pertes avant l’échéance du produit.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63</a:t>
            </a:fld>
            <a:endParaRPr lang="fr-FR"/>
          </a:p>
        </p:txBody>
      </p:sp>
    </p:spTree>
    <p:extLst>
      <p:ext uri="{BB962C8B-B14F-4D97-AF65-F5344CB8AC3E}">
        <p14:creationId xmlns:p14="http://schemas.microsoft.com/office/powerpoint/2010/main" val="1725851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900" dirty="0"/>
              <a:t>Les appels de marge</a:t>
            </a:r>
          </a:p>
          <a:p>
            <a:pPr marL="285750" indent="-285750">
              <a:buFont typeface="Arial" panose="020B0604020202020204" pitchFamily="34" charset="0"/>
              <a:buChar char="•"/>
            </a:pPr>
            <a:r>
              <a:rPr lang="fr-FR" dirty="0"/>
              <a:t>Au début du contrat, les contreparties ouvrent un « </a:t>
            </a:r>
            <a:r>
              <a:rPr lang="fr-FR" dirty="0" err="1"/>
              <a:t>margin</a:t>
            </a:r>
            <a:r>
              <a:rPr lang="fr-FR" dirty="0"/>
              <a:t> </a:t>
            </a:r>
            <a:r>
              <a:rPr lang="fr-FR" dirty="0" err="1"/>
              <a:t>account</a:t>
            </a:r>
            <a:r>
              <a:rPr lang="fr-FR" dirty="0"/>
              <a:t> » dans lequel ils doivent déposer un certain montant d’argent (« </a:t>
            </a:r>
            <a:r>
              <a:rPr lang="fr-FR" dirty="0" err="1"/>
              <a:t>margin</a:t>
            </a:r>
            <a:r>
              <a:rPr lang="fr-FR" dirty="0"/>
              <a:t> </a:t>
            </a:r>
            <a:r>
              <a:rPr lang="fr-FR" dirty="0" err="1"/>
              <a:t>requirements</a:t>
            </a:r>
            <a:r>
              <a:rPr lang="fr-FR" dirty="0"/>
              <a:t> »)</a:t>
            </a:r>
          </a:p>
          <a:p>
            <a:pPr marL="285750" indent="-285750">
              <a:buFont typeface="Arial" panose="020B0604020202020204" pitchFamily="34" charset="0"/>
              <a:buChar char="•"/>
            </a:pPr>
            <a:r>
              <a:rPr lang="fr-FR" dirty="0"/>
              <a:t>Au close, la valeur des contrats est déterminée à partir des prix de marché (Mark to </a:t>
            </a:r>
            <a:r>
              <a:rPr lang="fr-FR" dirty="0" err="1"/>
              <a:t>Maket</a:t>
            </a:r>
            <a:r>
              <a:rPr lang="fr-FR" dirty="0"/>
              <a:t>)</a:t>
            </a:r>
          </a:p>
          <a:p>
            <a:pPr marL="285750" indent="-285750">
              <a:buFont typeface="Arial" panose="020B0604020202020204" pitchFamily="34" charset="0"/>
              <a:buChar char="•"/>
            </a:pPr>
            <a:r>
              <a:rPr lang="fr-FR" dirty="0"/>
              <a:t>Le </a:t>
            </a:r>
            <a:r>
              <a:rPr lang="fr-FR" dirty="0" err="1"/>
              <a:t>clearer</a:t>
            </a:r>
            <a:r>
              <a:rPr lang="fr-FR" dirty="0"/>
              <a:t> exige que les contreparties ajustent le montant de leur compte afin de satisfaire à la marge minimale requise à la fin de chaque jour.</a:t>
            </a:r>
          </a:p>
          <a:p>
            <a:pPr marL="285750" indent="-285750">
              <a:buFont typeface="Arial" panose="020B0604020202020204" pitchFamily="34" charset="0"/>
              <a:buChar char="•"/>
            </a:pPr>
            <a:r>
              <a:rPr lang="fr-FR" dirty="0"/>
              <a:t>La variation de la marge est:</a:t>
            </a:r>
          </a:p>
          <a:p>
            <a:pPr marL="285750" lvl="1" indent="-285750">
              <a:buFont typeface="Arial" panose="020B0604020202020204" pitchFamily="34" charset="0"/>
              <a:buChar char="•"/>
            </a:pPr>
            <a:r>
              <a:rPr lang="fr-FR" dirty="0"/>
              <a:t>Créditée au </a:t>
            </a:r>
            <a:r>
              <a:rPr lang="fr-FR" dirty="0" err="1"/>
              <a:t>margin</a:t>
            </a:r>
            <a:r>
              <a:rPr lang="fr-FR" dirty="0"/>
              <a:t> </a:t>
            </a:r>
            <a:r>
              <a:rPr lang="fr-FR" dirty="0" err="1"/>
              <a:t>account</a:t>
            </a:r>
            <a:r>
              <a:rPr lang="fr-FR" dirty="0"/>
              <a:t> en cas de gain</a:t>
            </a:r>
          </a:p>
          <a:p>
            <a:pPr marL="285750" lvl="1" indent="-285750">
              <a:buFont typeface="Arial" panose="020B0604020202020204" pitchFamily="34" charset="0"/>
              <a:buChar char="•"/>
            </a:pPr>
            <a:r>
              <a:rPr lang="fr-FR" dirty="0"/>
              <a:t>Débitée au </a:t>
            </a:r>
            <a:r>
              <a:rPr lang="fr-FR" dirty="0" err="1"/>
              <a:t>margin</a:t>
            </a:r>
            <a:r>
              <a:rPr lang="fr-FR" dirty="0"/>
              <a:t> </a:t>
            </a:r>
            <a:r>
              <a:rPr lang="fr-FR" dirty="0" err="1"/>
              <a:t>account</a:t>
            </a:r>
            <a:r>
              <a:rPr lang="fr-FR" dirty="0"/>
              <a:t> en cas de perte</a:t>
            </a:r>
          </a:p>
          <a:p>
            <a:pPr marL="285750" indent="-285750">
              <a:buFont typeface="Arial" panose="020B0604020202020204" pitchFamily="34" charset="0"/>
              <a:buChar char="•"/>
            </a:pPr>
            <a:r>
              <a:rPr lang="fr-FR" dirty="0"/>
              <a:t>Le but de la mise en place du compte de marge est de garantir que les deux contreparties reconnaissent les gains et les pertes avant l’échéance du produit.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64</a:t>
            </a:fld>
            <a:endParaRPr lang="fr-FR"/>
          </a:p>
        </p:txBody>
      </p:sp>
    </p:spTree>
    <p:extLst>
      <p:ext uri="{BB962C8B-B14F-4D97-AF65-F5344CB8AC3E}">
        <p14:creationId xmlns:p14="http://schemas.microsoft.com/office/powerpoint/2010/main" val="2241719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900" dirty="0"/>
              <a:t>Les appels de marge</a:t>
            </a:r>
          </a:p>
          <a:p>
            <a:pPr marL="285750" indent="-285750">
              <a:buFont typeface="Arial" panose="020B0604020202020204" pitchFamily="34" charset="0"/>
              <a:buChar char="•"/>
            </a:pPr>
            <a:r>
              <a:rPr lang="fr-FR" dirty="0"/>
              <a:t>Au début du contrat, les contreparties ouvrent un « </a:t>
            </a:r>
            <a:r>
              <a:rPr lang="fr-FR" dirty="0" err="1"/>
              <a:t>margin</a:t>
            </a:r>
            <a:r>
              <a:rPr lang="fr-FR" dirty="0"/>
              <a:t> </a:t>
            </a:r>
            <a:r>
              <a:rPr lang="fr-FR" dirty="0" err="1"/>
              <a:t>account</a:t>
            </a:r>
            <a:r>
              <a:rPr lang="fr-FR" dirty="0"/>
              <a:t> » dans lequel ils doivent déposer un certain montant d’argent (« </a:t>
            </a:r>
            <a:r>
              <a:rPr lang="fr-FR" dirty="0" err="1"/>
              <a:t>margin</a:t>
            </a:r>
            <a:r>
              <a:rPr lang="fr-FR" dirty="0"/>
              <a:t> </a:t>
            </a:r>
            <a:r>
              <a:rPr lang="fr-FR" dirty="0" err="1"/>
              <a:t>requirements</a:t>
            </a:r>
            <a:r>
              <a:rPr lang="fr-FR" dirty="0"/>
              <a:t> »)</a:t>
            </a:r>
          </a:p>
          <a:p>
            <a:pPr marL="285750" indent="-285750">
              <a:buFont typeface="Arial" panose="020B0604020202020204" pitchFamily="34" charset="0"/>
              <a:buChar char="•"/>
            </a:pPr>
            <a:r>
              <a:rPr lang="fr-FR" dirty="0"/>
              <a:t>Au close, la valeur des contrats est déterminée à partir des prix de marché (Mark to </a:t>
            </a:r>
            <a:r>
              <a:rPr lang="fr-FR" dirty="0" err="1"/>
              <a:t>Maket</a:t>
            </a:r>
            <a:r>
              <a:rPr lang="fr-FR" dirty="0"/>
              <a:t>)</a:t>
            </a:r>
          </a:p>
          <a:p>
            <a:pPr marL="285750" indent="-285750">
              <a:buFont typeface="Arial" panose="020B0604020202020204" pitchFamily="34" charset="0"/>
              <a:buChar char="•"/>
            </a:pPr>
            <a:r>
              <a:rPr lang="fr-FR" dirty="0"/>
              <a:t>Le </a:t>
            </a:r>
            <a:r>
              <a:rPr lang="fr-FR" dirty="0" err="1"/>
              <a:t>clearer</a:t>
            </a:r>
            <a:r>
              <a:rPr lang="fr-FR" dirty="0"/>
              <a:t> exige que les contreparties ajustent le montant de leur compte afin de satisfaire à la marge minimale requise à la fin de chaque jour.</a:t>
            </a:r>
          </a:p>
          <a:p>
            <a:pPr marL="285750" indent="-285750">
              <a:buFont typeface="Arial" panose="020B0604020202020204" pitchFamily="34" charset="0"/>
              <a:buChar char="•"/>
            </a:pPr>
            <a:r>
              <a:rPr lang="fr-FR" dirty="0"/>
              <a:t>La variation de la marge est:</a:t>
            </a:r>
          </a:p>
          <a:p>
            <a:pPr marL="285750" lvl="1" indent="-285750">
              <a:buFont typeface="Arial" panose="020B0604020202020204" pitchFamily="34" charset="0"/>
              <a:buChar char="•"/>
            </a:pPr>
            <a:r>
              <a:rPr lang="fr-FR" dirty="0"/>
              <a:t>Créditée au </a:t>
            </a:r>
            <a:r>
              <a:rPr lang="fr-FR" dirty="0" err="1"/>
              <a:t>margin</a:t>
            </a:r>
            <a:r>
              <a:rPr lang="fr-FR" dirty="0"/>
              <a:t> </a:t>
            </a:r>
            <a:r>
              <a:rPr lang="fr-FR" dirty="0" err="1"/>
              <a:t>account</a:t>
            </a:r>
            <a:r>
              <a:rPr lang="fr-FR" dirty="0"/>
              <a:t> en cas de gain</a:t>
            </a:r>
          </a:p>
          <a:p>
            <a:pPr marL="285750" lvl="1" indent="-285750">
              <a:buFont typeface="Arial" panose="020B0604020202020204" pitchFamily="34" charset="0"/>
              <a:buChar char="•"/>
            </a:pPr>
            <a:r>
              <a:rPr lang="fr-FR" dirty="0"/>
              <a:t>Débitée au </a:t>
            </a:r>
            <a:r>
              <a:rPr lang="fr-FR" dirty="0" err="1"/>
              <a:t>margin</a:t>
            </a:r>
            <a:r>
              <a:rPr lang="fr-FR" dirty="0"/>
              <a:t> </a:t>
            </a:r>
            <a:r>
              <a:rPr lang="fr-FR" dirty="0" err="1"/>
              <a:t>account</a:t>
            </a:r>
            <a:r>
              <a:rPr lang="fr-FR" dirty="0"/>
              <a:t> en cas de perte</a:t>
            </a:r>
          </a:p>
          <a:p>
            <a:pPr marL="285750" indent="-285750">
              <a:buFont typeface="Arial" panose="020B0604020202020204" pitchFamily="34" charset="0"/>
              <a:buChar char="•"/>
            </a:pPr>
            <a:r>
              <a:rPr lang="fr-FR" dirty="0"/>
              <a:t>Le but de la mise en place du compte de marge est de garantir que les deux contreparties reconnaissent les gains et les pertes avant l’échéance du produit.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65</a:t>
            </a:fld>
            <a:endParaRPr lang="fr-FR"/>
          </a:p>
        </p:txBody>
      </p:sp>
    </p:spTree>
    <p:extLst>
      <p:ext uri="{BB962C8B-B14F-4D97-AF65-F5344CB8AC3E}">
        <p14:creationId xmlns:p14="http://schemas.microsoft.com/office/powerpoint/2010/main" val="4859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dirty="0"/>
              <a:t>Impossible de modéliser les risques de marché les plus violents. Les événements se situant dans la queue de la distribution, là où les pertes sont les plus fortes, sont statistiquement trop peu représentés.</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116</a:t>
            </a:fld>
            <a:endParaRPr lang="fr-FR"/>
          </a:p>
        </p:txBody>
      </p:sp>
    </p:spTree>
    <p:extLst>
      <p:ext uri="{BB962C8B-B14F-4D97-AF65-F5344CB8AC3E}">
        <p14:creationId xmlns:p14="http://schemas.microsoft.com/office/powerpoint/2010/main" val="260703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900" b="1" dirty="0">
                <a:solidFill>
                  <a:schemeClr val="accent1"/>
                </a:solidFill>
              </a:rPr>
              <a:t>Bien qu'elles soient liées, la volatilité implicite et la volatilité historique peuvent différer. La volatilité implicite capture les anticipations du marché, tandis que la volatilité historique reflète les mouvements réels passés des prix. Les investisseurs comparent souvent ces deux mesures pour évaluer la valorisation des options.</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126</a:t>
            </a:fld>
            <a:endParaRPr lang="fr-FR"/>
          </a:p>
        </p:txBody>
      </p:sp>
    </p:spTree>
    <p:extLst>
      <p:ext uri="{BB962C8B-B14F-4D97-AF65-F5344CB8AC3E}">
        <p14:creationId xmlns:p14="http://schemas.microsoft.com/office/powerpoint/2010/main" val="1434828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a:t>Révolution Technologique :</a:t>
            </a:r>
          </a:p>
          <a:p>
            <a:pPr marL="342900" indent="-342900">
              <a:buFont typeface="Arial" panose="020B0604020202020204" pitchFamily="34" charset="0"/>
              <a:buChar char="•"/>
            </a:pPr>
            <a:r>
              <a:rPr lang="fr-FR" dirty="0"/>
              <a:t>Les marchés financiers contemporains sont fortement influencés par la technologie. L'essor de l'informatique, des algorithmes de trading et de l'intelligence artificielle a transformé la manière dont les transactions sont effectuées.</a:t>
            </a:r>
          </a:p>
          <a:p>
            <a:pPr marL="342900" indent="-342900">
              <a:buFont typeface="Arial" panose="020B0604020202020204" pitchFamily="34" charset="0"/>
              <a:buChar char="•"/>
            </a:pPr>
            <a:endParaRPr lang="fr-FR" dirty="0"/>
          </a:p>
          <a:p>
            <a:r>
              <a:rPr lang="fr-FR" sz="1000" dirty="0"/>
              <a:t>Produits Dérivés et Innovation :</a:t>
            </a:r>
          </a:p>
          <a:p>
            <a:pPr marL="342900" indent="-342900">
              <a:buFont typeface="Arial" panose="020B0604020202020204" pitchFamily="34" charset="0"/>
              <a:buChar char="•"/>
            </a:pPr>
            <a:r>
              <a:rPr lang="fr-FR" dirty="0"/>
              <a:t>L'introduction de produits dérivés tels que les contrats à terme et les options a apporté une nouvelle dimension aux marchés financiers, permettant aux investisseurs de gérer les risques de manière plus sophistiquée.</a:t>
            </a:r>
            <a:endParaRPr lang="fr-FR" sz="800" dirty="0"/>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10</a:t>
            </a:fld>
            <a:endParaRPr lang="fr-FR"/>
          </a:p>
        </p:txBody>
      </p:sp>
    </p:spTree>
    <p:extLst>
      <p:ext uri="{BB962C8B-B14F-4D97-AF65-F5344CB8AC3E}">
        <p14:creationId xmlns:p14="http://schemas.microsoft.com/office/powerpoint/2010/main" val="4743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Sur le marché des capitaux se rencontrent les agents à besoin et à capacité de financement. Les premiers constituent la demande de fonds prêtables tandis que les seconds expriment l’offre. </a:t>
            </a:r>
          </a:p>
          <a:p>
            <a:pPr marL="342900" indent="-342900">
              <a:buFont typeface="Arial" panose="020B0604020202020204" pitchFamily="34" charset="0"/>
              <a:buChar char="•"/>
            </a:pPr>
            <a:r>
              <a:rPr lang="fr-FR" dirty="0"/>
              <a:t>Le marché monétaire sert de cadre aux transactions à court terme, le marché financier de cadre des opérations à long terme.</a:t>
            </a: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12</a:t>
            </a:fld>
            <a:endParaRPr lang="fr-FR"/>
          </a:p>
        </p:txBody>
      </p:sp>
    </p:spTree>
    <p:extLst>
      <p:ext uri="{BB962C8B-B14F-4D97-AF65-F5344CB8AC3E}">
        <p14:creationId xmlns:p14="http://schemas.microsoft.com/office/powerpoint/2010/main" val="200765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Le marché primaire contribue au financement de l’économie =&gt; rencontre entre agents qui émettent des titres et ceux qui les reçoivent. Les banques sont chargées de placer ces titres auprès du grands publiques (contre commission)</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13</a:t>
            </a:fld>
            <a:endParaRPr lang="fr-FR"/>
          </a:p>
        </p:txBody>
      </p:sp>
    </p:spTree>
    <p:extLst>
      <p:ext uri="{BB962C8B-B14F-4D97-AF65-F5344CB8AC3E}">
        <p14:creationId xmlns:p14="http://schemas.microsoft.com/office/powerpoint/2010/main" val="3477228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Investisseurs Individuels : les particuliers qui investissent leur argent sur les marchés financiers, que ce soit directement en achetant des actions ou via des fonds d'investissement.</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17</a:t>
            </a:fld>
            <a:endParaRPr lang="fr-FR"/>
          </a:p>
        </p:txBody>
      </p:sp>
    </p:spTree>
    <p:extLst>
      <p:ext uri="{BB962C8B-B14F-4D97-AF65-F5344CB8AC3E}">
        <p14:creationId xmlns:p14="http://schemas.microsoft.com/office/powerpoint/2010/main" val="184179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Institutions Financières : banques, compagnies d'assurance, fonds de pension, et autres institutions qui gèrent des montants importants d'argent pour le compte de tiers.</a:t>
            </a:r>
          </a:p>
          <a:p>
            <a:endParaRPr lang="fr-FR" dirty="0"/>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18</a:t>
            </a:fld>
            <a:endParaRPr lang="fr-FR"/>
          </a:p>
        </p:txBody>
      </p:sp>
    </p:spTree>
    <p:extLst>
      <p:ext uri="{BB962C8B-B14F-4D97-AF65-F5344CB8AC3E}">
        <p14:creationId xmlns:p14="http://schemas.microsoft.com/office/powerpoint/2010/main" val="966477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buFont typeface="Arial" panose="020B0604020202020204" pitchFamily="34" charset="0"/>
              <a:buChar char="•"/>
            </a:pPr>
            <a:r>
              <a:rPr lang="fr-FR" dirty="0"/>
              <a:t>Entreprises Émettrices : les sociétés qui émettent des actions ou des obligations pour financer leurs activités.</a:t>
            </a:r>
          </a:p>
        </p:txBody>
      </p:sp>
      <p:sp>
        <p:nvSpPr>
          <p:cNvPr id="4" name="Espace réservé du numéro de diapositive 3"/>
          <p:cNvSpPr>
            <a:spLocks noGrp="1"/>
          </p:cNvSpPr>
          <p:nvPr>
            <p:ph type="sldNum" sz="quarter" idx="5"/>
          </p:nvPr>
        </p:nvSpPr>
        <p:spPr/>
        <p:txBody>
          <a:bodyPr/>
          <a:lstStyle/>
          <a:p>
            <a:fld id="{DA6D2393-19B9-4CC0-98BA-CC685AA3613E}" type="slidenum">
              <a:rPr lang="fr-FR" smtClean="0"/>
              <a:pPr/>
              <a:t>19</a:t>
            </a:fld>
            <a:endParaRPr lang="fr-FR"/>
          </a:p>
        </p:txBody>
      </p:sp>
    </p:spTree>
    <p:extLst>
      <p:ext uri="{BB962C8B-B14F-4D97-AF65-F5344CB8AC3E}">
        <p14:creationId xmlns:p14="http://schemas.microsoft.com/office/powerpoint/2010/main" val="1241692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hyperlink" Target="mailto:communication@imt-bs.eu" TargetMode="External"/><Relationship Id="rId4" Type="http://schemas.openxmlformats.org/officeDocument/2006/relationships/hyperlink" Target="http://www.imt-bs.eu/"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resentation (Image)">
    <p:spTree>
      <p:nvGrpSpPr>
        <p:cNvPr id="1" name=""/>
        <p:cNvGrpSpPr/>
        <p:nvPr/>
      </p:nvGrpSpPr>
      <p:grpSpPr>
        <a:xfrm>
          <a:off x="0" y="0"/>
          <a:ext cx="0" cy="0"/>
          <a:chOff x="0" y="0"/>
          <a:chExt cx="0" cy="0"/>
        </a:xfrm>
      </p:grpSpPr>
      <p:sp>
        <p:nvSpPr>
          <p:cNvPr id="19" name="Espace réservé pour une image  18">
            <a:extLst>
              <a:ext uri="{FF2B5EF4-FFF2-40B4-BE49-F238E27FC236}">
                <a16:creationId xmlns:a16="http://schemas.microsoft.com/office/drawing/2014/main" id="{355639DB-C41D-4F0E-9121-E329BC670F8B}"/>
              </a:ext>
            </a:extLst>
          </p:cNvPr>
          <p:cNvSpPr>
            <a:spLocks noGrp="1"/>
          </p:cNvSpPr>
          <p:nvPr>
            <p:ph type="pic" sz="quarter" idx="10" hasCustomPrompt="1"/>
          </p:nvPr>
        </p:nvSpPr>
        <p:spPr>
          <a:xfrm>
            <a:off x="11114" y="0"/>
            <a:ext cx="9128125" cy="5140325"/>
          </a:xfrm>
          <a:custGeom>
            <a:avLst/>
            <a:gdLst>
              <a:gd name="connsiteX0" fmla="*/ 4852988 w 9128125"/>
              <a:gd name="connsiteY0" fmla="*/ 0 h 5140325"/>
              <a:gd name="connsiteX1" fmla="*/ 9128125 w 9128125"/>
              <a:gd name="connsiteY1" fmla="*/ 0 h 5140325"/>
              <a:gd name="connsiteX2" fmla="*/ 9128125 w 9128125"/>
              <a:gd name="connsiteY2" fmla="*/ 5140325 h 5140325"/>
              <a:gd name="connsiteX3" fmla="*/ 0 w 9128125"/>
              <a:gd name="connsiteY3" fmla="*/ 5140325 h 5140325"/>
              <a:gd name="connsiteX4" fmla="*/ 0 w 9128125"/>
              <a:gd name="connsiteY4" fmla="*/ 4857750 h 5140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25" h="5140325">
                <a:moveTo>
                  <a:pt x="4852988" y="0"/>
                </a:moveTo>
                <a:lnTo>
                  <a:pt x="9128125" y="0"/>
                </a:lnTo>
                <a:lnTo>
                  <a:pt x="9128125" y="5140325"/>
                </a:lnTo>
                <a:lnTo>
                  <a:pt x="0" y="5140325"/>
                </a:lnTo>
                <a:lnTo>
                  <a:pt x="0" y="4857750"/>
                </a:lnTo>
                <a:close/>
              </a:path>
            </a:pathLst>
          </a:custGeom>
          <a:solidFill>
            <a:schemeClr val="bg2">
              <a:lumMod val="90000"/>
            </a:schemeClr>
          </a:solidFill>
        </p:spPr>
        <p:txBody>
          <a:bodyPr wrap="square" anchor="t">
            <a:noAutofit/>
          </a:bodyPr>
          <a:lstStyle>
            <a:lvl1pPr algn="r">
              <a:defRPr sz="1100" b="0">
                <a:solidFill>
                  <a:schemeClr val="accent2"/>
                </a:solidFill>
              </a:defRPr>
            </a:lvl1pPr>
          </a:lstStyle>
          <a:p>
            <a:br>
              <a:rPr lang="fr-FR" dirty="0"/>
            </a:br>
            <a:br>
              <a:rPr lang="fr-FR" dirty="0"/>
            </a:br>
            <a:r>
              <a:rPr lang="fr-FR" dirty="0"/>
              <a:t>Cliquez sur l’icône pour insérer un visuel de type « Page de titre »</a:t>
            </a:r>
          </a:p>
        </p:txBody>
      </p:sp>
      <p:pic>
        <p:nvPicPr>
          <p:cNvPr id="8" name="Image 7">
            <a:extLst>
              <a:ext uri="{FF2B5EF4-FFF2-40B4-BE49-F238E27FC236}">
                <a16:creationId xmlns:a16="http://schemas.microsoft.com/office/drawing/2014/main" id="{27373EE1-4B59-4AB8-9481-D2757B20E8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686" y="365072"/>
            <a:ext cx="2133000" cy="1323743"/>
          </a:xfrm>
          <a:prstGeom prst="rect">
            <a:avLst/>
          </a:prstGeom>
        </p:spPr>
      </p:pic>
      <p:sp>
        <p:nvSpPr>
          <p:cNvPr id="2" name="Titre 1">
            <a:extLst>
              <a:ext uri="{FF2B5EF4-FFF2-40B4-BE49-F238E27FC236}">
                <a16:creationId xmlns:a16="http://schemas.microsoft.com/office/drawing/2014/main" id="{1B9236C5-BE04-4E3A-A49F-7B5A7A81DEE5}"/>
              </a:ext>
            </a:extLst>
          </p:cNvPr>
          <p:cNvSpPr>
            <a:spLocks noGrp="1"/>
          </p:cNvSpPr>
          <p:nvPr>
            <p:ph type="ctrTitle"/>
          </p:nvPr>
        </p:nvSpPr>
        <p:spPr>
          <a:xfrm>
            <a:off x="4123868" y="2081270"/>
            <a:ext cx="4314825" cy="1790700"/>
          </a:xfrm>
        </p:spPr>
        <p:txBody>
          <a:bodyPr anchor="t">
            <a:normAutofit/>
          </a:bodyPr>
          <a:lstStyle>
            <a:lvl1pPr algn="r">
              <a:lnSpc>
                <a:spcPct val="80000"/>
              </a:lnSpc>
              <a:defRPr sz="3600" b="0" cap="all" baseline="0">
                <a:solidFill>
                  <a:schemeClr val="bg1"/>
                </a:solidFill>
              </a:defRPr>
            </a:lvl1pPr>
          </a:lstStyle>
          <a:p>
            <a:r>
              <a:rPr lang="fr-FR" dirty="0"/>
              <a:t>Modifiez le style du titre</a:t>
            </a:r>
          </a:p>
        </p:txBody>
      </p:sp>
      <p:sp>
        <p:nvSpPr>
          <p:cNvPr id="3" name="Sous-titre 2">
            <a:extLst>
              <a:ext uri="{FF2B5EF4-FFF2-40B4-BE49-F238E27FC236}">
                <a16:creationId xmlns:a16="http://schemas.microsoft.com/office/drawing/2014/main" id="{E3478C44-6DF2-4DD0-9919-C9AC63766750}"/>
              </a:ext>
            </a:extLst>
          </p:cNvPr>
          <p:cNvSpPr>
            <a:spLocks noGrp="1"/>
          </p:cNvSpPr>
          <p:nvPr>
            <p:ph type="subTitle" idx="1" hasCustomPrompt="1"/>
          </p:nvPr>
        </p:nvSpPr>
        <p:spPr>
          <a:xfrm>
            <a:off x="4123868" y="1794330"/>
            <a:ext cx="4314825" cy="273844"/>
          </a:xfrm>
        </p:spPr>
        <p:txBody>
          <a:bodyPr bIns="0" anchor="b">
            <a:noAutofit/>
          </a:bodyPr>
          <a:lstStyle>
            <a:lvl1pPr marL="0" indent="0" algn="r">
              <a:buNone/>
              <a:defRPr sz="1350" b="0">
                <a:solidFill>
                  <a:schemeClr val="bg1"/>
                </a:solidFill>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fr-FR" dirty="0"/>
              <a:t>Date</a:t>
            </a:r>
          </a:p>
        </p:txBody>
      </p:sp>
    </p:spTree>
    <p:extLst>
      <p:ext uri="{BB962C8B-B14F-4D97-AF65-F5344CB8AC3E}">
        <p14:creationId xmlns:p14="http://schemas.microsoft.com/office/powerpoint/2010/main" val="3054366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 visuel bas">
    <p:spTree>
      <p:nvGrpSpPr>
        <p:cNvPr id="1" name=""/>
        <p:cNvGrpSpPr/>
        <p:nvPr/>
      </p:nvGrpSpPr>
      <p:grpSpPr>
        <a:xfrm>
          <a:off x="0" y="0"/>
          <a:ext cx="0" cy="0"/>
          <a:chOff x="0" y="0"/>
          <a:chExt cx="0" cy="0"/>
        </a:xfrm>
      </p:grpSpPr>
      <p:sp>
        <p:nvSpPr>
          <p:cNvPr id="15" name="Espace réservé pour une image  9">
            <a:extLst>
              <a:ext uri="{FF2B5EF4-FFF2-40B4-BE49-F238E27FC236}">
                <a16:creationId xmlns:a16="http://schemas.microsoft.com/office/drawing/2014/main" id="{B7EC1007-54C5-44D1-82E0-10328BD7FC4C}"/>
              </a:ext>
            </a:extLst>
          </p:cNvPr>
          <p:cNvSpPr>
            <a:spLocks noGrp="1"/>
          </p:cNvSpPr>
          <p:nvPr>
            <p:ph type="pic" sz="quarter" idx="16" hasCustomPrompt="1"/>
          </p:nvPr>
        </p:nvSpPr>
        <p:spPr>
          <a:xfrm>
            <a:off x="1" y="3796124"/>
            <a:ext cx="9144000" cy="1346400"/>
          </a:xfrm>
          <a:solidFill>
            <a:schemeClr val="bg2">
              <a:lumMod val="90000"/>
            </a:schemeClr>
          </a:solidFill>
        </p:spPr>
        <p:txBody>
          <a:bodyPr anchor="ctr"/>
          <a:lstStyle>
            <a:lvl1pPr marL="0" marR="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sz="1200" b="0">
                <a:solidFill>
                  <a:schemeClr val="accent2"/>
                </a:solidFill>
              </a:defRPr>
            </a:lvl1pPr>
          </a:lstStyle>
          <a:p>
            <a:pPr marL="0" marR="0" lvl="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a:pPr>
            <a:r>
              <a:rPr lang="fr-FR" dirty="0"/>
              <a:t>Cliquez sur l’icône pour insérer un visuel de type « Visuel bas »</a:t>
            </a:r>
          </a:p>
        </p:txBody>
      </p:sp>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1476000"/>
            <a:ext cx="8006666" cy="2330033"/>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lvl1pPr>
              <a:defRPr>
                <a:solidFill>
                  <a:schemeClr val="accent1"/>
                </a:solidFill>
              </a:defRPr>
            </a:lvl1pPr>
          </a:lstStyle>
          <a:p>
            <a:fld id="{9C68B5AA-C222-445B-82B0-533629192BBB}"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lvl1pPr>
              <a:defRPr>
                <a:solidFill>
                  <a:schemeClr val="accent1"/>
                </a:solidFill>
              </a:defRPr>
            </a:lvl1p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lvl1pPr>
              <a:defRPr>
                <a:solidFill>
                  <a:schemeClr val="accent1"/>
                </a:solidFill>
              </a:defRPr>
            </a:lvl1p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8106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2 contenus ">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2148066"/>
            <a:ext cx="3600000" cy="2619199"/>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1A0475D7-565E-471E-B2FE-89D522226902}"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4859788" y="2148066"/>
            <a:ext cx="3600000" cy="2619199"/>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89262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2 contenus avec chapô">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2148066"/>
            <a:ext cx="3600000" cy="2619199"/>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167EDEEA-18A2-4993-9E48-A78AD028C3A4}"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4859788" y="2148066"/>
            <a:ext cx="3600000" cy="2619199"/>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Espace réservé du texte 8">
            <a:extLst>
              <a:ext uri="{FF2B5EF4-FFF2-40B4-BE49-F238E27FC236}">
                <a16:creationId xmlns:a16="http://schemas.microsoft.com/office/drawing/2014/main" id="{9B3ABC01-672B-453D-BF21-926232A1721D}"/>
              </a:ext>
            </a:extLst>
          </p:cNvPr>
          <p:cNvSpPr>
            <a:spLocks noGrp="1"/>
          </p:cNvSpPr>
          <p:nvPr>
            <p:ph type="body" sz="quarter" idx="15" hasCustomPrompt="1"/>
          </p:nvPr>
        </p:nvSpPr>
        <p:spPr>
          <a:xfrm>
            <a:off x="454025" y="1455738"/>
            <a:ext cx="3599097" cy="684212"/>
          </a:xfrm>
        </p:spPr>
        <p:txBody>
          <a:bodyPr/>
          <a:lstStyle>
            <a:lvl1pPr>
              <a:defRPr>
                <a:solidFill>
                  <a:schemeClr val="accent2"/>
                </a:solidFill>
              </a:defRPr>
            </a:lvl1pPr>
          </a:lstStyle>
          <a:p>
            <a:pPr lvl="0"/>
            <a:r>
              <a:rPr lang="fr-FR" dirty="0"/>
              <a:t>Texte de chapô</a:t>
            </a:r>
          </a:p>
        </p:txBody>
      </p:sp>
      <p:sp>
        <p:nvSpPr>
          <p:cNvPr id="16" name="Espace réservé du texte 8">
            <a:extLst>
              <a:ext uri="{FF2B5EF4-FFF2-40B4-BE49-F238E27FC236}">
                <a16:creationId xmlns:a16="http://schemas.microsoft.com/office/drawing/2014/main" id="{9628C642-76D6-4565-87DA-BE4746952394}"/>
              </a:ext>
            </a:extLst>
          </p:cNvPr>
          <p:cNvSpPr>
            <a:spLocks noGrp="1"/>
          </p:cNvSpPr>
          <p:nvPr>
            <p:ph type="body" sz="quarter" idx="17" hasCustomPrompt="1"/>
          </p:nvPr>
        </p:nvSpPr>
        <p:spPr>
          <a:xfrm>
            <a:off x="4860691" y="1455738"/>
            <a:ext cx="3599097" cy="684212"/>
          </a:xfrm>
        </p:spPr>
        <p:txBody>
          <a:bodyPr/>
          <a:lstStyle>
            <a:lvl1pPr>
              <a:defRPr>
                <a:solidFill>
                  <a:schemeClr val="accent2"/>
                </a:solidFill>
              </a:defRPr>
            </a:lvl1pPr>
          </a:lstStyle>
          <a:p>
            <a:pPr lvl="0"/>
            <a:r>
              <a:rPr lang="fr-FR" dirty="0"/>
              <a:t>Texte de chapô</a:t>
            </a:r>
          </a:p>
        </p:txBody>
      </p:sp>
    </p:spTree>
    <p:extLst>
      <p:ext uri="{BB962C8B-B14F-4D97-AF65-F5344CB8AC3E}">
        <p14:creationId xmlns:p14="http://schemas.microsoft.com/office/powerpoint/2010/main" val="2696912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2 contenus + Fris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3256377"/>
            <a:ext cx="3276000" cy="1510888"/>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672E6C2B-5359-4D75-9733-211F1979FA40}"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4165600" y="3256377"/>
            <a:ext cx="3276000" cy="1510888"/>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pour une image  9">
            <a:extLst>
              <a:ext uri="{FF2B5EF4-FFF2-40B4-BE49-F238E27FC236}">
                <a16:creationId xmlns:a16="http://schemas.microsoft.com/office/drawing/2014/main" id="{6C711472-71CC-497B-8753-DDFA8575BA2B}"/>
              </a:ext>
            </a:extLst>
          </p:cNvPr>
          <p:cNvSpPr>
            <a:spLocks noGrp="1"/>
          </p:cNvSpPr>
          <p:nvPr>
            <p:ph type="pic" sz="quarter" idx="16" hasCustomPrompt="1"/>
          </p:nvPr>
        </p:nvSpPr>
        <p:spPr>
          <a:xfrm>
            <a:off x="1" y="1692988"/>
            <a:ext cx="9144000" cy="1346400"/>
          </a:xfrm>
          <a:solidFill>
            <a:schemeClr val="bg2">
              <a:lumMod val="90000"/>
            </a:schemeClr>
          </a:solidFill>
        </p:spPr>
        <p:txBody>
          <a:bodyPr anchor="ctr"/>
          <a:lstStyle>
            <a:lvl1pPr marL="0" marR="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sz="1200" b="0">
                <a:solidFill>
                  <a:schemeClr val="accent2"/>
                </a:solidFill>
              </a:defRPr>
            </a:lvl1pPr>
          </a:lstStyle>
          <a:p>
            <a:pPr marL="0" marR="0" lvl="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a:pPr>
            <a:r>
              <a:rPr lang="fr-FR" dirty="0"/>
              <a:t>Cliquez sur l’icône pour insérer un visuel de type « Frise 2 contenus »</a:t>
            </a:r>
          </a:p>
        </p:txBody>
      </p:sp>
    </p:spTree>
    <p:extLst>
      <p:ext uri="{BB962C8B-B14F-4D97-AF65-F5344CB8AC3E}">
        <p14:creationId xmlns:p14="http://schemas.microsoft.com/office/powerpoint/2010/main" val="19796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re et  3 contenus ">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B2861FF1-59BE-47D6-8139-1676CCE9918D}"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3190101"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2">
            <a:extLst>
              <a:ext uri="{FF2B5EF4-FFF2-40B4-BE49-F238E27FC236}">
                <a16:creationId xmlns:a16="http://schemas.microsoft.com/office/drawing/2014/main" id="{D4D1BB47-9282-47F9-8BD7-665BB91B9524}"/>
              </a:ext>
            </a:extLst>
          </p:cNvPr>
          <p:cNvSpPr>
            <a:spLocks noGrp="1"/>
          </p:cNvSpPr>
          <p:nvPr>
            <p:ph idx="15"/>
          </p:nvPr>
        </p:nvSpPr>
        <p:spPr>
          <a:xfrm>
            <a:off x="5927081"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86886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et  3 contenus avec chapô">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1139FC8F-CC78-4495-931A-99F10020B612}"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3190101"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2">
            <a:extLst>
              <a:ext uri="{FF2B5EF4-FFF2-40B4-BE49-F238E27FC236}">
                <a16:creationId xmlns:a16="http://schemas.microsoft.com/office/drawing/2014/main" id="{D4D1BB47-9282-47F9-8BD7-665BB91B9524}"/>
              </a:ext>
            </a:extLst>
          </p:cNvPr>
          <p:cNvSpPr>
            <a:spLocks noGrp="1"/>
          </p:cNvSpPr>
          <p:nvPr>
            <p:ph idx="15"/>
          </p:nvPr>
        </p:nvSpPr>
        <p:spPr>
          <a:xfrm>
            <a:off x="5927081" y="2103438"/>
            <a:ext cx="2520000" cy="2663827"/>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Espace réservé du texte 8">
            <a:extLst>
              <a:ext uri="{FF2B5EF4-FFF2-40B4-BE49-F238E27FC236}">
                <a16:creationId xmlns:a16="http://schemas.microsoft.com/office/drawing/2014/main" id="{79C93EC9-ABAD-4393-9131-5D1F8D87965E}"/>
              </a:ext>
            </a:extLst>
          </p:cNvPr>
          <p:cNvSpPr>
            <a:spLocks noGrp="1"/>
          </p:cNvSpPr>
          <p:nvPr>
            <p:ph type="body" sz="quarter" idx="16" hasCustomPrompt="1"/>
          </p:nvPr>
        </p:nvSpPr>
        <p:spPr>
          <a:xfrm>
            <a:off x="454026" y="1455738"/>
            <a:ext cx="2519096" cy="646724"/>
          </a:xfrm>
        </p:spPr>
        <p:txBody>
          <a:bodyPr/>
          <a:lstStyle>
            <a:lvl1pPr>
              <a:defRPr>
                <a:solidFill>
                  <a:schemeClr val="accent2"/>
                </a:solidFill>
              </a:defRPr>
            </a:lvl1pPr>
          </a:lstStyle>
          <a:p>
            <a:pPr lvl="0"/>
            <a:r>
              <a:rPr lang="fr-FR" dirty="0"/>
              <a:t>Texte de chapô</a:t>
            </a:r>
          </a:p>
        </p:txBody>
      </p:sp>
      <p:sp>
        <p:nvSpPr>
          <p:cNvPr id="17" name="Espace réservé du texte 8">
            <a:extLst>
              <a:ext uri="{FF2B5EF4-FFF2-40B4-BE49-F238E27FC236}">
                <a16:creationId xmlns:a16="http://schemas.microsoft.com/office/drawing/2014/main" id="{228ED1E6-F112-4A20-8CE3-66CFC8809029}"/>
              </a:ext>
            </a:extLst>
          </p:cNvPr>
          <p:cNvSpPr>
            <a:spLocks noGrp="1"/>
          </p:cNvSpPr>
          <p:nvPr>
            <p:ph type="body" sz="quarter" idx="17" hasCustomPrompt="1"/>
          </p:nvPr>
        </p:nvSpPr>
        <p:spPr>
          <a:xfrm>
            <a:off x="3186573" y="1455738"/>
            <a:ext cx="2519096" cy="646724"/>
          </a:xfrm>
        </p:spPr>
        <p:txBody>
          <a:bodyPr/>
          <a:lstStyle>
            <a:lvl1pPr>
              <a:defRPr>
                <a:solidFill>
                  <a:schemeClr val="accent2"/>
                </a:solidFill>
              </a:defRPr>
            </a:lvl1pPr>
          </a:lstStyle>
          <a:p>
            <a:pPr lvl="0"/>
            <a:r>
              <a:rPr lang="fr-FR" dirty="0"/>
              <a:t>Texte de chapô</a:t>
            </a:r>
          </a:p>
        </p:txBody>
      </p:sp>
      <p:sp>
        <p:nvSpPr>
          <p:cNvPr id="18" name="Espace réservé du texte 8">
            <a:extLst>
              <a:ext uri="{FF2B5EF4-FFF2-40B4-BE49-F238E27FC236}">
                <a16:creationId xmlns:a16="http://schemas.microsoft.com/office/drawing/2014/main" id="{BE496B1A-4CC3-404F-8105-4BED1D3DFD53}"/>
              </a:ext>
            </a:extLst>
          </p:cNvPr>
          <p:cNvSpPr>
            <a:spLocks noGrp="1"/>
          </p:cNvSpPr>
          <p:nvPr>
            <p:ph type="body" sz="quarter" idx="18" hasCustomPrompt="1"/>
          </p:nvPr>
        </p:nvSpPr>
        <p:spPr>
          <a:xfrm>
            <a:off x="5927985" y="1455738"/>
            <a:ext cx="2519096" cy="646724"/>
          </a:xfrm>
        </p:spPr>
        <p:txBody>
          <a:bodyPr/>
          <a:lstStyle>
            <a:lvl1pPr>
              <a:defRPr>
                <a:solidFill>
                  <a:schemeClr val="accent2"/>
                </a:solidFill>
              </a:defRPr>
            </a:lvl1pPr>
          </a:lstStyle>
          <a:p>
            <a:pPr lvl="0"/>
            <a:r>
              <a:rPr lang="fr-FR" dirty="0"/>
              <a:t>Texte de chapô</a:t>
            </a:r>
          </a:p>
        </p:txBody>
      </p:sp>
    </p:spTree>
    <p:extLst>
      <p:ext uri="{BB962C8B-B14F-4D97-AF65-F5344CB8AC3E}">
        <p14:creationId xmlns:p14="http://schemas.microsoft.com/office/powerpoint/2010/main" val="2797038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3 contenus + Fris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3256377"/>
            <a:ext cx="2520000" cy="1510888"/>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07C3BCCE-B1D9-4F01-A58C-77C31E7E08F1}"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2">
            <a:extLst>
              <a:ext uri="{FF2B5EF4-FFF2-40B4-BE49-F238E27FC236}">
                <a16:creationId xmlns:a16="http://schemas.microsoft.com/office/drawing/2014/main" id="{C4B23733-561D-424B-AC39-21BBD7D0A326}"/>
              </a:ext>
            </a:extLst>
          </p:cNvPr>
          <p:cNvSpPr>
            <a:spLocks noGrp="1"/>
          </p:cNvSpPr>
          <p:nvPr>
            <p:ph idx="14"/>
          </p:nvPr>
        </p:nvSpPr>
        <p:spPr>
          <a:xfrm>
            <a:off x="3190101" y="3256377"/>
            <a:ext cx="2520000" cy="1510888"/>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6" name="Espace réservé du contenu 2">
            <a:extLst>
              <a:ext uri="{FF2B5EF4-FFF2-40B4-BE49-F238E27FC236}">
                <a16:creationId xmlns:a16="http://schemas.microsoft.com/office/drawing/2014/main" id="{D4D1BB47-9282-47F9-8BD7-665BB91B9524}"/>
              </a:ext>
            </a:extLst>
          </p:cNvPr>
          <p:cNvSpPr>
            <a:spLocks noGrp="1"/>
          </p:cNvSpPr>
          <p:nvPr>
            <p:ph idx="15"/>
          </p:nvPr>
        </p:nvSpPr>
        <p:spPr>
          <a:xfrm>
            <a:off x="5927081" y="3256377"/>
            <a:ext cx="2520000" cy="1510888"/>
          </a:xfrm>
        </p:spPr>
        <p:txBody>
          <a:bodyPr ancho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Espace réservé pour une image  9">
            <a:extLst>
              <a:ext uri="{FF2B5EF4-FFF2-40B4-BE49-F238E27FC236}">
                <a16:creationId xmlns:a16="http://schemas.microsoft.com/office/drawing/2014/main" id="{774D5678-9CA9-48E5-AE59-3379CE03EF47}"/>
              </a:ext>
            </a:extLst>
          </p:cNvPr>
          <p:cNvSpPr>
            <a:spLocks noGrp="1"/>
          </p:cNvSpPr>
          <p:nvPr>
            <p:ph type="pic" sz="quarter" idx="16" hasCustomPrompt="1"/>
          </p:nvPr>
        </p:nvSpPr>
        <p:spPr>
          <a:xfrm>
            <a:off x="1" y="1692988"/>
            <a:ext cx="9144000" cy="1346400"/>
          </a:xfrm>
          <a:solidFill>
            <a:schemeClr val="bg2">
              <a:lumMod val="90000"/>
            </a:schemeClr>
          </a:solidFill>
        </p:spPr>
        <p:txBody>
          <a:bodyPr anchor="ctr"/>
          <a:lstStyle>
            <a:lvl1pPr marL="0" marR="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b="0">
                <a:solidFill>
                  <a:schemeClr val="accent2"/>
                </a:solidFill>
              </a:defRPr>
            </a:lvl1pPr>
          </a:lstStyle>
          <a:p>
            <a:pPr marL="0" marR="0" lvl="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a:pPr>
            <a:r>
              <a:rPr lang="fr-FR" dirty="0"/>
              <a:t>Cliquez sur l’icône pour insérer un visuel de type « Frise 3 contenus »</a:t>
            </a:r>
          </a:p>
        </p:txBody>
      </p:sp>
    </p:spTree>
    <p:extLst>
      <p:ext uri="{BB962C8B-B14F-4D97-AF65-F5344CB8AC3E}">
        <p14:creationId xmlns:p14="http://schemas.microsoft.com/office/powerpoint/2010/main" val="2580105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sans contenu">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65631ACF-C636-481F-B313-0FB39560FB5B}"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Tree>
    <p:extLst>
      <p:ext uri="{BB962C8B-B14F-4D97-AF65-F5344CB8AC3E}">
        <p14:creationId xmlns:p14="http://schemas.microsoft.com/office/powerpoint/2010/main" val="4281656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Fin">
    <p:bg>
      <p:bgPr>
        <a:solidFill>
          <a:schemeClr val="accent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BD072AE-08C9-4DD5-9509-F5DC4D33A497}"/>
              </a:ext>
            </a:extLst>
          </p:cNvPr>
          <p:cNvSpPr/>
          <p:nvPr userDrawn="1"/>
        </p:nvSpPr>
        <p:spPr>
          <a:xfrm rot="16200000">
            <a:off x="0" y="0"/>
            <a:ext cx="3070371" cy="3070371"/>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49003C70-E7E7-45B1-BD23-03697A348E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7386" y="187274"/>
            <a:ext cx="1584000" cy="983031"/>
          </a:xfrm>
          <a:prstGeom prst="rect">
            <a:avLst/>
          </a:prstGeom>
        </p:spPr>
      </p:pic>
      <p:sp>
        <p:nvSpPr>
          <p:cNvPr id="8" name="ZoneTexte 7">
            <a:extLst>
              <a:ext uri="{FF2B5EF4-FFF2-40B4-BE49-F238E27FC236}">
                <a16:creationId xmlns:a16="http://schemas.microsoft.com/office/drawing/2014/main" id="{4766AE4D-0612-4B1A-8355-F7C6165B35D5}"/>
              </a:ext>
            </a:extLst>
          </p:cNvPr>
          <p:cNvSpPr txBox="1"/>
          <p:nvPr userDrawn="1"/>
        </p:nvSpPr>
        <p:spPr>
          <a:xfrm>
            <a:off x="212553" y="3874926"/>
            <a:ext cx="4202884" cy="1064522"/>
          </a:xfrm>
          <a:prstGeom prst="rect">
            <a:avLst/>
          </a:prstGeom>
          <a:noFill/>
        </p:spPr>
        <p:txBody>
          <a:bodyPr wrap="square" rtlCol="0">
            <a:spAutoFit/>
          </a:bodyPr>
          <a:lstStyle/>
          <a:p>
            <a:r>
              <a:rPr lang="fr-FR" sz="1053" b="1" i="0" u="none" strike="noStrike" kern="1200" baseline="0" dirty="0">
                <a:solidFill>
                  <a:schemeClr val="bg1"/>
                </a:solidFill>
                <a:latin typeface="+mn-lt"/>
                <a:ea typeface="+mn-ea"/>
                <a:cs typeface="+mn-cs"/>
              </a:rPr>
              <a:t>Institut Mines-Télécom Business </a:t>
            </a:r>
            <a:r>
              <a:rPr lang="fr-FR" sz="1053" b="1" i="0" u="none" strike="noStrike" kern="1200" baseline="0" dirty="0" err="1">
                <a:solidFill>
                  <a:schemeClr val="bg1"/>
                </a:solidFill>
                <a:latin typeface="+mn-lt"/>
                <a:ea typeface="+mn-ea"/>
                <a:cs typeface="+mn-cs"/>
              </a:rPr>
              <a:t>School</a:t>
            </a:r>
            <a:endParaRPr lang="fr-FR" sz="1053" b="1" i="0" u="none" strike="noStrike" kern="1200" baseline="0" dirty="0">
              <a:solidFill>
                <a:schemeClr val="bg1"/>
              </a:solidFill>
              <a:latin typeface="+mn-lt"/>
              <a:ea typeface="+mn-ea"/>
              <a:cs typeface="+mn-cs"/>
            </a:endParaRPr>
          </a:p>
          <a:p>
            <a:r>
              <a:rPr lang="fr-FR" sz="1053" b="0" i="0" u="none" strike="noStrike" kern="1200" baseline="0" dirty="0">
                <a:solidFill>
                  <a:schemeClr val="bg1"/>
                </a:solidFill>
                <a:latin typeface="+mn-lt"/>
                <a:ea typeface="+mn-ea"/>
                <a:cs typeface="+mn-cs"/>
              </a:rPr>
              <a:t>9 rue Charles Fourrier 91011 Évry Cedex</a:t>
            </a:r>
          </a:p>
          <a:p>
            <a:r>
              <a:rPr lang="fr-FR" sz="1053" b="0" i="0" u="none" strike="noStrike" kern="1200" baseline="0" dirty="0">
                <a:solidFill>
                  <a:schemeClr val="bg1"/>
                </a:solidFill>
                <a:latin typeface="+mn-lt"/>
                <a:ea typeface="+mn-ea"/>
                <a:cs typeface="+mn-cs"/>
              </a:rPr>
              <a:t>Tél : 01 60 76 40 40</a:t>
            </a:r>
          </a:p>
          <a:p>
            <a:r>
              <a:rPr lang="fr-FR" sz="1053" b="1" i="0" u="none" strike="noStrike" kern="1200" baseline="0" dirty="0">
                <a:solidFill>
                  <a:schemeClr val="bg1"/>
                </a:solidFill>
                <a:latin typeface="+mn-lt"/>
                <a:ea typeface="+mn-ea"/>
                <a:cs typeface="+mn-cs"/>
              </a:rPr>
              <a:t>www.imt-bs.eu</a:t>
            </a:r>
          </a:p>
          <a:p>
            <a:endParaRPr lang="fr-FR" sz="1053" b="1" i="0" u="none" strike="noStrike" kern="1200" baseline="0" dirty="0">
              <a:solidFill>
                <a:schemeClr val="bg1"/>
              </a:solidFill>
              <a:latin typeface="+mn-lt"/>
              <a:ea typeface="+mn-ea"/>
              <a:cs typeface="+mn-cs"/>
            </a:endParaRPr>
          </a:p>
          <a:p>
            <a:r>
              <a:rPr lang="fr-FR" sz="1053" b="0" i="0" u="none" strike="noStrike" kern="1200" baseline="0" dirty="0">
                <a:solidFill>
                  <a:schemeClr val="bg1"/>
                </a:solidFill>
                <a:latin typeface="+mn-lt"/>
                <a:ea typeface="+mn-ea"/>
                <a:cs typeface="+mn-cs"/>
              </a:rPr>
              <a:t>Contact : communication@imt-bs.eu</a:t>
            </a:r>
            <a:endParaRPr lang="fr-FR" dirty="0">
              <a:solidFill>
                <a:schemeClr val="bg1"/>
              </a:solidFill>
            </a:endParaRPr>
          </a:p>
        </p:txBody>
      </p:sp>
      <p:cxnSp>
        <p:nvCxnSpPr>
          <p:cNvPr id="10" name="Connecteur droit 9">
            <a:extLst>
              <a:ext uri="{FF2B5EF4-FFF2-40B4-BE49-F238E27FC236}">
                <a16:creationId xmlns:a16="http://schemas.microsoft.com/office/drawing/2014/main" id="{7CBCE707-82CC-4778-B862-E0622D95AE09}"/>
              </a:ext>
            </a:extLst>
          </p:cNvPr>
          <p:cNvCxnSpPr>
            <a:cxnSpLocks/>
          </p:cNvCxnSpPr>
          <p:nvPr userDrawn="1"/>
        </p:nvCxnSpPr>
        <p:spPr>
          <a:xfrm>
            <a:off x="304800" y="4650581"/>
            <a:ext cx="6745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8EC89EB8-179A-44A8-AC21-0CBF3ED734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58351" y="4756556"/>
            <a:ext cx="1044000" cy="122494"/>
          </a:xfrm>
          <a:prstGeom prst="rect">
            <a:avLst/>
          </a:prstGeom>
        </p:spPr>
      </p:pic>
      <p:sp>
        <p:nvSpPr>
          <p:cNvPr id="14" name="Rectangle 13">
            <a:hlinkClick r:id="rId4"/>
            <a:extLst>
              <a:ext uri="{FF2B5EF4-FFF2-40B4-BE49-F238E27FC236}">
                <a16:creationId xmlns:a16="http://schemas.microsoft.com/office/drawing/2014/main" id="{F3360237-57E0-499A-BFFF-E6443A542D02}"/>
              </a:ext>
            </a:extLst>
          </p:cNvPr>
          <p:cNvSpPr/>
          <p:nvPr userDrawn="1"/>
        </p:nvSpPr>
        <p:spPr>
          <a:xfrm>
            <a:off x="269081" y="4424363"/>
            <a:ext cx="1016794" cy="154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hlinkClick r:id="rId5"/>
            <a:extLst>
              <a:ext uri="{FF2B5EF4-FFF2-40B4-BE49-F238E27FC236}">
                <a16:creationId xmlns:a16="http://schemas.microsoft.com/office/drawing/2014/main" id="{A2CB8DE4-308B-4D6E-9ED4-A3AE2801EF67}"/>
              </a:ext>
            </a:extLst>
          </p:cNvPr>
          <p:cNvSpPr/>
          <p:nvPr userDrawn="1"/>
        </p:nvSpPr>
        <p:spPr>
          <a:xfrm>
            <a:off x="845344" y="4722076"/>
            <a:ext cx="1681162" cy="18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0867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B75E708-BA42-46B7-B551-ECBECE9DA677}"/>
              </a:ext>
            </a:extLst>
          </p:cNvPr>
          <p:cNvSpPr>
            <a:spLocks noGrp="1"/>
          </p:cNvSpPr>
          <p:nvPr>
            <p:ph type="dt" sz="half" idx="10"/>
          </p:nvPr>
        </p:nvSpPr>
        <p:spPr/>
        <p:txBody>
          <a:bodyPr/>
          <a:lstStyle/>
          <a:p>
            <a:fld id="{327E4AD6-9544-417B-83B8-574903C93F32}" type="datetime1">
              <a:rPr lang="fr-FR" smtClean="0"/>
              <a:t>03/12/2023</a:t>
            </a:fld>
            <a:endParaRPr lang="fr-FR"/>
          </a:p>
        </p:txBody>
      </p:sp>
      <p:sp>
        <p:nvSpPr>
          <p:cNvPr id="3" name="Espace réservé du pied de page 2">
            <a:extLst>
              <a:ext uri="{FF2B5EF4-FFF2-40B4-BE49-F238E27FC236}">
                <a16:creationId xmlns:a16="http://schemas.microsoft.com/office/drawing/2014/main" id="{4C28995E-A7C7-49BC-B94B-02487F2968EA}"/>
              </a:ext>
            </a:extLst>
          </p:cNvPr>
          <p:cNvSpPr>
            <a:spLocks noGrp="1"/>
          </p:cNvSpPr>
          <p:nvPr>
            <p:ph type="ftr" sz="quarter" idx="11"/>
          </p:nvPr>
        </p:nvSpPr>
        <p:spPr/>
        <p:txBody>
          <a:bodyPr/>
          <a:lstStyle/>
          <a:p>
            <a:r>
              <a:rPr lang="fr-FR"/>
              <a:t>Risques et volatilité sur les marchés financiers</a:t>
            </a:r>
          </a:p>
        </p:txBody>
      </p:sp>
      <p:sp>
        <p:nvSpPr>
          <p:cNvPr id="4" name="Espace réservé du numéro de diapositive 3">
            <a:extLst>
              <a:ext uri="{FF2B5EF4-FFF2-40B4-BE49-F238E27FC236}">
                <a16:creationId xmlns:a16="http://schemas.microsoft.com/office/drawing/2014/main" id="{D67BFF6D-50AD-4067-86F6-A20238092351}"/>
              </a:ext>
            </a:extLst>
          </p:cNvPr>
          <p:cNvSpPr>
            <a:spLocks noGrp="1"/>
          </p:cNvSpPr>
          <p:nvPr>
            <p:ph type="sldNum" sz="quarter" idx="12"/>
          </p:nvPr>
        </p:nvSpPr>
        <p:spPr/>
        <p:txBody>
          <a:bodyPr/>
          <a:lstStyle/>
          <a:p>
            <a:fld id="{9C1A82F2-75C4-42C2-8E93-FEFE8959BC01}" type="slidenum">
              <a:rPr lang="fr-FR" smtClean="0"/>
              <a:pPr/>
              <a:t>‹N°›</a:t>
            </a:fld>
            <a:endParaRPr lang="fr-FR"/>
          </a:p>
        </p:txBody>
      </p:sp>
    </p:spTree>
    <p:extLst>
      <p:ext uri="{BB962C8B-B14F-4D97-AF65-F5344CB8AC3E}">
        <p14:creationId xmlns:p14="http://schemas.microsoft.com/office/powerpoint/2010/main" val="160047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presentation (Aplat)">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F9BFC4E-7643-476E-AEF2-70621789506D}"/>
              </a:ext>
            </a:extLst>
          </p:cNvPr>
          <p:cNvSpPr/>
          <p:nvPr userDrawn="1"/>
        </p:nvSpPr>
        <p:spPr>
          <a:xfrm rot="5400000">
            <a:off x="7074694" y="3076927"/>
            <a:ext cx="2069306" cy="2069306"/>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7373EE1-4B59-4AB8-9481-D2757B20E8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686" y="365072"/>
            <a:ext cx="2133000" cy="1323743"/>
          </a:xfrm>
          <a:prstGeom prst="rect">
            <a:avLst/>
          </a:prstGeom>
        </p:spPr>
      </p:pic>
      <p:sp>
        <p:nvSpPr>
          <p:cNvPr id="2" name="Titre 1">
            <a:extLst>
              <a:ext uri="{FF2B5EF4-FFF2-40B4-BE49-F238E27FC236}">
                <a16:creationId xmlns:a16="http://schemas.microsoft.com/office/drawing/2014/main" id="{1B9236C5-BE04-4E3A-A49F-7B5A7A81DEE5}"/>
              </a:ext>
            </a:extLst>
          </p:cNvPr>
          <p:cNvSpPr>
            <a:spLocks noGrp="1"/>
          </p:cNvSpPr>
          <p:nvPr>
            <p:ph type="ctrTitle"/>
          </p:nvPr>
        </p:nvSpPr>
        <p:spPr>
          <a:xfrm>
            <a:off x="2201490" y="2592890"/>
            <a:ext cx="4314825" cy="1790700"/>
          </a:xfrm>
        </p:spPr>
        <p:txBody>
          <a:bodyPr anchor="t">
            <a:normAutofit/>
          </a:bodyPr>
          <a:lstStyle>
            <a:lvl1pPr algn="r">
              <a:lnSpc>
                <a:spcPct val="80000"/>
              </a:lnSpc>
              <a:defRPr sz="3600" b="0" cap="all" baseline="0">
                <a:solidFill>
                  <a:schemeClr val="accent1"/>
                </a:solidFill>
              </a:defRPr>
            </a:lvl1pPr>
          </a:lstStyle>
          <a:p>
            <a:r>
              <a:rPr lang="fr-FR" dirty="0"/>
              <a:t>Modifiez le style du titre</a:t>
            </a:r>
          </a:p>
        </p:txBody>
      </p:sp>
      <p:sp>
        <p:nvSpPr>
          <p:cNvPr id="3" name="Sous-titre 2">
            <a:extLst>
              <a:ext uri="{FF2B5EF4-FFF2-40B4-BE49-F238E27FC236}">
                <a16:creationId xmlns:a16="http://schemas.microsoft.com/office/drawing/2014/main" id="{E3478C44-6DF2-4DD0-9919-C9AC63766750}"/>
              </a:ext>
            </a:extLst>
          </p:cNvPr>
          <p:cNvSpPr>
            <a:spLocks noGrp="1"/>
          </p:cNvSpPr>
          <p:nvPr>
            <p:ph type="subTitle" idx="1" hasCustomPrompt="1"/>
          </p:nvPr>
        </p:nvSpPr>
        <p:spPr>
          <a:xfrm>
            <a:off x="2201490" y="2305950"/>
            <a:ext cx="4314825" cy="273844"/>
          </a:xfrm>
        </p:spPr>
        <p:txBody>
          <a:bodyPr bIns="0" anchor="b">
            <a:noAutofit/>
          </a:bodyPr>
          <a:lstStyle>
            <a:lvl1pPr marL="0" indent="0" algn="r">
              <a:buNone/>
              <a:defRPr sz="1350" b="0">
                <a:solidFill>
                  <a:schemeClr val="accent1"/>
                </a:solidFill>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fr-FR" dirty="0"/>
              <a:t>Date</a:t>
            </a:r>
          </a:p>
        </p:txBody>
      </p:sp>
      <p:sp>
        <p:nvSpPr>
          <p:cNvPr id="10" name="Rectangle 9">
            <a:extLst>
              <a:ext uri="{FF2B5EF4-FFF2-40B4-BE49-F238E27FC236}">
                <a16:creationId xmlns:a16="http://schemas.microsoft.com/office/drawing/2014/main" id="{1944897E-B6E5-4986-8A1A-51D65C82B6F7}"/>
              </a:ext>
            </a:extLst>
          </p:cNvPr>
          <p:cNvSpPr/>
          <p:nvPr userDrawn="1"/>
        </p:nvSpPr>
        <p:spPr>
          <a:xfrm>
            <a:off x="4572000" y="0"/>
            <a:ext cx="4572000" cy="4572000"/>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5267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calaire">
    <p:bg>
      <p:bgPr>
        <a:solidFill>
          <a:schemeClr val="accent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C0AF87-D14F-4408-B399-7D7EA8CF9B8F}"/>
              </a:ext>
            </a:extLst>
          </p:cNvPr>
          <p:cNvSpPr>
            <a:spLocks noGrp="1"/>
          </p:cNvSpPr>
          <p:nvPr>
            <p:ph type="title" hasCustomPrompt="1"/>
          </p:nvPr>
        </p:nvSpPr>
        <p:spPr>
          <a:xfrm>
            <a:off x="1322241" y="2387795"/>
            <a:ext cx="7137547" cy="988818"/>
          </a:xfrm>
        </p:spPr>
        <p:txBody>
          <a:bodyPr anchor="t">
            <a:noAutofit/>
          </a:bodyPr>
          <a:lstStyle>
            <a:lvl1pPr>
              <a:defRPr sz="3000">
                <a:solidFill>
                  <a:schemeClr val="bg1"/>
                </a:solidFill>
              </a:defRPr>
            </a:lvl1pPr>
          </a:lstStyle>
          <a:p>
            <a:r>
              <a:rPr lang="fr-FR" dirty="0"/>
              <a:t>Titre de la partie de préférence sur 2 lignes</a:t>
            </a:r>
          </a:p>
        </p:txBody>
      </p:sp>
      <p:sp>
        <p:nvSpPr>
          <p:cNvPr id="3" name="Espace réservé de la date 2">
            <a:extLst>
              <a:ext uri="{FF2B5EF4-FFF2-40B4-BE49-F238E27FC236}">
                <a16:creationId xmlns:a16="http://schemas.microsoft.com/office/drawing/2014/main" id="{D28035DA-9898-473F-876D-FAEEAD185269}"/>
              </a:ext>
            </a:extLst>
          </p:cNvPr>
          <p:cNvSpPr>
            <a:spLocks noGrp="1"/>
          </p:cNvSpPr>
          <p:nvPr>
            <p:ph type="dt" sz="half" idx="10"/>
          </p:nvPr>
        </p:nvSpPr>
        <p:spPr/>
        <p:txBody>
          <a:bodyPr/>
          <a:lstStyle>
            <a:lvl1pPr>
              <a:defRPr>
                <a:solidFill>
                  <a:schemeClr val="bg1"/>
                </a:solidFill>
              </a:defRPr>
            </a:lvl1pPr>
          </a:lstStyle>
          <a:p>
            <a:fld id="{50F48C18-33F9-4D17-9A80-8F8C8FCC0702}" type="datetime1">
              <a:rPr lang="fr-FR" smtClean="0"/>
              <a:t>03/12/2023</a:t>
            </a:fld>
            <a:endParaRPr lang="fr-FR"/>
          </a:p>
        </p:txBody>
      </p:sp>
      <p:sp>
        <p:nvSpPr>
          <p:cNvPr id="4" name="Espace réservé du pied de page 3">
            <a:extLst>
              <a:ext uri="{FF2B5EF4-FFF2-40B4-BE49-F238E27FC236}">
                <a16:creationId xmlns:a16="http://schemas.microsoft.com/office/drawing/2014/main" id="{DE71B91A-0689-4AA4-AE50-EB1F8E73276D}"/>
              </a:ext>
            </a:extLst>
          </p:cNvPr>
          <p:cNvSpPr>
            <a:spLocks noGrp="1"/>
          </p:cNvSpPr>
          <p:nvPr>
            <p:ph type="ftr" sz="quarter" idx="11"/>
          </p:nvPr>
        </p:nvSpPr>
        <p:spPr/>
        <p:txBody>
          <a:bodyPr/>
          <a:lstStyle>
            <a:lvl1pPr>
              <a:defRPr>
                <a:solidFill>
                  <a:schemeClr val="bg1"/>
                </a:solidFill>
              </a:defRPr>
            </a:lvl1p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318E085A-6F8D-46CD-AC00-22A15C623061}"/>
              </a:ext>
            </a:extLst>
          </p:cNvPr>
          <p:cNvSpPr>
            <a:spLocks noGrp="1"/>
          </p:cNvSpPr>
          <p:nvPr>
            <p:ph type="sldNum" sz="quarter" idx="12"/>
          </p:nvPr>
        </p:nvSpPr>
        <p:spPr/>
        <p:txBody>
          <a:bodyPr/>
          <a:lstStyle>
            <a:lvl1pPr>
              <a:defRPr>
                <a:solidFill>
                  <a:schemeClr val="bg1"/>
                </a:solidFill>
              </a:defRPr>
            </a:lvl1pPr>
          </a:lstStyle>
          <a:p>
            <a:fld id="{9C1A82F2-75C4-42C2-8E93-FEFE8959BC01}" type="slidenum">
              <a:rPr lang="fr-FR" smtClean="0"/>
              <a:pPr/>
              <a:t>‹N°›</a:t>
            </a:fld>
            <a:endParaRPr lang="fr-FR"/>
          </a:p>
        </p:txBody>
      </p:sp>
      <p:sp>
        <p:nvSpPr>
          <p:cNvPr id="8" name="Espace réservé du texte 7">
            <a:extLst>
              <a:ext uri="{FF2B5EF4-FFF2-40B4-BE49-F238E27FC236}">
                <a16:creationId xmlns:a16="http://schemas.microsoft.com/office/drawing/2014/main" id="{F569D464-1783-4376-A4F8-6AD952D1E895}"/>
              </a:ext>
            </a:extLst>
          </p:cNvPr>
          <p:cNvSpPr>
            <a:spLocks noGrp="1"/>
          </p:cNvSpPr>
          <p:nvPr>
            <p:ph type="body" sz="quarter" idx="13" hasCustomPrompt="1"/>
          </p:nvPr>
        </p:nvSpPr>
        <p:spPr>
          <a:xfrm>
            <a:off x="1322241" y="1536892"/>
            <a:ext cx="1785938" cy="714375"/>
          </a:xfrm>
        </p:spPr>
        <p:txBody>
          <a:bodyPr tIns="0" bIns="0" anchor="ctr">
            <a:noAutofit/>
          </a:bodyPr>
          <a:lstStyle>
            <a:lvl1pPr>
              <a:lnSpc>
                <a:spcPct val="100000"/>
              </a:lnSpc>
              <a:spcBef>
                <a:spcPts val="0"/>
              </a:spcBef>
              <a:defRPr sz="6700" b="0">
                <a:solidFill>
                  <a:schemeClr val="bg1"/>
                </a:solidFill>
              </a:defRPr>
            </a:lvl1pPr>
          </a:lstStyle>
          <a:p>
            <a:pPr lvl="0"/>
            <a:r>
              <a:rPr lang="fr-FR" dirty="0"/>
              <a:t>00</a:t>
            </a:r>
          </a:p>
        </p:txBody>
      </p:sp>
      <p:pic>
        <p:nvPicPr>
          <p:cNvPr id="9" name="Image 8">
            <a:extLst>
              <a:ext uri="{FF2B5EF4-FFF2-40B4-BE49-F238E27FC236}">
                <a16:creationId xmlns:a16="http://schemas.microsoft.com/office/drawing/2014/main" id="{61E0383B-0B90-4E8B-BB0E-44E55D6E40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0" y="0"/>
            <a:ext cx="5614535" cy="5143500"/>
          </a:xfrm>
          <a:prstGeom prst="rect">
            <a:avLst/>
          </a:prstGeom>
        </p:spPr>
      </p:pic>
    </p:spTree>
    <p:extLst>
      <p:ext uri="{BB962C8B-B14F-4D97-AF65-F5344CB8AC3E}">
        <p14:creationId xmlns:p14="http://schemas.microsoft.com/office/powerpoint/2010/main" val="3525478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CF4FDA9-AA6E-401C-9658-94A324478F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932"/>
            <a:ext cx="2995203" cy="2988000"/>
          </a:xfrm>
          <a:prstGeom prst="rect">
            <a:avLst/>
          </a:prstGeom>
        </p:spPr>
      </p:pic>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FD26D433-3347-41A0-A8FA-CA9AB4EE93D8}" type="datetime1">
              <a:rPr lang="fr-FR" smtClean="0"/>
              <a:t>03/12/2023</a:t>
            </a:fld>
            <a:endParaRPr lang="fr-FR" dirty="0"/>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9" name="ZoneTexte 8">
            <a:extLst>
              <a:ext uri="{FF2B5EF4-FFF2-40B4-BE49-F238E27FC236}">
                <a16:creationId xmlns:a16="http://schemas.microsoft.com/office/drawing/2014/main" id="{E852028D-5FC9-413C-A378-B69E5D02EC4F}"/>
              </a:ext>
            </a:extLst>
          </p:cNvPr>
          <p:cNvSpPr txBox="1"/>
          <p:nvPr userDrawn="1"/>
        </p:nvSpPr>
        <p:spPr>
          <a:xfrm>
            <a:off x="469900" y="920357"/>
            <a:ext cx="4406900" cy="553998"/>
          </a:xfrm>
          <a:prstGeom prst="rect">
            <a:avLst/>
          </a:prstGeom>
          <a:noFill/>
        </p:spPr>
        <p:txBody>
          <a:bodyPr wrap="square" rtlCol="0">
            <a:spAutoFit/>
          </a:bodyPr>
          <a:lstStyle/>
          <a:p>
            <a:r>
              <a:rPr lang="fr-FR" sz="3000" b="1" kern="1200" cap="all" baseline="0" dirty="0">
                <a:solidFill>
                  <a:schemeClr val="tx1"/>
                </a:solidFill>
                <a:latin typeface="+mj-lt"/>
                <a:ea typeface="+mj-ea"/>
                <a:cs typeface="+mj-cs"/>
              </a:rPr>
              <a:t>Sommaire</a:t>
            </a:r>
          </a:p>
        </p:txBody>
      </p:sp>
      <p:sp>
        <p:nvSpPr>
          <p:cNvPr id="12" name="Espace réservé du texte 11">
            <a:extLst>
              <a:ext uri="{FF2B5EF4-FFF2-40B4-BE49-F238E27FC236}">
                <a16:creationId xmlns:a16="http://schemas.microsoft.com/office/drawing/2014/main" id="{076CA0C0-FA27-4BC3-82E2-980EAC50F230}"/>
              </a:ext>
            </a:extLst>
          </p:cNvPr>
          <p:cNvSpPr>
            <a:spLocks noGrp="1"/>
          </p:cNvSpPr>
          <p:nvPr>
            <p:ph type="body" sz="quarter" idx="13" hasCustomPrompt="1"/>
          </p:nvPr>
        </p:nvSpPr>
        <p:spPr>
          <a:xfrm>
            <a:off x="1866900" y="1737994"/>
            <a:ext cx="3168000" cy="1512000"/>
          </a:xfrm>
        </p:spPr>
        <p:txBody>
          <a:bodyPr anchor="t">
            <a:noAutofit/>
          </a:bodyPr>
          <a:lstStyle>
            <a:lvl1pPr>
              <a:defRPr lang="fr-FR" sz="2800" b="0" kern="1200" dirty="0" smtClean="0">
                <a:solidFill>
                  <a:schemeClr val="accent1"/>
                </a:solidFill>
                <a:latin typeface="+mn-lt"/>
                <a:ea typeface="+mn-ea"/>
                <a:cs typeface="+mn-cs"/>
              </a:defRPr>
            </a:lvl1pPr>
            <a:lvl2pPr>
              <a:defRPr lang="fr-FR" sz="1200" kern="1200" cap="all" baseline="0" dirty="0" smtClean="0">
                <a:solidFill>
                  <a:schemeClr val="accent1"/>
                </a:solidFill>
                <a:latin typeface="+mn-lt"/>
                <a:ea typeface="+mn-ea"/>
                <a:cs typeface="+mn-cs"/>
              </a:defRPr>
            </a:lvl2pPr>
            <a:lvl3pPr marL="268288" indent="-268288">
              <a:defRPr lang="fr-FR" sz="1200" kern="1200" dirty="0" smtClean="0">
                <a:solidFill>
                  <a:schemeClr val="tx1"/>
                </a:solidFill>
                <a:latin typeface="+mn-lt"/>
                <a:ea typeface="+mn-ea"/>
                <a:cs typeface="+mn-cs"/>
              </a:defRPr>
            </a:lvl3pPr>
            <a:lvl4pPr>
              <a:defRPr/>
            </a:lvl4pPr>
            <a:lvl5pPr>
              <a:defRPr/>
            </a:lvl5pPr>
          </a:lstStyle>
          <a:p>
            <a:pPr marL="0" lvl="0" indent="0" algn="l" defTabSz="617220" rtl="0" eaLnBrk="1" latinLnBrk="0" hangingPunct="1">
              <a:lnSpc>
                <a:spcPct val="85000"/>
              </a:lnSpc>
              <a:spcBef>
                <a:spcPts val="0"/>
              </a:spcBef>
              <a:buFont typeface="Arial" panose="020B0604020202020204" pitchFamily="34" charset="0"/>
              <a:buNone/>
            </a:pPr>
            <a:r>
              <a:rPr lang="fr-FR" dirty="0"/>
              <a:t>00</a:t>
            </a:r>
          </a:p>
          <a:p>
            <a:pPr marL="0" lvl="1" indent="0" algn="l" defTabSz="617220" rtl="0" eaLnBrk="1" latinLnBrk="0" hangingPunct="1">
              <a:lnSpc>
                <a:spcPct val="80000"/>
              </a:lnSpc>
              <a:spcBef>
                <a:spcPts val="0"/>
              </a:spcBef>
              <a:buFont typeface="Arial" panose="020B0604020202020204" pitchFamily="34" charset="0"/>
              <a:buNone/>
            </a:pPr>
            <a:r>
              <a:rPr lang="fr-FR" dirty="0"/>
              <a:t>Deuxième niveau</a:t>
            </a:r>
          </a:p>
          <a:p>
            <a:pPr marL="0" lvl="2" indent="0" algn="l" defTabSz="617220" rtl="0" eaLnBrk="1" latinLnBrk="0" hangingPunct="1">
              <a:lnSpc>
                <a:spcPct val="90000"/>
              </a:lnSpc>
              <a:spcBef>
                <a:spcPts val="338"/>
              </a:spcBef>
              <a:buFont typeface="+mj-lt"/>
              <a:buNone/>
            </a:pPr>
            <a:r>
              <a:rPr lang="fr-FR" dirty="0"/>
              <a:t>1.1 Troisième niveau</a:t>
            </a:r>
          </a:p>
          <a:p>
            <a:pPr lvl="3"/>
            <a:r>
              <a:rPr lang="fr-FR" dirty="0"/>
              <a:t>Quatrième niveau</a:t>
            </a:r>
          </a:p>
          <a:p>
            <a:pPr lvl="4"/>
            <a:r>
              <a:rPr lang="fr-FR" dirty="0"/>
              <a:t>Cinquième niveau</a:t>
            </a:r>
          </a:p>
        </p:txBody>
      </p:sp>
      <p:sp>
        <p:nvSpPr>
          <p:cNvPr id="15" name="Espace réservé du texte 11">
            <a:extLst>
              <a:ext uri="{FF2B5EF4-FFF2-40B4-BE49-F238E27FC236}">
                <a16:creationId xmlns:a16="http://schemas.microsoft.com/office/drawing/2014/main" id="{F1C90BB0-EF23-47F2-B8A9-93ECF8CCCDA3}"/>
              </a:ext>
            </a:extLst>
          </p:cNvPr>
          <p:cNvSpPr>
            <a:spLocks noGrp="1"/>
          </p:cNvSpPr>
          <p:nvPr>
            <p:ph type="body" sz="quarter" idx="14" hasCustomPrompt="1"/>
          </p:nvPr>
        </p:nvSpPr>
        <p:spPr>
          <a:xfrm>
            <a:off x="1866900" y="3340146"/>
            <a:ext cx="3168000" cy="1512000"/>
          </a:xfrm>
        </p:spPr>
        <p:txBody>
          <a:bodyPr anchor="t">
            <a:noAutofit/>
          </a:bodyPr>
          <a:lstStyle>
            <a:lvl1pPr>
              <a:defRPr lang="fr-FR" sz="2800" b="0" kern="1200" dirty="0" smtClean="0">
                <a:solidFill>
                  <a:schemeClr val="accent1"/>
                </a:solidFill>
                <a:latin typeface="+mn-lt"/>
                <a:ea typeface="+mn-ea"/>
                <a:cs typeface="+mn-cs"/>
              </a:defRPr>
            </a:lvl1pPr>
            <a:lvl2pPr>
              <a:defRPr lang="fr-FR" sz="1200" kern="1200" cap="all" baseline="0" dirty="0" smtClean="0">
                <a:solidFill>
                  <a:schemeClr val="accent1"/>
                </a:solidFill>
                <a:latin typeface="+mn-lt"/>
                <a:ea typeface="+mn-ea"/>
                <a:cs typeface="+mn-cs"/>
              </a:defRPr>
            </a:lvl2pPr>
            <a:lvl3pPr>
              <a:defRPr lang="fr-FR" sz="1200" kern="1200" dirty="0" smtClean="0">
                <a:solidFill>
                  <a:schemeClr val="tx1"/>
                </a:solidFill>
                <a:latin typeface="+mn-lt"/>
                <a:ea typeface="+mn-ea"/>
                <a:cs typeface="+mn-cs"/>
              </a:defRPr>
            </a:lvl3pPr>
            <a:lvl4pPr>
              <a:defRPr/>
            </a:lvl4pPr>
            <a:lvl5pPr>
              <a:defRPr/>
            </a:lvl5pPr>
          </a:lstStyle>
          <a:p>
            <a:pPr marL="0" lvl="0" indent="0" algn="l" defTabSz="617220" rtl="0" eaLnBrk="1" latinLnBrk="0" hangingPunct="1">
              <a:lnSpc>
                <a:spcPct val="85000"/>
              </a:lnSpc>
              <a:spcBef>
                <a:spcPts val="0"/>
              </a:spcBef>
              <a:buFont typeface="Arial" panose="020B0604020202020204" pitchFamily="34" charset="0"/>
              <a:buNone/>
            </a:pPr>
            <a:r>
              <a:rPr lang="fr-FR" dirty="0"/>
              <a:t>00</a:t>
            </a:r>
          </a:p>
          <a:p>
            <a:pPr marL="0" lvl="1" indent="0" algn="l" defTabSz="617220" rtl="0" eaLnBrk="1" latinLnBrk="0" hangingPunct="1">
              <a:lnSpc>
                <a:spcPct val="80000"/>
              </a:lnSpc>
              <a:spcBef>
                <a:spcPts val="0"/>
              </a:spcBef>
              <a:buFont typeface="Arial" panose="020B0604020202020204" pitchFamily="34" charset="0"/>
              <a:buNone/>
            </a:pPr>
            <a:r>
              <a:rPr lang="fr-FR" dirty="0"/>
              <a:t>Deuxième niveau</a:t>
            </a:r>
          </a:p>
          <a:p>
            <a:pPr marL="0" lvl="2" indent="0" algn="l" defTabSz="617220" rtl="0" eaLnBrk="1" latinLnBrk="0" hangingPunct="1">
              <a:lnSpc>
                <a:spcPct val="90000"/>
              </a:lnSpc>
              <a:spcBef>
                <a:spcPts val="338"/>
              </a:spcBef>
              <a:buFont typeface="+mj-lt"/>
              <a:buNone/>
            </a:pPr>
            <a:r>
              <a:rPr lang="fr-FR" dirty="0"/>
              <a:t>1.1 Troisième niveau</a:t>
            </a:r>
          </a:p>
          <a:p>
            <a:pPr lvl="3"/>
            <a:r>
              <a:rPr lang="fr-FR" dirty="0"/>
              <a:t>Quatrième niveau</a:t>
            </a:r>
          </a:p>
          <a:p>
            <a:pPr lvl="4"/>
            <a:r>
              <a:rPr lang="fr-FR" dirty="0"/>
              <a:t>Cinquième niveau</a:t>
            </a:r>
          </a:p>
        </p:txBody>
      </p:sp>
      <p:sp>
        <p:nvSpPr>
          <p:cNvPr id="16" name="Espace réservé du texte 11">
            <a:extLst>
              <a:ext uri="{FF2B5EF4-FFF2-40B4-BE49-F238E27FC236}">
                <a16:creationId xmlns:a16="http://schemas.microsoft.com/office/drawing/2014/main" id="{38E5DC3F-2816-4B28-86C0-9F36611AFE4C}"/>
              </a:ext>
            </a:extLst>
          </p:cNvPr>
          <p:cNvSpPr>
            <a:spLocks noGrp="1"/>
          </p:cNvSpPr>
          <p:nvPr>
            <p:ph type="body" sz="quarter" idx="15" hasCustomPrompt="1"/>
          </p:nvPr>
        </p:nvSpPr>
        <p:spPr>
          <a:xfrm>
            <a:off x="5291788" y="1737994"/>
            <a:ext cx="3168000" cy="1512000"/>
          </a:xfrm>
        </p:spPr>
        <p:txBody>
          <a:bodyPr anchor="t">
            <a:noAutofit/>
          </a:bodyPr>
          <a:lstStyle>
            <a:lvl1pPr>
              <a:defRPr lang="fr-FR" sz="2800" b="0" kern="1200" dirty="0" smtClean="0">
                <a:solidFill>
                  <a:schemeClr val="accent1"/>
                </a:solidFill>
                <a:latin typeface="+mn-lt"/>
                <a:ea typeface="+mn-ea"/>
                <a:cs typeface="+mn-cs"/>
              </a:defRPr>
            </a:lvl1pPr>
            <a:lvl2pPr>
              <a:defRPr lang="fr-FR" sz="1200" kern="1200" cap="all" baseline="0" dirty="0" smtClean="0">
                <a:solidFill>
                  <a:schemeClr val="accent1"/>
                </a:solidFill>
                <a:latin typeface="+mn-lt"/>
                <a:ea typeface="+mn-ea"/>
                <a:cs typeface="+mn-cs"/>
              </a:defRPr>
            </a:lvl2pPr>
            <a:lvl3pPr>
              <a:defRPr lang="fr-FR" sz="1200" kern="1200" dirty="0" smtClean="0">
                <a:solidFill>
                  <a:schemeClr val="tx1"/>
                </a:solidFill>
                <a:latin typeface="+mn-lt"/>
                <a:ea typeface="+mn-ea"/>
                <a:cs typeface="+mn-cs"/>
              </a:defRPr>
            </a:lvl3pPr>
            <a:lvl4pPr>
              <a:defRPr/>
            </a:lvl4pPr>
            <a:lvl5pPr>
              <a:defRPr/>
            </a:lvl5pPr>
          </a:lstStyle>
          <a:p>
            <a:pPr marL="0" lvl="0" indent="0" algn="l" defTabSz="617220" rtl="0" eaLnBrk="1" latinLnBrk="0" hangingPunct="1">
              <a:lnSpc>
                <a:spcPct val="85000"/>
              </a:lnSpc>
              <a:spcBef>
                <a:spcPts val="0"/>
              </a:spcBef>
              <a:buFont typeface="Arial" panose="020B0604020202020204" pitchFamily="34" charset="0"/>
              <a:buNone/>
            </a:pPr>
            <a:r>
              <a:rPr lang="fr-FR" dirty="0"/>
              <a:t>00</a:t>
            </a:r>
          </a:p>
          <a:p>
            <a:pPr marL="0" lvl="1" indent="0" algn="l" defTabSz="617220" rtl="0" eaLnBrk="1" latinLnBrk="0" hangingPunct="1">
              <a:lnSpc>
                <a:spcPct val="80000"/>
              </a:lnSpc>
              <a:spcBef>
                <a:spcPts val="0"/>
              </a:spcBef>
              <a:buFont typeface="Arial" panose="020B0604020202020204" pitchFamily="34" charset="0"/>
              <a:buNone/>
            </a:pPr>
            <a:r>
              <a:rPr lang="fr-FR" dirty="0"/>
              <a:t>Deuxième niveau</a:t>
            </a:r>
          </a:p>
          <a:p>
            <a:pPr marL="0" lvl="2" indent="0" algn="l" defTabSz="617220" rtl="0" eaLnBrk="1" latinLnBrk="0" hangingPunct="1">
              <a:lnSpc>
                <a:spcPct val="90000"/>
              </a:lnSpc>
              <a:spcBef>
                <a:spcPts val="338"/>
              </a:spcBef>
              <a:buFont typeface="+mj-lt"/>
              <a:buNone/>
            </a:pPr>
            <a:r>
              <a:rPr lang="fr-FR" dirty="0"/>
              <a:t>1.1 Troisième niveau</a:t>
            </a:r>
          </a:p>
          <a:p>
            <a:pPr lvl="3"/>
            <a:r>
              <a:rPr lang="fr-FR" dirty="0"/>
              <a:t>Quatrième niveau</a:t>
            </a:r>
          </a:p>
          <a:p>
            <a:pPr lvl="4"/>
            <a:r>
              <a:rPr lang="fr-FR" dirty="0"/>
              <a:t>Cinquième niveau</a:t>
            </a:r>
          </a:p>
        </p:txBody>
      </p:sp>
      <p:sp>
        <p:nvSpPr>
          <p:cNvPr id="17" name="Espace réservé du texte 11">
            <a:extLst>
              <a:ext uri="{FF2B5EF4-FFF2-40B4-BE49-F238E27FC236}">
                <a16:creationId xmlns:a16="http://schemas.microsoft.com/office/drawing/2014/main" id="{23B30EC8-C79D-49D8-AD7C-8833AE57BB93}"/>
              </a:ext>
            </a:extLst>
          </p:cNvPr>
          <p:cNvSpPr>
            <a:spLocks noGrp="1"/>
          </p:cNvSpPr>
          <p:nvPr>
            <p:ph type="body" sz="quarter" idx="16" hasCustomPrompt="1"/>
          </p:nvPr>
        </p:nvSpPr>
        <p:spPr>
          <a:xfrm>
            <a:off x="5291788" y="3340146"/>
            <a:ext cx="3168000" cy="1512000"/>
          </a:xfrm>
        </p:spPr>
        <p:txBody>
          <a:bodyPr anchor="t">
            <a:noAutofit/>
          </a:bodyPr>
          <a:lstStyle>
            <a:lvl1pPr>
              <a:defRPr lang="fr-FR" sz="2800" b="0" kern="1200" dirty="0" smtClean="0">
                <a:solidFill>
                  <a:schemeClr val="accent1"/>
                </a:solidFill>
                <a:latin typeface="+mn-lt"/>
                <a:ea typeface="+mn-ea"/>
                <a:cs typeface="+mn-cs"/>
              </a:defRPr>
            </a:lvl1pPr>
            <a:lvl2pPr>
              <a:defRPr lang="fr-FR" sz="1200" kern="1200" cap="all" baseline="0" dirty="0" smtClean="0">
                <a:solidFill>
                  <a:schemeClr val="accent1"/>
                </a:solidFill>
                <a:latin typeface="+mn-lt"/>
                <a:ea typeface="+mn-ea"/>
                <a:cs typeface="+mn-cs"/>
              </a:defRPr>
            </a:lvl2pPr>
            <a:lvl3pPr>
              <a:defRPr lang="fr-FR" sz="1200" kern="1200" dirty="0" smtClean="0">
                <a:solidFill>
                  <a:schemeClr val="tx1"/>
                </a:solidFill>
                <a:latin typeface="+mn-lt"/>
                <a:ea typeface="+mn-ea"/>
                <a:cs typeface="+mn-cs"/>
              </a:defRPr>
            </a:lvl3pPr>
            <a:lvl4pPr>
              <a:defRPr/>
            </a:lvl4pPr>
            <a:lvl5pPr>
              <a:defRPr/>
            </a:lvl5pPr>
          </a:lstStyle>
          <a:p>
            <a:pPr marL="0" lvl="0" indent="0" algn="l" defTabSz="617220" rtl="0" eaLnBrk="1" latinLnBrk="0" hangingPunct="1">
              <a:lnSpc>
                <a:spcPct val="85000"/>
              </a:lnSpc>
              <a:spcBef>
                <a:spcPts val="0"/>
              </a:spcBef>
              <a:buFont typeface="Arial" panose="020B0604020202020204" pitchFamily="34" charset="0"/>
              <a:buNone/>
            </a:pPr>
            <a:r>
              <a:rPr lang="fr-FR" dirty="0"/>
              <a:t>00</a:t>
            </a:r>
          </a:p>
          <a:p>
            <a:pPr marL="0" lvl="1" indent="0" algn="l" defTabSz="617220" rtl="0" eaLnBrk="1" latinLnBrk="0" hangingPunct="1">
              <a:lnSpc>
                <a:spcPct val="80000"/>
              </a:lnSpc>
              <a:spcBef>
                <a:spcPts val="0"/>
              </a:spcBef>
              <a:buFont typeface="Arial" panose="020B0604020202020204" pitchFamily="34" charset="0"/>
              <a:buNone/>
            </a:pPr>
            <a:r>
              <a:rPr lang="fr-FR" dirty="0"/>
              <a:t>Deuxième niveau</a:t>
            </a:r>
          </a:p>
          <a:p>
            <a:pPr marL="0" lvl="2" indent="0" algn="l" defTabSz="617220" rtl="0" eaLnBrk="1" latinLnBrk="0" hangingPunct="1">
              <a:lnSpc>
                <a:spcPct val="90000"/>
              </a:lnSpc>
              <a:spcBef>
                <a:spcPts val="338"/>
              </a:spcBef>
              <a:buFont typeface="+mj-lt"/>
              <a:buNone/>
            </a:pPr>
            <a:r>
              <a:rPr lang="fr-FR" dirty="0"/>
              <a:t>1.1 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11764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5B3CCD3E-03DE-4A82-87FF-42DFF7C7598A}"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Tree>
    <p:extLst>
      <p:ext uri="{BB962C8B-B14F-4D97-AF65-F5344CB8AC3E}">
        <p14:creationId xmlns:p14="http://schemas.microsoft.com/office/powerpoint/2010/main" val="161580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avec chapô">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2247900"/>
            <a:ext cx="8006666" cy="251936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651596E7-2144-47E7-96CA-19C9F25B9356}"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9" name="Espace réservé du texte 8">
            <a:extLst>
              <a:ext uri="{FF2B5EF4-FFF2-40B4-BE49-F238E27FC236}">
                <a16:creationId xmlns:a16="http://schemas.microsoft.com/office/drawing/2014/main" id="{B703BBAE-4193-4214-ABAC-C2AD52C99665}"/>
              </a:ext>
            </a:extLst>
          </p:cNvPr>
          <p:cNvSpPr>
            <a:spLocks noGrp="1"/>
          </p:cNvSpPr>
          <p:nvPr>
            <p:ph type="body" sz="quarter" idx="14" hasCustomPrompt="1"/>
          </p:nvPr>
        </p:nvSpPr>
        <p:spPr>
          <a:xfrm>
            <a:off x="454025" y="1455738"/>
            <a:ext cx="8005763" cy="684212"/>
          </a:xfrm>
        </p:spPr>
        <p:txBody>
          <a:bodyPr/>
          <a:lstStyle>
            <a:lvl1pPr>
              <a:defRPr>
                <a:solidFill>
                  <a:schemeClr val="accent2"/>
                </a:solidFill>
              </a:defRPr>
            </a:lvl1pPr>
          </a:lstStyle>
          <a:p>
            <a:pPr lvl="0"/>
            <a:r>
              <a:rPr lang="fr-FR" dirty="0"/>
              <a:t>Texte de chapô</a:t>
            </a:r>
          </a:p>
        </p:txBody>
      </p:sp>
    </p:spTree>
    <p:extLst>
      <p:ext uri="{BB962C8B-B14F-4D97-AF65-F5344CB8AC3E}">
        <p14:creationId xmlns:p14="http://schemas.microsoft.com/office/powerpoint/2010/main" val="226403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 Exergue">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1476000"/>
            <a:ext cx="5818138" cy="329126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AC2105A2-3C7C-4E2F-8174-3EFADE9549DD}"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grpSp>
        <p:nvGrpSpPr>
          <p:cNvPr id="13" name="Groupe 12">
            <a:extLst>
              <a:ext uri="{FF2B5EF4-FFF2-40B4-BE49-F238E27FC236}">
                <a16:creationId xmlns:a16="http://schemas.microsoft.com/office/drawing/2014/main" id="{00808C52-9546-4963-98CE-6E4D159B292B}"/>
              </a:ext>
            </a:extLst>
          </p:cNvPr>
          <p:cNvGrpSpPr/>
          <p:nvPr userDrawn="1"/>
        </p:nvGrpSpPr>
        <p:grpSpPr>
          <a:xfrm>
            <a:off x="6613900" y="1455738"/>
            <a:ext cx="1845888" cy="3311526"/>
            <a:chOff x="5981399" y="1455738"/>
            <a:chExt cx="1845888" cy="3311526"/>
          </a:xfrm>
        </p:grpSpPr>
        <p:sp>
          <p:nvSpPr>
            <p:cNvPr id="11" name="Rectangle : avec coin rogné 10">
              <a:extLst>
                <a:ext uri="{FF2B5EF4-FFF2-40B4-BE49-F238E27FC236}">
                  <a16:creationId xmlns:a16="http://schemas.microsoft.com/office/drawing/2014/main" id="{190AD354-477D-4242-BCDC-60CB915E15EA}"/>
                </a:ext>
              </a:extLst>
            </p:cNvPr>
            <p:cNvSpPr/>
            <p:nvPr userDrawn="1"/>
          </p:nvSpPr>
          <p:spPr>
            <a:xfrm rot="10800000" flipH="1">
              <a:off x="6015119" y="1491481"/>
              <a:ext cx="1812168" cy="3275783"/>
            </a:xfrm>
            <a:prstGeom prst="snip1Rect">
              <a:avLst/>
            </a:prstGeom>
            <a:gradFill>
              <a:gsLst>
                <a:gs pos="27000">
                  <a:srgbClr val="831F82"/>
                </a:gs>
                <a:gs pos="100000">
                  <a:schemeClr val="accent1">
                    <a:alpha val="50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ECF0552-DEA7-46DF-818B-F0384BF29F3E}"/>
                </a:ext>
              </a:extLst>
            </p:cNvPr>
            <p:cNvSpPr/>
            <p:nvPr userDrawn="1"/>
          </p:nvSpPr>
          <p:spPr>
            <a:xfrm>
              <a:off x="5981399" y="1455738"/>
              <a:ext cx="235719" cy="235719"/>
            </a:xfrm>
            <a:custGeom>
              <a:avLst/>
              <a:gdLst>
                <a:gd name="connsiteX0" fmla="*/ 0 w 463550"/>
                <a:gd name="connsiteY0" fmla="*/ 0 h 463550"/>
                <a:gd name="connsiteX1" fmla="*/ 463550 w 463550"/>
                <a:gd name="connsiteY1" fmla="*/ 0 h 463550"/>
                <a:gd name="connsiteX2" fmla="*/ 463550 w 463550"/>
                <a:gd name="connsiteY2" fmla="*/ 463550 h 463550"/>
                <a:gd name="connsiteX3" fmla="*/ 0 w 463550"/>
                <a:gd name="connsiteY3" fmla="*/ 463550 h 463550"/>
                <a:gd name="connsiteX4" fmla="*/ 0 w 463550"/>
                <a:gd name="connsiteY4" fmla="*/ 0 h 463550"/>
                <a:gd name="connsiteX0" fmla="*/ 0 w 463550"/>
                <a:gd name="connsiteY0" fmla="*/ 0 h 463550"/>
                <a:gd name="connsiteX1" fmla="*/ 463550 w 463550"/>
                <a:gd name="connsiteY1" fmla="*/ 0 h 463550"/>
                <a:gd name="connsiteX2" fmla="*/ 0 w 463550"/>
                <a:gd name="connsiteY2" fmla="*/ 463550 h 463550"/>
                <a:gd name="connsiteX3" fmla="*/ 0 w 463550"/>
                <a:gd name="connsiteY3" fmla="*/ 0 h 463550"/>
              </a:gdLst>
              <a:ahLst/>
              <a:cxnLst>
                <a:cxn ang="0">
                  <a:pos x="connsiteX0" y="connsiteY0"/>
                </a:cxn>
                <a:cxn ang="0">
                  <a:pos x="connsiteX1" y="connsiteY1"/>
                </a:cxn>
                <a:cxn ang="0">
                  <a:pos x="connsiteX2" y="connsiteY2"/>
                </a:cxn>
                <a:cxn ang="0">
                  <a:pos x="connsiteX3" y="connsiteY3"/>
                </a:cxn>
              </a:cxnLst>
              <a:rect l="l" t="t" r="r" b="b"/>
              <a:pathLst>
                <a:path w="463550" h="463550">
                  <a:moveTo>
                    <a:pt x="0" y="0"/>
                  </a:moveTo>
                  <a:lnTo>
                    <a:pt x="463550" y="0"/>
                  </a:lnTo>
                  <a:lnTo>
                    <a:pt x="0" y="463550"/>
                  </a:lnTo>
                  <a:lnTo>
                    <a:pt x="0"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Espace réservé du texte 8">
            <a:extLst>
              <a:ext uri="{FF2B5EF4-FFF2-40B4-BE49-F238E27FC236}">
                <a16:creationId xmlns:a16="http://schemas.microsoft.com/office/drawing/2014/main" id="{3B7C0B19-CBE4-49EB-A86E-0B66263E7D6D}"/>
              </a:ext>
            </a:extLst>
          </p:cNvPr>
          <p:cNvSpPr>
            <a:spLocks noGrp="1"/>
          </p:cNvSpPr>
          <p:nvPr>
            <p:ph type="body" sz="quarter" idx="14"/>
          </p:nvPr>
        </p:nvSpPr>
        <p:spPr>
          <a:xfrm>
            <a:off x="6728460" y="1581150"/>
            <a:ext cx="1653540" cy="2959100"/>
          </a:xfrm>
        </p:spPr>
        <p:txBody>
          <a:bodyPr anchor="t"/>
          <a:lstStyle>
            <a:lvl1pPr>
              <a:defRPr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87388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contenu + image">
    <p:spTree>
      <p:nvGrpSpPr>
        <p:cNvPr id="1" name=""/>
        <p:cNvGrpSpPr/>
        <p:nvPr/>
      </p:nvGrpSpPr>
      <p:grpSpPr>
        <a:xfrm>
          <a:off x="0" y="0"/>
          <a:ext cx="0" cy="0"/>
          <a:chOff x="0" y="0"/>
          <a:chExt cx="0" cy="0"/>
        </a:xfrm>
      </p:grpSpPr>
      <p:sp>
        <p:nvSpPr>
          <p:cNvPr id="10" name="Espace réservé pour une image  9">
            <a:extLst>
              <a:ext uri="{FF2B5EF4-FFF2-40B4-BE49-F238E27FC236}">
                <a16:creationId xmlns:a16="http://schemas.microsoft.com/office/drawing/2014/main" id="{C54698C9-203A-4E92-BF65-3D0FFB783711}"/>
              </a:ext>
            </a:extLst>
          </p:cNvPr>
          <p:cNvSpPr>
            <a:spLocks noGrp="1"/>
          </p:cNvSpPr>
          <p:nvPr>
            <p:ph type="pic" sz="quarter" idx="14" hasCustomPrompt="1"/>
          </p:nvPr>
        </p:nvSpPr>
        <p:spPr>
          <a:xfrm>
            <a:off x="4010025" y="0"/>
            <a:ext cx="5133975" cy="5133975"/>
          </a:xfrm>
          <a:solidFill>
            <a:schemeClr val="bg2">
              <a:lumMod val="90000"/>
            </a:schemeClr>
          </a:solidFill>
        </p:spPr>
        <p:txBody>
          <a:bodyPr anchor="ctr">
            <a:noAutofit/>
          </a:bodyPr>
          <a:lstStyle>
            <a:lvl1pPr marL="0" marR="0" indent="0" algn="ctr" defTabSz="617220" rtl="0" eaLnBrk="1" fontAlgn="auto" latinLnBrk="0" hangingPunct="1">
              <a:lnSpc>
                <a:spcPct val="90000"/>
              </a:lnSpc>
              <a:spcBef>
                <a:spcPts val="1800"/>
              </a:spcBef>
              <a:spcAft>
                <a:spcPts val="0"/>
              </a:spcAft>
              <a:buClrTx/>
              <a:buSzTx/>
              <a:buFont typeface="Arial" panose="020B0604020202020204" pitchFamily="34" charset="0"/>
              <a:buNone/>
              <a:tabLst/>
              <a:defRPr sz="1200" b="0">
                <a:solidFill>
                  <a:schemeClr val="accent2"/>
                </a:solidFill>
              </a:defRPr>
            </a:lvl1pPr>
            <a:lvl2pPr algn="ctr">
              <a:defRPr/>
            </a:lvl2pPr>
          </a:lstStyle>
          <a:p>
            <a:pPr marL="0" marR="0" lvl="0" indent="0" algn="r" defTabSz="617220" rtl="0" eaLnBrk="1" fontAlgn="auto" latinLnBrk="0" hangingPunct="1">
              <a:lnSpc>
                <a:spcPct val="90000"/>
              </a:lnSpc>
              <a:spcBef>
                <a:spcPts val="1800"/>
              </a:spcBef>
              <a:spcAft>
                <a:spcPts val="0"/>
              </a:spcAft>
              <a:buClrTx/>
              <a:buSzTx/>
              <a:buFont typeface="Arial" panose="020B0604020202020204" pitchFamily="34" charset="0"/>
              <a:buNone/>
              <a:tabLst/>
              <a:defRPr/>
            </a:pPr>
            <a:r>
              <a:rPr lang="fr-FR" dirty="0"/>
              <a:t>Cliquez sur l’icône pour insérer un visuel de type « Bloc droit »</a:t>
            </a:r>
          </a:p>
        </p:txBody>
      </p:sp>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a:xfrm>
            <a:off x="453122" y="1476000"/>
            <a:ext cx="5008111" cy="329126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E5CF6CA6-66D6-42B1-A13F-7BF44A546A67}"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6" y="807243"/>
            <a:ext cx="6307502"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Tree>
    <p:extLst>
      <p:ext uri="{BB962C8B-B14F-4D97-AF65-F5344CB8AC3E}">
        <p14:creationId xmlns:p14="http://schemas.microsoft.com/office/powerpoint/2010/main" val="3663415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 Apla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9AA8E-88FD-435D-A155-B3F4C7D25FC1}"/>
              </a:ext>
            </a:extLst>
          </p:cNvPr>
          <p:cNvSpPr/>
          <p:nvPr userDrawn="1"/>
        </p:nvSpPr>
        <p:spPr>
          <a:xfrm rot="5400000">
            <a:off x="7289767" y="3289268"/>
            <a:ext cx="1854232" cy="1854232"/>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9">
            <a:extLst>
              <a:ext uri="{FF2B5EF4-FFF2-40B4-BE49-F238E27FC236}">
                <a16:creationId xmlns:a16="http://schemas.microsoft.com/office/drawing/2014/main" id="{5F18BAB1-DA0A-4068-AD8F-86B52155B41E}"/>
              </a:ext>
            </a:extLst>
          </p:cNvPr>
          <p:cNvSpPr/>
          <p:nvPr userDrawn="1"/>
        </p:nvSpPr>
        <p:spPr>
          <a:xfrm>
            <a:off x="6040072" y="0"/>
            <a:ext cx="3103927" cy="310392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8A1BBC9D-D830-4A88-9BCE-7149F583C0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474861" cy="1476000"/>
          </a:xfrm>
          <a:prstGeom prst="rect">
            <a:avLst/>
          </a:prstGeom>
        </p:spPr>
      </p:pic>
      <p:sp>
        <p:nvSpPr>
          <p:cNvPr id="3" name="Espace réservé du contenu 2">
            <a:extLst>
              <a:ext uri="{FF2B5EF4-FFF2-40B4-BE49-F238E27FC236}">
                <a16:creationId xmlns:a16="http://schemas.microsoft.com/office/drawing/2014/main" id="{ABA0ABC2-111C-484B-82F3-AA5848028648}"/>
              </a:ext>
            </a:extLst>
          </p:cNvPr>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04CED1C6-B628-4CD6-B79F-1E05DF2B7415}"/>
              </a:ext>
            </a:extLst>
          </p:cNvPr>
          <p:cNvSpPr>
            <a:spLocks noGrp="1"/>
          </p:cNvSpPr>
          <p:nvPr>
            <p:ph type="dt" sz="half" idx="10"/>
          </p:nvPr>
        </p:nvSpPr>
        <p:spPr/>
        <p:txBody>
          <a:bodyPr/>
          <a:lstStyle/>
          <a:p>
            <a:fld id="{2872BE12-0B52-4573-964C-659B747893C9}" type="datetime1">
              <a:rPr lang="fr-FR" smtClean="0"/>
              <a:t>03/12/2023</a:t>
            </a:fld>
            <a:endParaRPr lang="fr-FR"/>
          </a:p>
        </p:txBody>
      </p:sp>
      <p:sp>
        <p:nvSpPr>
          <p:cNvPr id="5" name="Espace réservé du pied de page 4">
            <a:extLst>
              <a:ext uri="{FF2B5EF4-FFF2-40B4-BE49-F238E27FC236}">
                <a16:creationId xmlns:a16="http://schemas.microsoft.com/office/drawing/2014/main" id="{EE3AA398-AD91-4278-AD8A-2541895F52F6}"/>
              </a:ext>
            </a:extLst>
          </p:cNvPr>
          <p:cNvSpPr>
            <a:spLocks noGrp="1"/>
          </p:cNvSpPr>
          <p:nvPr>
            <p:ph type="ftr" sz="quarter" idx="11"/>
          </p:nvPr>
        </p:nvSpPr>
        <p:spPr/>
        <p:txBody>
          <a:bodyPr/>
          <a:lstStyle/>
          <a:p>
            <a:r>
              <a:rPr lang="fr-FR"/>
              <a:t>Risques et volatilité sur les marchés financiers</a:t>
            </a:r>
          </a:p>
        </p:txBody>
      </p:sp>
      <p:sp>
        <p:nvSpPr>
          <p:cNvPr id="6" name="Espace réservé du numéro de diapositive 5">
            <a:extLst>
              <a:ext uri="{FF2B5EF4-FFF2-40B4-BE49-F238E27FC236}">
                <a16:creationId xmlns:a16="http://schemas.microsoft.com/office/drawing/2014/main" id="{41A2A079-7E84-4139-A327-5C859BCF2961}"/>
              </a:ext>
            </a:extLst>
          </p:cNvPr>
          <p:cNvSpPr>
            <a:spLocks noGrp="1"/>
          </p:cNvSpPr>
          <p:nvPr>
            <p:ph type="sldNum" sz="quarter" idx="12"/>
          </p:nvPr>
        </p:nvSpPr>
        <p:spPr/>
        <p:txBody>
          <a:bodyPr/>
          <a:lstStyle>
            <a:lvl1pPr>
              <a:defRPr>
                <a:solidFill>
                  <a:schemeClr val="bg1"/>
                </a:solidFill>
              </a:defRPr>
            </a:lvl1pPr>
          </a:lstStyle>
          <a:p>
            <a:fld id="{9C1A82F2-75C4-42C2-8E93-FEFE8959BC01}" type="slidenum">
              <a:rPr lang="fr-FR" smtClean="0"/>
              <a:pPr/>
              <a:t>‹N°›</a:t>
            </a:fld>
            <a:endParaRPr lang="fr-FR"/>
          </a:p>
        </p:txBody>
      </p:sp>
      <p:sp>
        <p:nvSpPr>
          <p:cNvPr id="14" name="Titre 13">
            <a:extLst>
              <a:ext uri="{FF2B5EF4-FFF2-40B4-BE49-F238E27FC236}">
                <a16:creationId xmlns:a16="http://schemas.microsoft.com/office/drawing/2014/main" id="{0BC6A7A2-999B-4D48-A84E-B58C8D961AA3}"/>
              </a:ext>
            </a:extLst>
          </p:cNvPr>
          <p:cNvSpPr>
            <a:spLocks noGrp="1"/>
          </p:cNvSpPr>
          <p:nvPr>
            <p:ph type="title"/>
          </p:nvPr>
        </p:nvSpPr>
        <p:spPr/>
        <p:txBody>
          <a:bodyPr/>
          <a:lstStyle/>
          <a:p>
            <a:r>
              <a:rPr lang="fr-FR" dirty="0"/>
              <a:t>Modifiez le style du titre</a:t>
            </a:r>
          </a:p>
        </p:txBody>
      </p:sp>
      <p:sp>
        <p:nvSpPr>
          <p:cNvPr id="8" name="Espace réservé du texte 7">
            <a:extLst>
              <a:ext uri="{FF2B5EF4-FFF2-40B4-BE49-F238E27FC236}">
                <a16:creationId xmlns:a16="http://schemas.microsoft.com/office/drawing/2014/main" id="{DE73F4FB-F814-4A54-8735-DE2B32BB2001}"/>
              </a:ext>
            </a:extLst>
          </p:cNvPr>
          <p:cNvSpPr>
            <a:spLocks noGrp="1"/>
          </p:cNvSpPr>
          <p:nvPr>
            <p:ph type="body" sz="quarter" idx="13" hasCustomPrompt="1"/>
          </p:nvPr>
        </p:nvSpPr>
        <p:spPr>
          <a:xfrm>
            <a:off x="454025" y="807243"/>
            <a:ext cx="7985125" cy="530225"/>
          </a:xfrm>
        </p:spPr>
        <p:txBody>
          <a:bodyPr tIns="0" anchor="t"/>
          <a:lstStyle>
            <a:lvl1pPr>
              <a:lnSpc>
                <a:spcPct val="85000"/>
              </a:lnSpc>
              <a:spcBef>
                <a:spcPts val="0"/>
              </a:spcBef>
              <a:defRPr sz="1800" b="0">
                <a:solidFill>
                  <a:schemeClr val="tx1"/>
                </a:solidFill>
              </a:defRPr>
            </a:lvl1pPr>
            <a:lvl2pPr>
              <a:defRPr sz="2000" b="0">
                <a:solidFill>
                  <a:schemeClr val="tx1"/>
                </a:solidFill>
              </a:defRPr>
            </a:lvl2pPr>
          </a:lstStyle>
          <a:p>
            <a:pPr lvl="0"/>
            <a:r>
              <a:rPr lang="fr-FR" dirty="0"/>
              <a:t>Titre de sous partie </a:t>
            </a:r>
            <a:r>
              <a:rPr lang="fr-FR" dirty="0" err="1"/>
              <a:t>lorem</a:t>
            </a:r>
            <a:r>
              <a:rPr lang="fr-FR" dirty="0"/>
              <a:t> ipsum</a:t>
            </a:r>
          </a:p>
        </p:txBody>
      </p:sp>
      <p:sp>
        <p:nvSpPr>
          <p:cNvPr id="12" name="Rectangle 9">
            <a:extLst>
              <a:ext uri="{FF2B5EF4-FFF2-40B4-BE49-F238E27FC236}">
                <a16:creationId xmlns:a16="http://schemas.microsoft.com/office/drawing/2014/main" id="{F7399D80-DA77-4C9E-91D7-B7FE244A6A9B}"/>
              </a:ext>
            </a:extLst>
          </p:cNvPr>
          <p:cNvSpPr/>
          <p:nvPr userDrawn="1"/>
        </p:nvSpPr>
        <p:spPr>
          <a:xfrm>
            <a:off x="8372212" y="-9172"/>
            <a:ext cx="771787" cy="771787"/>
          </a:xfrm>
          <a:custGeom>
            <a:avLst/>
            <a:gdLst>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1679642 h 1679642"/>
              <a:gd name="connsiteX4" fmla="*/ 0 w 1679642"/>
              <a:gd name="connsiteY4" fmla="*/ 0 h 1679642"/>
              <a:gd name="connsiteX0" fmla="*/ 0 w 1679642"/>
              <a:gd name="connsiteY0" fmla="*/ 0 h 1679642"/>
              <a:gd name="connsiteX1" fmla="*/ 1679642 w 1679642"/>
              <a:gd name="connsiteY1" fmla="*/ 0 h 1679642"/>
              <a:gd name="connsiteX2" fmla="*/ 1679642 w 1679642"/>
              <a:gd name="connsiteY2" fmla="*/ 1679642 h 1679642"/>
              <a:gd name="connsiteX3" fmla="*/ 0 w 1679642"/>
              <a:gd name="connsiteY3" fmla="*/ 0 h 1679642"/>
            </a:gdLst>
            <a:ahLst/>
            <a:cxnLst>
              <a:cxn ang="0">
                <a:pos x="connsiteX0" y="connsiteY0"/>
              </a:cxn>
              <a:cxn ang="0">
                <a:pos x="connsiteX1" y="connsiteY1"/>
              </a:cxn>
              <a:cxn ang="0">
                <a:pos x="connsiteX2" y="connsiteY2"/>
              </a:cxn>
              <a:cxn ang="0">
                <a:pos x="connsiteX3" y="connsiteY3"/>
              </a:cxn>
            </a:cxnLst>
            <a:rect l="l" t="t" r="r" b="b"/>
            <a:pathLst>
              <a:path w="1679642" h="1679642">
                <a:moveTo>
                  <a:pt x="0" y="0"/>
                </a:moveTo>
                <a:lnTo>
                  <a:pt x="1679642" y="0"/>
                </a:lnTo>
                <a:lnTo>
                  <a:pt x="1679642" y="167964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816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2C06D5-44D6-41D5-BDA8-2A6851DCAD81}"/>
              </a:ext>
            </a:extLst>
          </p:cNvPr>
          <p:cNvSpPr>
            <a:spLocks noGrp="1"/>
          </p:cNvSpPr>
          <p:nvPr>
            <p:ph type="title"/>
          </p:nvPr>
        </p:nvSpPr>
        <p:spPr>
          <a:xfrm>
            <a:off x="453551" y="529828"/>
            <a:ext cx="7985141" cy="273844"/>
          </a:xfrm>
          <a:prstGeom prst="rect">
            <a:avLst/>
          </a:prstGeom>
        </p:spPr>
        <p:txBody>
          <a:bodyPr vert="horz" lIns="91440" tIns="0" rIns="91440" bIns="0" rtlCol="0" anchor="ctr">
            <a:normAutofit/>
          </a:bodyPr>
          <a:lstStyle/>
          <a:p>
            <a:r>
              <a:rPr lang="fr-FR" dirty="0"/>
              <a:t>Titre de partie</a:t>
            </a:r>
          </a:p>
        </p:txBody>
      </p:sp>
      <p:sp>
        <p:nvSpPr>
          <p:cNvPr id="3" name="Espace réservé du texte 2">
            <a:extLst>
              <a:ext uri="{FF2B5EF4-FFF2-40B4-BE49-F238E27FC236}">
                <a16:creationId xmlns:a16="http://schemas.microsoft.com/office/drawing/2014/main" id="{F5D253F5-60DD-4AE8-A6D9-8006FB400ECA}"/>
              </a:ext>
            </a:extLst>
          </p:cNvPr>
          <p:cNvSpPr>
            <a:spLocks noGrp="1"/>
          </p:cNvSpPr>
          <p:nvPr>
            <p:ph type="body" idx="1"/>
          </p:nvPr>
        </p:nvSpPr>
        <p:spPr>
          <a:xfrm>
            <a:off x="453122" y="1476000"/>
            <a:ext cx="8006666" cy="3291265"/>
          </a:xfrm>
          <a:prstGeom prst="rect">
            <a:avLst/>
          </a:prstGeom>
        </p:spPr>
        <p:txBody>
          <a:bodyPr vert="horz" lIns="91440" tIns="45720" rIns="91440" bIns="45720" rtlCol="0" anchor="ctr">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75853E9D-2C95-45D7-8122-2FE9DDC0A234}"/>
              </a:ext>
            </a:extLst>
          </p:cNvPr>
          <p:cNvSpPr>
            <a:spLocks noGrp="1"/>
          </p:cNvSpPr>
          <p:nvPr>
            <p:ph type="dt" sz="half" idx="2"/>
          </p:nvPr>
        </p:nvSpPr>
        <p:spPr>
          <a:xfrm>
            <a:off x="469900" y="4861724"/>
            <a:ext cx="774700" cy="280800"/>
          </a:xfrm>
          <a:prstGeom prst="rect">
            <a:avLst/>
          </a:prstGeom>
        </p:spPr>
        <p:txBody>
          <a:bodyPr vert="horz" lIns="91440" tIns="45720" rIns="91440" bIns="45720" rtlCol="0" anchor="ctr"/>
          <a:lstStyle>
            <a:lvl1pPr algn="l">
              <a:defRPr sz="800">
                <a:solidFill>
                  <a:schemeClr val="accent1"/>
                </a:solidFill>
              </a:defRPr>
            </a:lvl1pPr>
          </a:lstStyle>
          <a:p>
            <a:fld id="{6F30BCA6-DD6E-411B-B702-AD0F3B3C141D}" type="datetime1">
              <a:rPr lang="fr-FR" smtClean="0"/>
              <a:t>03/12/2023</a:t>
            </a:fld>
            <a:endParaRPr lang="fr-FR" dirty="0"/>
          </a:p>
        </p:txBody>
      </p:sp>
      <p:sp>
        <p:nvSpPr>
          <p:cNvPr id="5" name="Espace réservé du pied de page 4">
            <a:extLst>
              <a:ext uri="{FF2B5EF4-FFF2-40B4-BE49-F238E27FC236}">
                <a16:creationId xmlns:a16="http://schemas.microsoft.com/office/drawing/2014/main" id="{16762695-EFD2-4A7E-84A0-0AAECC292952}"/>
              </a:ext>
            </a:extLst>
          </p:cNvPr>
          <p:cNvSpPr>
            <a:spLocks noGrp="1"/>
          </p:cNvSpPr>
          <p:nvPr>
            <p:ph type="ftr" sz="quarter" idx="3"/>
          </p:nvPr>
        </p:nvSpPr>
        <p:spPr>
          <a:xfrm>
            <a:off x="1244600" y="4861724"/>
            <a:ext cx="7194092" cy="281776"/>
          </a:xfrm>
          <a:prstGeom prst="rect">
            <a:avLst/>
          </a:prstGeom>
        </p:spPr>
        <p:txBody>
          <a:bodyPr vert="horz" lIns="91440" tIns="45720" rIns="91440" bIns="45720" rtlCol="0" anchor="ctr"/>
          <a:lstStyle>
            <a:lvl1pPr algn="l">
              <a:defRPr sz="800">
                <a:solidFill>
                  <a:schemeClr val="accent1"/>
                </a:solidFill>
              </a:defRPr>
            </a:lvl1pPr>
          </a:lstStyle>
          <a:p>
            <a:r>
              <a:rPr lang="fr-FR"/>
              <a:t>Risques et volatilité sur les marchés financiers</a:t>
            </a:r>
            <a:endParaRPr lang="fr-FR" dirty="0"/>
          </a:p>
        </p:txBody>
      </p:sp>
      <p:sp>
        <p:nvSpPr>
          <p:cNvPr id="6" name="Espace réservé du numéro de diapositive 5">
            <a:extLst>
              <a:ext uri="{FF2B5EF4-FFF2-40B4-BE49-F238E27FC236}">
                <a16:creationId xmlns:a16="http://schemas.microsoft.com/office/drawing/2014/main" id="{6E9E1DDB-FBA9-4870-8CC4-F64FF65B1953}"/>
              </a:ext>
            </a:extLst>
          </p:cNvPr>
          <p:cNvSpPr>
            <a:spLocks noGrp="1"/>
          </p:cNvSpPr>
          <p:nvPr>
            <p:ph type="sldNum" sz="quarter" idx="4"/>
          </p:nvPr>
        </p:nvSpPr>
        <p:spPr>
          <a:xfrm>
            <a:off x="8459788" y="4861724"/>
            <a:ext cx="600322" cy="280800"/>
          </a:xfrm>
          <a:prstGeom prst="rect">
            <a:avLst/>
          </a:prstGeom>
        </p:spPr>
        <p:txBody>
          <a:bodyPr vert="horz" lIns="91440" tIns="45720" rIns="91440" bIns="45720" rtlCol="0" anchor="ctr"/>
          <a:lstStyle>
            <a:lvl1pPr algn="r">
              <a:defRPr sz="800">
                <a:solidFill>
                  <a:schemeClr val="accent1"/>
                </a:solidFill>
              </a:defRPr>
            </a:lvl1pPr>
          </a:lstStyle>
          <a:p>
            <a:fld id="{9C1A82F2-75C4-42C2-8E93-FEFE8959BC01}" type="slidenum">
              <a:rPr lang="fr-FR" smtClean="0"/>
              <a:pPr/>
              <a:t>‹N°›</a:t>
            </a:fld>
            <a:endParaRPr lang="fr-FR" dirty="0"/>
          </a:p>
        </p:txBody>
      </p:sp>
    </p:spTree>
    <p:extLst>
      <p:ext uri="{BB962C8B-B14F-4D97-AF65-F5344CB8AC3E}">
        <p14:creationId xmlns:p14="http://schemas.microsoft.com/office/powerpoint/2010/main" val="11928235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4" r:id="rId3"/>
    <p:sldLayoutId id="2147483661" r:id="rId4"/>
    <p:sldLayoutId id="2147483650" r:id="rId5"/>
    <p:sldLayoutId id="2147483673" r:id="rId6"/>
    <p:sldLayoutId id="2147483671" r:id="rId7"/>
    <p:sldLayoutId id="2147483662" r:id="rId8"/>
    <p:sldLayoutId id="2147483663" r:id="rId9"/>
    <p:sldLayoutId id="2147483672" r:id="rId10"/>
    <p:sldLayoutId id="2147483666" r:id="rId11"/>
    <p:sldLayoutId id="2147483674" r:id="rId12"/>
    <p:sldLayoutId id="2147483668" r:id="rId13"/>
    <p:sldLayoutId id="2147483667" r:id="rId14"/>
    <p:sldLayoutId id="2147483675" r:id="rId15"/>
    <p:sldLayoutId id="2147483665" r:id="rId16"/>
    <p:sldLayoutId id="2147483670" r:id="rId17"/>
    <p:sldLayoutId id="2147483669" r:id="rId18"/>
    <p:sldLayoutId id="2147483655" r:id="rId19"/>
  </p:sldLayoutIdLst>
  <p:hf hdr="0"/>
  <p:txStyles>
    <p:titleStyle>
      <a:lvl1pPr algn="l" defTabSz="617220" rtl="0" eaLnBrk="1" latinLnBrk="0" hangingPunct="1">
        <a:lnSpc>
          <a:spcPct val="85000"/>
        </a:lnSpc>
        <a:spcBef>
          <a:spcPct val="0"/>
        </a:spcBef>
        <a:buNone/>
        <a:defRPr sz="2000" b="1" kern="1200" cap="all" baseline="0">
          <a:solidFill>
            <a:schemeClr val="accent1"/>
          </a:solidFill>
          <a:latin typeface="+mj-lt"/>
          <a:ea typeface="+mj-ea"/>
          <a:cs typeface="+mj-cs"/>
        </a:defRPr>
      </a:lvl1pPr>
    </p:titleStyle>
    <p:body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fr-FR"/>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29" userDrawn="1">
          <p15:clr>
            <a:srgbClr val="F26B43"/>
          </p15:clr>
        </p15:guide>
        <p15:guide id="2" pos="340" userDrawn="1">
          <p15:clr>
            <a:srgbClr val="F26B43"/>
          </p15:clr>
        </p15:guide>
        <p15:guide id="3" orient="horz" pos="91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140.svg"/><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06.sv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40.svg"/><Relationship Id="rId4" Type="http://schemas.openxmlformats.org/officeDocument/2006/relationships/image" Target="../media/image139.png"/></Relationships>
</file>

<file path=ppt/slides/_rels/slide10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4.svg"/><Relationship Id="rId7" Type="http://schemas.openxmlformats.org/officeDocument/2006/relationships/image" Target="../media/image106.sv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image" Target="../media/image63.svg"/></Relationships>
</file>

<file path=ppt/slides/_rels/slide10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104.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5.xml"/><Relationship Id="rId5" Type="http://schemas.openxmlformats.org/officeDocument/2006/relationships/image" Target="../media/image144.svg"/><Relationship Id="rId4" Type="http://schemas.openxmlformats.org/officeDocument/2006/relationships/image" Target="../media/image1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slides/_rels/slide11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5.xml"/><Relationship Id="rId5" Type="http://schemas.openxmlformats.org/officeDocument/2006/relationships/image" Target="../media/image161.svg"/><Relationship Id="rId4" Type="http://schemas.openxmlformats.org/officeDocument/2006/relationships/image" Target="../media/image160.png"/></Relationships>
</file>

<file path=ppt/slides/_rels/slide122.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5.xml"/><Relationship Id="rId5" Type="http://schemas.openxmlformats.org/officeDocument/2006/relationships/image" Target="../media/image165.svg"/><Relationship Id="rId4" Type="http://schemas.openxmlformats.org/officeDocument/2006/relationships/image" Target="../media/image164.png"/></Relationships>
</file>

<file path=ppt/slides/_rels/slide123.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93.svg"/><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5.xml"/><Relationship Id="rId5" Type="http://schemas.openxmlformats.org/officeDocument/2006/relationships/image" Target="../media/image132.svg"/><Relationship Id="rId4" Type="http://schemas.openxmlformats.org/officeDocument/2006/relationships/image" Target="../media/image131.png"/></Relationships>
</file>

<file path=ppt/slides/_rels/slide125.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5.xml"/><Relationship Id="rId5" Type="http://schemas.openxmlformats.org/officeDocument/2006/relationships/image" Target="../media/image167.svg"/><Relationship Id="rId4" Type="http://schemas.openxmlformats.org/officeDocument/2006/relationships/image" Target="../media/image166.png"/></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5.xml"/><Relationship Id="rId5" Type="http://schemas.openxmlformats.org/officeDocument/2006/relationships/image" Target="../media/image172.svg"/><Relationship Id="rId4" Type="http://schemas.openxmlformats.org/officeDocument/2006/relationships/image" Target="../media/image171.png"/></Relationships>
</file>

<file path=ppt/slides/_rels/slide12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8.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19.svg"/><Relationship Id="rId9"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74.sv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4.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15.sv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14.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15.sv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9.svg"/></Relationships>
</file>

<file path=ppt/slides/_rels/slide3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15.sv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74.jpeg"/><Relationship Id="rId5" Type="http://schemas.openxmlformats.org/officeDocument/2006/relationships/image" Target="../media/image75.jpeg"/><Relationship Id="rId4" Type="http://schemas.openxmlformats.org/officeDocument/2006/relationships/image" Target="../media/image15.sv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4.jpeg"/><Relationship Id="rId5" Type="http://schemas.openxmlformats.org/officeDocument/2006/relationships/image" Target="../media/image75.jpeg"/><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6.sv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88.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88.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39.png"/><Relationship Id="rId7"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0.svg"/></Relationships>
</file>

<file path=ppt/slides/_rels/slide5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59.sv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7.svg"/></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104.sv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6.sv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63.svg"/><Relationship Id="rId7" Type="http://schemas.openxmlformats.org/officeDocument/2006/relationships/image" Target="../media/image108.sv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104.svg"/></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7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25.sv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40.sv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2.svg"/><Relationship Id="rId7" Type="http://schemas.openxmlformats.org/officeDocument/2006/relationships/image" Target="../media/image25.sv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110.svg"/></Relationships>
</file>

<file path=ppt/slides/_rels/slide8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112.sv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2.sv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86.sv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5.xml"/><Relationship Id="rId5" Type="http://schemas.openxmlformats.org/officeDocument/2006/relationships/image" Target="../media/image118.sv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112.sv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2.sv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86.sv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0.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5.xml"/><Relationship Id="rId5" Type="http://schemas.openxmlformats.org/officeDocument/2006/relationships/image" Target="../media/image126.sv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3" Type="http://schemas.openxmlformats.org/officeDocument/2006/relationships/image" Target="../media/image128.svg"/><Relationship Id="rId7" Type="http://schemas.openxmlformats.org/officeDocument/2006/relationships/image" Target="../media/image126.svg"/><Relationship Id="rId2" Type="http://schemas.openxmlformats.org/officeDocument/2006/relationships/image" Target="../media/image127.png"/><Relationship Id="rId1" Type="http://schemas.openxmlformats.org/officeDocument/2006/relationships/slideLayout" Target="../slideLayouts/slideLayout15.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93.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38.svg"/><Relationship Id="rId2" Type="http://schemas.openxmlformats.org/officeDocument/2006/relationships/image" Target="../media/image121.png"/><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70A550-6708-4910-99EC-0579908DAC32}"/>
              </a:ext>
            </a:extLst>
          </p:cNvPr>
          <p:cNvSpPr>
            <a:spLocks noGrp="1"/>
          </p:cNvSpPr>
          <p:nvPr>
            <p:ph type="ctrTitle"/>
          </p:nvPr>
        </p:nvSpPr>
        <p:spPr>
          <a:xfrm>
            <a:off x="1262744" y="2592890"/>
            <a:ext cx="5253572" cy="1790700"/>
          </a:xfrm>
        </p:spPr>
        <p:txBody>
          <a:bodyPr>
            <a:normAutofit/>
          </a:bodyPr>
          <a:lstStyle/>
          <a:p>
            <a:r>
              <a:rPr lang="fr-FR" sz="2700" b="1" dirty="0"/>
              <a:t>Risques et volatilité sur les marchés financiers</a:t>
            </a:r>
            <a:br>
              <a:rPr lang="fr-FR" sz="2400" dirty="0"/>
            </a:br>
            <a:br>
              <a:rPr lang="fr-FR" sz="2400" dirty="0"/>
            </a:br>
            <a:br>
              <a:rPr lang="fr-FR" sz="2400" dirty="0"/>
            </a:br>
            <a:r>
              <a:rPr lang="fr-FR" sz="2400" dirty="0"/>
              <a:t>Aurélien ALBA</a:t>
            </a:r>
          </a:p>
        </p:txBody>
      </p:sp>
    </p:spTree>
    <p:extLst>
      <p:ext uri="{BB962C8B-B14F-4D97-AF65-F5344CB8AC3E}">
        <p14:creationId xmlns:p14="http://schemas.microsoft.com/office/powerpoint/2010/main" val="2093081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414818"/>
            <a:ext cx="3573933" cy="2485463"/>
          </a:xfrm>
        </p:spPr>
        <p:txBody>
          <a:bodyPr>
            <a:normAutofit/>
          </a:bodyPr>
          <a:lstStyle/>
          <a:p>
            <a:r>
              <a:rPr lang="fr-FR" sz="1600" dirty="0"/>
              <a:t>Révolution Technologique :</a:t>
            </a:r>
          </a:p>
          <a:p>
            <a:pPr marL="342900" indent="-342900">
              <a:lnSpc>
                <a:spcPct val="100000"/>
              </a:lnSpc>
              <a:buFont typeface="Arial" panose="020B0604020202020204" pitchFamily="34" charset="0"/>
              <a:buChar char="•"/>
            </a:pPr>
            <a:r>
              <a:rPr lang="fr-FR" b="0" dirty="0">
                <a:solidFill>
                  <a:schemeClr val="tx1"/>
                </a:solidFill>
              </a:rPr>
              <a:t>Informatique, </a:t>
            </a:r>
          </a:p>
          <a:p>
            <a:pPr marL="342900" indent="-342900">
              <a:lnSpc>
                <a:spcPct val="100000"/>
              </a:lnSpc>
              <a:buFont typeface="Arial" panose="020B0604020202020204" pitchFamily="34" charset="0"/>
              <a:buChar char="•"/>
            </a:pPr>
            <a:r>
              <a:rPr lang="fr-FR" b="0" dirty="0">
                <a:solidFill>
                  <a:schemeClr val="tx1"/>
                </a:solidFill>
              </a:rPr>
              <a:t>algorithmes de trading </a:t>
            </a:r>
          </a:p>
          <a:p>
            <a:pPr marL="342900" indent="-342900">
              <a:lnSpc>
                <a:spcPct val="100000"/>
              </a:lnSpc>
              <a:buFont typeface="Arial" panose="020B0604020202020204" pitchFamily="34" charset="0"/>
              <a:buChar char="•"/>
            </a:pPr>
            <a:r>
              <a:rPr lang="fr-FR" b="0" dirty="0">
                <a:solidFill>
                  <a:schemeClr val="tx1"/>
                </a:solidFill>
              </a:rPr>
              <a:t>intelligence artificielle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dirty="0"/>
              <a:t>Les Marchés Financiers Contemporains</a:t>
            </a:r>
          </a:p>
        </p:txBody>
      </p:sp>
      <p:sp>
        <p:nvSpPr>
          <p:cNvPr id="8" name="Espace réservé de la date 7">
            <a:extLst>
              <a:ext uri="{FF2B5EF4-FFF2-40B4-BE49-F238E27FC236}">
                <a16:creationId xmlns:a16="http://schemas.microsoft.com/office/drawing/2014/main" id="{721EA990-B7F0-1048-4761-A100995537CE}"/>
              </a:ext>
            </a:extLst>
          </p:cNvPr>
          <p:cNvSpPr>
            <a:spLocks noGrp="1"/>
          </p:cNvSpPr>
          <p:nvPr>
            <p:ph type="dt" sz="half" idx="10"/>
          </p:nvPr>
        </p:nvSpPr>
        <p:spPr/>
        <p:txBody>
          <a:bodyPr/>
          <a:lstStyle/>
          <a:p>
            <a:fld id="{068C35DF-39E7-4854-BB66-20F1E0B1829B}" type="datetime1">
              <a:rPr lang="fr-FR" smtClean="0"/>
              <a:t>03/12/2023</a:t>
            </a:fld>
            <a:endParaRPr lang="fr-FR"/>
          </a:p>
        </p:txBody>
      </p:sp>
      <p:sp>
        <p:nvSpPr>
          <p:cNvPr id="9" name="Espace réservé du contenu 1">
            <a:extLst>
              <a:ext uri="{FF2B5EF4-FFF2-40B4-BE49-F238E27FC236}">
                <a16:creationId xmlns:a16="http://schemas.microsoft.com/office/drawing/2014/main" id="{25341F58-31F4-CCF9-A8A4-FE44EC44E436}"/>
              </a:ext>
            </a:extLst>
          </p:cNvPr>
          <p:cNvSpPr txBox="1">
            <a:spLocks/>
          </p:cNvSpPr>
          <p:nvPr/>
        </p:nvSpPr>
        <p:spPr>
          <a:xfrm>
            <a:off x="5062789" y="803672"/>
            <a:ext cx="3827931" cy="329126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sz="1600" dirty="0"/>
              <a:t>Produits Dérivés et Innovation :</a:t>
            </a:r>
          </a:p>
          <a:p>
            <a:pPr marL="342900" indent="-342900">
              <a:buFont typeface="Arial" panose="020B0604020202020204" pitchFamily="34" charset="0"/>
              <a:buChar char="•"/>
            </a:pPr>
            <a:r>
              <a:rPr lang="fr-FR" b="0" dirty="0">
                <a:solidFill>
                  <a:schemeClr val="tx1"/>
                </a:solidFill>
              </a:rPr>
              <a:t>les contrats à terme </a:t>
            </a:r>
          </a:p>
          <a:p>
            <a:pPr marL="342900" indent="-342900">
              <a:buFont typeface="Arial" panose="020B0604020202020204" pitchFamily="34" charset="0"/>
              <a:buChar char="•"/>
            </a:pPr>
            <a:r>
              <a:rPr lang="fr-FR" b="0" dirty="0">
                <a:solidFill>
                  <a:schemeClr val="tx1"/>
                </a:solidFill>
              </a:rPr>
              <a:t>les options</a:t>
            </a:r>
            <a:endParaRPr lang="fr-FR" sz="1200" b="0" dirty="0">
              <a:solidFill>
                <a:schemeClr val="tx1"/>
              </a:solidFill>
            </a:endParaRPr>
          </a:p>
        </p:txBody>
      </p:sp>
      <p:sp>
        <p:nvSpPr>
          <p:cNvPr id="10" name="Espace réservé du contenu 1">
            <a:extLst>
              <a:ext uri="{FF2B5EF4-FFF2-40B4-BE49-F238E27FC236}">
                <a16:creationId xmlns:a16="http://schemas.microsoft.com/office/drawing/2014/main" id="{24CF5FFF-7403-B055-0884-76B8B2B7253A}"/>
              </a:ext>
            </a:extLst>
          </p:cNvPr>
          <p:cNvSpPr txBox="1">
            <a:spLocks/>
          </p:cNvSpPr>
          <p:nvPr/>
        </p:nvSpPr>
        <p:spPr>
          <a:xfrm>
            <a:off x="125682" y="4039340"/>
            <a:ext cx="3573933" cy="807640"/>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Transformation de la la </a:t>
            </a:r>
            <a:r>
              <a:rPr lang="fr-FR" dirty="0">
                <a:solidFill>
                  <a:schemeClr val="tx1"/>
                </a:solidFill>
              </a:rPr>
              <a:t>manière d’effectuer les transactions</a:t>
            </a:r>
            <a:r>
              <a:rPr lang="fr-FR" b="0" dirty="0">
                <a:solidFill>
                  <a:schemeClr val="tx1"/>
                </a:solidFill>
              </a:rPr>
              <a:t>.</a:t>
            </a:r>
          </a:p>
        </p:txBody>
      </p:sp>
      <p:sp>
        <p:nvSpPr>
          <p:cNvPr id="11" name="Flèche : bas 10">
            <a:extLst>
              <a:ext uri="{FF2B5EF4-FFF2-40B4-BE49-F238E27FC236}">
                <a16:creationId xmlns:a16="http://schemas.microsoft.com/office/drawing/2014/main" id="{0AB182E7-3AD2-FA11-F8CC-F448E1BA03B3}"/>
              </a:ext>
            </a:extLst>
          </p:cNvPr>
          <p:cNvSpPr/>
          <p:nvPr/>
        </p:nvSpPr>
        <p:spPr>
          <a:xfrm>
            <a:off x="1686358" y="3621265"/>
            <a:ext cx="452582" cy="403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1">
            <a:extLst>
              <a:ext uri="{FF2B5EF4-FFF2-40B4-BE49-F238E27FC236}">
                <a16:creationId xmlns:a16="http://schemas.microsoft.com/office/drawing/2014/main" id="{D051073C-3821-16DF-2D9A-18763660D032}"/>
              </a:ext>
            </a:extLst>
          </p:cNvPr>
          <p:cNvSpPr txBox="1">
            <a:spLocks/>
          </p:cNvSpPr>
          <p:nvPr/>
        </p:nvSpPr>
        <p:spPr>
          <a:xfrm>
            <a:off x="5062789" y="4046190"/>
            <a:ext cx="3827931" cy="800790"/>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Gestion </a:t>
            </a:r>
            <a:r>
              <a:rPr lang="fr-FR" dirty="0">
                <a:solidFill>
                  <a:schemeClr val="tx1"/>
                </a:solidFill>
              </a:rPr>
              <a:t>plus sophistiquée </a:t>
            </a:r>
            <a:r>
              <a:rPr lang="fr-FR" b="0" dirty="0">
                <a:solidFill>
                  <a:schemeClr val="tx1"/>
                </a:solidFill>
              </a:rPr>
              <a:t>des risques</a:t>
            </a:r>
            <a:endParaRPr lang="fr-FR" sz="1200" b="0" dirty="0">
              <a:solidFill>
                <a:schemeClr val="tx1"/>
              </a:solidFill>
            </a:endParaRPr>
          </a:p>
        </p:txBody>
      </p:sp>
      <p:sp>
        <p:nvSpPr>
          <p:cNvPr id="13" name="Flèche : bas 12">
            <a:extLst>
              <a:ext uri="{FF2B5EF4-FFF2-40B4-BE49-F238E27FC236}">
                <a16:creationId xmlns:a16="http://schemas.microsoft.com/office/drawing/2014/main" id="{3D11692E-9BB1-98B9-37C3-6B1787FC2C9F}"/>
              </a:ext>
            </a:extLst>
          </p:cNvPr>
          <p:cNvSpPr/>
          <p:nvPr/>
        </p:nvSpPr>
        <p:spPr>
          <a:xfrm>
            <a:off x="6504546" y="3604367"/>
            <a:ext cx="452582" cy="403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45393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00288" y="2260914"/>
            <a:ext cx="2094577" cy="1678340"/>
          </a:xfrm>
        </p:spPr>
        <p:txBody>
          <a:bodyPr>
            <a:normAutofit/>
          </a:bodyPr>
          <a:lstStyle/>
          <a:p>
            <a:pPr algn="ctr"/>
            <a:r>
              <a:rPr lang="fr-FR" sz="1600" dirty="0"/>
              <a:t>Complexité</a:t>
            </a:r>
          </a:p>
          <a:p>
            <a:pPr algn="ctr"/>
            <a:r>
              <a:rPr lang="fr-FR" dirty="0">
                <a:solidFill>
                  <a:schemeClr val="tx1"/>
                </a:solidFill>
              </a:rPr>
              <a:t>Complexes</a:t>
            </a:r>
            <a:r>
              <a:rPr lang="fr-FR" b="0" dirty="0">
                <a:solidFill>
                  <a:schemeClr val="tx1"/>
                </a:solidFill>
              </a:rPr>
              <a:t> en raison de la nécessité d'utiliser des </a:t>
            </a:r>
            <a:r>
              <a:rPr lang="fr-FR" dirty="0">
                <a:solidFill>
                  <a:schemeClr val="tx1"/>
                </a:solidFill>
              </a:rPr>
              <a:t>modèles</a:t>
            </a:r>
            <a:r>
              <a:rPr lang="fr-FR" b="0" dirty="0">
                <a:solidFill>
                  <a:schemeClr val="tx1"/>
                </a:solidFill>
              </a:rPr>
              <a:t> </a:t>
            </a:r>
            <a:r>
              <a:rPr lang="fr-FR" dirty="0">
                <a:solidFill>
                  <a:schemeClr val="tx1"/>
                </a:solidFill>
              </a:rPr>
              <a:t>sophistiqués</a:t>
            </a:r>
            <a:r>
              <a:rPr lang="fr-FR" b="0" dirty="0">
                <a:solidFill>
                  <a:schemeClr val="tx1"/>
                </a:solidFill>
              </a:rPr>
              <a:t> pour évaluer les risques.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 problématiques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335090" y="2187627"/>
            <a:ext cx="1959428" cy="227327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Données</a:t>
            </a:r>
          </a:p>
          <a:p>
            <a:pPr algn="ctr"/>
            <a:r>
              <a:rPr lang="fr-FR" dirty="0">
                <a:solidFill>
                  <a:schemeClr val="tx1"/>
                </a:solidFill>
              </a:rPr>
              <a:t>Importance</a:t>
            </a:r>
            <a:r>
              <a:rPr lang="fr-FR" b="0" dirty="0">
                <a:solidFill>
                  <a:schemeClr val="tx1"/>
                </a:solidFill>
              </a:rPr>
              <a:t> de la </a:t>
            </a:r>
            <a:r>
              <a:rPr lang="fr-FR" dirty="0">
                <a:solidFill>
                  <a:schemeClr val="tx1"/>
                </a:solidFill>
              </a:rPr>
              <a:t>qualité</a:t>
            </a:r>
            <a:r>
              <a:rPr lang="fr-FR" b="0" dirty="0">
                <a:solidFill>
                  <a:schemeClr val="tx1"/>
                </a:solidFill>
              </a:rPr>
              <a:t> des </a:t>
            </a:r>
            <a:r>
              <a:rPr lang="fr-FR" dirty="0">
                <a:solidFill>
                  <a:schemeClr val="tx1"/>
                </a:solidFill>
              </a:rPr>
              <a:t>données</a:t>
            </a:r>
          </a:p>
          <a:p>
            <a:pPr algn="ctr"/>
            <a:r>
              <a:rPr lang="fr-FR" b="0" dirty="0">
                <a:solidFill>
                  <a:schemeClr val="tx1"/>
                </a:solidFill>
              </a:rPr>
              <a:t>Forte </a:t>
            </a:r>
            <a:r>
              <a:rPr lang="fr-FR" dirty="0">
                <a:solidFill>
                  <a:schemeClr val="tx1"/>
                </a:solidFill>
              </a:rPr>
              <a:t>dépendance</a:t>
            </a:r>
            <a:r>
              <a:rPr lang="fr-FR" b="0" dirty="0">
                <a:solidFill>
                  <a:schemeClr val="tx1"/>
                </a:solidFill>
              </a:rPr>
              <a:t> à la </a:t>
            </a:r>
            <a:r>
              <a:rPr lang="fr-FR" dirty="0">
                <a:solidFill>
                  <a:schemeClr val="tx1"/>
                </a:solidFill>
              </a:rPr>
              <a:t>précision</a:t>
            </a:r>
            <a:r>
              <a:rPr lang="fr-FR" b="0" dirty="0">
                <a:solidFill>
                  <a:schemeClr val="tx1"/>
                </a:solidFill>
              </a:rPr>
              <a:t> et à la </a:t>
            </a:r>
            <a:r>
              <a:rPr lang="fr-FR" dirty="0">
                <a:solidFill>
                  <a:schemeClr val="tx1"/>
                </a:solidFill>
              </a:rPr>
              <a:t>fiabilité</a:t>
            </a:r>
            <a:r>
              <a:rPr lang="fr-FR" b="0" dirty="0">
                <a:solidFill>
                  <a:schemeClr val="tx1"/>
                </a:solidFill>
              </a:rPr>
              <a:t> des </a:t>
            </a:r>
            <a:r>
              <a:rPr lang="fr-FR" dirty="0">
                <a:solidFill>
                  <a:schemeClr val="tx1"/>
                </a:solidFill>
              </a:rPr>
              <a:t>données</a:t>
            </a:r>
            <a:r>
              <a:rPr lang="fr-FR" b="0" dirty="0">
                <a:solidFill>
                  <a:schemeClr val="tx1"/>
                </a:solidFill>
              </a:rPr>
              <a:t> sous-jacentes.</a:t>
            </a:r>
          </a:p>
        </p:txBody>
      </p:sp>
      <p:pic>
        <p:nvPicPr>
          <p:cNvPr id="12" name="Graphique 11" descr="Labyrinthe avec un remplissage uni">
            <a:extLst>
              <a:ext uri="{FF2B5EF4-FFF2-40B4-BE49-F238E27FC236}">
                <a16:creationId xmlns:a16="http://schemas.microsoft.com/office/drawing/2014/main" id="{0F92D464-0D44-F7DC-19A8-623658398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376" y="1345538"/>
            <a:ext cx="914400" cy="914400"/>
          </a:xfrm>
          <a:prstGeom prst="rect">
            <a:avLst/>
          </a:prstGeom>
        </p:spPr>
      </p:pic>
      <p:pic>
        <p:nvPicPr>
          <p:cNvPr id="15" name="Graphique 14" descr="Base de données avec un remplissage uni">
            <a:extLst>
              <a:ext uri="{FF2B5EF4-FFF2-40B4-BE49-F238E27FC236}">
                <a16:creationId xmlns:a16="http://schemas.microsoft.com/office/drawing/2014/main" id="{349D823F-23A4-4F2B-B0AB-17C4BD097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8638" y="1274460"/>
            <a:ext cx="914400" cy="914400"/>
          </a:xfrm>
          <a:prstGeom prst="rect">
            <a:avLst/>
          </a:prstGeom>
        </p:spPr>
      </p:pic>
    </p:spTree>
    <p:extLst>
      <p:ext uri="{BB962C8B-B14F-4D97-AF65-F5344CB8AC3E}">
        <p14:creationId xmlns:p14="http://schemas.microsoft.com/office/powerpoint/2010/main" val="20195255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00288" y="2260914"/>
            <a:ext cx="2094577" cy="1678340"/>
          </a:xfrm>
        </p:spPr>
        <p:txBody>
          <a:bodyPr>
            <a:normAutofit/>
          </a:bodyPr>
          <a:lstStyle/>
          <a:p>
            <a:pPr algn="ctr"/>
            <a:r>
              <a:rPr lang="fr-FR" sz="1600" dirty="0"/>
              <a:t>Complexité</a:t>
            </a:r>
          </a:p>
          <a:p>
            <a:pPr algn="ctr"/>
            <a:r>
              <a:rPr lang="fr-FR" dirty="0">
                <a:solidFill>
                  <a:schemeClr val="tx1"/>
                </a:solidFill>
              </a:rPr>
              <a:t>Complexes</a:t>
            </a:r>
            <a:r>
              <a:rPr lang="fr-FR" b="0" dirty="0">
                <a:solidFill>
                  <a:schemeClr val="tx1"/>
                </a:solidFill>
              </a:rPr>
              <a:t> en raison de la nécessité d'utiliser des </a:t>
            </a:r>
            <a:r>
              <a:rPr lang="fr-FR" dirty="0">
                <a:solidFill>
                  <a:schemeClr val="tx1"/>
                </a:solidFill>
              </a:rPr>
              <a:t>modèles</a:t>
            </a:r>
            <a:r>
              <a:rPr lang="fr-FR" b="0" dirty="0">
                <a:solidFill>
                  <a:schemeClr val="tx1"/>
                </a:solidFill>
              </a:rPr>
              <a:t> </a:t>
            </a:r>
            <a:r>
              <a:rPr lang="fr-FR" dirty="0">
                <a:solidFill>
                  <a:schemeClr val="tx1"/>
                </a:solidFill>
              </a:rPr>
              <a:t>sophistiqués</a:t>
            </a:r>
            <a:r>
              <a:rPr lang="fr-FR" b="0" dirty="0">
                <a:solidFill>
                  <a:schemeClr val="tx1"/>
                </a:solidFill>
              </a:rPr>
              <a:t> pour évaluer les risques.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 problématiques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335090" y="2187627"/>
            <a:ext cx="1959428" cy="227327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Données</a:t>
            </a:r>
          </a:p>
          <a:p>
            <a:pPr algn="ctr"/>
            <a:r>
              <a:rPr lang="fr-FR" dirty="0">
                <a:solidFill>
                  <a:schemeClr val="tx1"/>
                </a:solidFill>
              </a:rPr>
              <a:t>Importance</a:t>
            </a:r>
            <a:r>
              <a:rPr lang="fr-FR" b="0" dirty="0">
                <a:solidFill>
                  <a:schemeClr val="tx1"/>
                </a:solidFill>
              </a:rPr>
              <a:t> de la </a:t>
            </a:r>
            <a:r>
              <a:rPr lang="fr-FR" dirty="0">
                <a:solidFill>
                  <a:schemeClr val="tx1"/>
                </a:solidFill>
              </a:rPr>
              <a:t>qualité</a:t>
            </a:r>
            <a:r>
              <a:rPr lang="fr-FR" b="0" dirty="0">
                <a:solidFill>
                  <a:schemeClr val="tx1"/>
                </a:solidFill>
              </a:rPr>
              <a:t> des </a:t>
            </a:r>
            <a:r>
              <a:rPr lang="fr-FR" dirty="0">
                <a:solidFill>
                  <a:schemeClr val="tx1"/>
                </a:solidFill>
              </a:rPr>
              <a:t>données</a:t>
            </a:r>
          </a:p>
          <a:p>
            <a:pPr algn="ctr"/>
            <a:r>
              <a:rPr lang="fr-FR" b="0" dirty="0">
                <a:solidFill>
                  <a:schemeClr val="tx1"/>
                </a:solidFill>
              </a:rPr>
              <a:t>Forte </a:t>
            </a:r>
            <a:r>
              <a:rPr lang="fr-FR" dirty="0">
                <a:solidFill>
                  <a:schemeClr val="tx1"/>
                </a:solidFill>
              </a:rPr>
              <a:t>dépendance</a:t>
            </a:r>
            <a:r>
              <a:rPr lang="fr-FR" b="0" dirty="0">
                <a:solidFill>
                  <a:schemeClr val="tx1"/>
                </a:solidFill>
              </a:rPr>
              <a:t> à la </a:t>
            </a:r>
            <a:r>
              <a:rPr lang="fr-FR" dirty="0">
                <a:solidFill>
                  <a:schemeClr val="tx1"/>
                </a:solidFill>
              </a:rPr>
              <a:t>précision</a:t>
            </a:r>
            <a:r>
              <a:rPr lang="fr-FR" b="0" dirty="0">
                <a:solidFill>
                  <a:schemeClr val="tx1"/>
                </a:solidFill>
              </a:rPr>
              <a:t> et à la </a:t>
            </a:r>
            <a:r>
              <a:rPr lang="fr-FR" dirty="0">
                <a:solidFill>
                  <a:schemeClr val="tx1"/>
                </a:solidFill>
              </a:rPr>
              <a:t>fiabilité</a:t>
            </a:r>
            <a:r>
              <a:rPr lang="fr-FR" b="0" dirty="0">
                <a:solidFill>
                  <a:schemeClr val="tx1"/>
                </a:solidFill>
              </a:rPr>
              <a:t> des </a:t>
            </a:r>
            <a:r>
              <a:rPr lang="fr-FR" dirty="0">
                <a:solidFill>
                  <a:schemeClr val="tx1"/>
                </a:solidFill>
              </a:rPr>
              <a:t>données</a:t>
            </a:r>
            <a:r>
              <a:rPr lang="fr-FR" b="0" dirty="0">
                <a:solidFill>
                  <a:schemeClr val="tx1"/>
                </a:solidFill>
              </a:rPr>
              <a:t> sous-jacentes.</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373833" y="2259938"/>
            <a:ext cx="2246668" cy="142322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Coûts associés</a:t>
            </a:r>
          </a:p>
          <a:p>
            <a:pPr algn="ctr"/>
            <a:r>
              <a:rPr lang="fr-FR" b="0" dirty="0">
                <a:solidFill>
                  <a:schemeClr val="tx1"/>
                </a:solidFill>
              </a:rPr>
              <a:t>Ressources informatiques</a:t>
            </a:r>
          </a:p>
          <a:p>
            <a:pPr algn="ctr"/>
            <a:r>
              <a:rPr lang="fr-FR" b="0" dirty="0">
                <a:solidFill>
                  <a:schemeClr val="tx1"/>
                </a:solidFill>
              </a:rPr>
              <a:t>Formation du personnel</a:t>
            </a:r>
          </a:p>
        </p:txBody>
      </p:sp>
      <p:pic>
        <p:nvPicPr>
          <p:cNvPr id="12" name="Graphique 11" descr="Labyrinthe avec un remplissage uni">
            <a:extLst>
              <a:ext uri="{FF2B5EF4-FFF2-40B4-BE49-F238E27FC236}">
                <a16:creationId xmlns:a16="http://schemas.microsoft.com/office/drawing/2014/main" id="{0F92D464-0D44-F7DC-19A8-623658398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376" y="1345538"/>
            <a:ext cx="914400" cy="914400"/>
          </a:xfrm>
          <a:prstGeom prst="rect">
            <a:avLst/>
          </a:prstGeom>
        </p:spPr>
      </p:pic>
      <p:pic>
        <p:nvPicPr>
          <p:cNvPr id="15" name="Graphique 14" descr="Base de données avec un remplissage uni">
            <a:extLst>
              <a:ext uri="{FF2B5EF4-FFF2-40B4-BE49-F238E27FC236}">
                <a16:creationId xmlns:a16="http://schemas.microsoft.com/office/drawing/2014/main" id="{349D823F-23A4-4F2B-B0AB-17C4BD097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8638" y="1274460"/>
            <a:ext cx="914400" cy="914400"/>
          </a:xfrm>
          <a:prstGeom prst="rect">
            <a:avLst/>
          </a:prstGeom>
        </p:spPr>
      </p:pic>
      <p:pic>
        <p:nvPicPr>
          <p:cNvPr id="18" name="Graphique 17" descr="Pièces avec un remplissage uni">
            <a:extLst>
              <a:ext uri="{FF2B5EF4-FFF2-40B4-BE49-F238E27FC236}">
                <a16:creationId xmlns:a16="http://schemas.microsoft.com/office/drawing/2014/main" id="{131886E7-1BAE-FB4E-BAB7-ED59DFB626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6900" y="1348940"/>
            <a:ext cx="914400" cy="914400"/>
          </a:xfrm>
          <a:prstGeom prst="rect">
            <a:avLst/>
          </a:prstGeom>
        </p:spPr>
      </p:pic>
    </p:spTree>
    <p:extLst>
      <p:ext uri="{BB962C8B-B14F-4D97-AF65-F5344CB8AC3E}">
        <p14:creationId xmlns:p14="http://schemas.microsoft.com/office/powerpoint/2010/main" val="22999033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00288" y="2260914"/>
            <a:ext cx="2094577" cy="1678340"/>
          </a:xfrm>
        </p:spPr>
        <p:txBody>
          <a:bodyPr>
            <a:normAutofit/>
          </a:bodyPr>
          <a:lstStyle/>
          <a:p>
            <a:pPr algn="ctr"/>
            <a:r>
              <a:rPr lang="fr-FR" sz="1600" dirty="0"/>
              <a:t>Complexité</a:t>
            </a:r>
          </a:p>
          <a:p>
            <a:pPr algn="ctr"/>
            <a:r>
              <a:rPr lang="fr-FR" dirty="0">
                <a:solidFill>
                  <a:schemeClr val="tx1"/>
                </a:solidFill>
              </a:rPr>
              <a:t>Complexes</a:t>
            </a:r>
            <a:r>
              <a:rPr lang="fr-FR" b="0" dirty="0">
                <a:solidFill>
                  <a:schemeClr val="tx1"/>
                </a:solidFill>
              </a:rPr>
              <a:t> en raison de la nécessité d'utiliser des </a:t>
            </a:r>
            <a:r>
              <a:rPr lang="fr-FR" dirty="0">
                <a:solidFill>
                  <a:schemeClr val="tx1"/>
                </a:solidFill>
              </a:rPr>
              <a:t>modèles</a:t>
            </a:r>
            <a:r>
              <a:rPr lang="fr-FR" b="0" dirty="0">
                <a:solidFill>
                  <a:schemeClr val="tx1"/>
                </a:solidFill>
              </a:rPr>
              <a:t> </a:t>
            </a:r>
            <a:r>
              <a:rPr lang="fr-FR" dirty="0">
                <a:solidFill>
                  <a:schemeClr val="tx1"/>
                </a:solidFill>
              </a:rPr>
              <a:t>sophistiqués</a:t>
            </a:r>
            <a:r>
              <a:rPr lang="fr-FR" b="0" dirty="0">
                <a:solidFill>
                  <a:schemeClr val="tx1"/>
                </a:solidFill>
              </a:rPr>
              <a:t> pour évaluer les risques.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 problématiques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335090" y="2187627"/>
            <a:ext cx="1959428" cy="227327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Données</a:t>
            </a:r>
          </a:p>
          <a:p>
            <a:pPr algn="ctr"/>
            <a:r>
              <a:rPr lang="fr-FR" dirty="0">
                <a:solidFill>
                  <a:schemeClr val="tx1"/>
                </a:solidFill>
              </a:rPr>
              <a:t>Importance</a:t>
            </a:r>
            <a:r>
              <a:rPr lang="fr-FR" b="0" dirty="0">
                <a:solidFill>
                  <a:schemeClr val="tx1"/>
                </a:solidFill>
              </a:rPr>
              <a:t> de la </a:t>
            </a:r>
            <a:r>
              <a:rPr lang="fr-FR" dirty="0">
                <a:solidFill>
                  <a:schemeClr val="tx1"/>
                </a:solidFill>
              </a:rPr>
              <a:t>qualité</a:t>
            </a:r>
            <a:r>
              <a:rPr lang="fr-FR" b="0" dirty="0">
                <a:solidFill>
                  <a:schemeClr val="tx1"/>
                </a:solidFill>
              </a:rPr>
              <a:t> des </a:t>
            </a:r>
            <a:r>
              <a:rPr lang="fr-FR" dirty="0">
                <a:solidFill>
                  <a:schemeClr val="tx1"/>
                </a:solidFill>
              </a:rPr>
              <a:t>données</a:t>
            </a:r>
          </a:p>
          <a:p>
            <a:pPr algn="ctr"/>
            <a:r>
              <a:rPr lang="fr-FR" b="0" dirty="0">
                <a:solidFill>
                  <a:schemeClr val="tx1"/>
                </a:solidFill>
              </a:rPr>
              <a:t>Forte </a:t>
            </a:r>
            <a:r>
              <a:rPr lang="fr-FR" dirty="0">
                <a:solidFill>
                  <a:schemeClr val="tx1"/>
                </a:solidFill>
              </a:rPr>
              <a:t>dépendance</a:t>
            </a:r>
            <a:r>
              <a:rPr lang="fr-FR" b="0" dirty="0">
                <a:solidFill>
                  <a:schemeClr val="tx1"/>
                </a:solidFill>
              </a:rPr>
              <a:t> à la </a:t>
            </a:r>
            <a:r>
              <a:rPr lang="fr-FR" dirty="0">
                <a:solidFill>
                  <a:schemeClr val="tx1"/>
                </a:solidFill>
              </a:rPr>
              <a:t>précision</a:t>
            </a:r>
            <a:r>
              <a:rPr lang="fr-FR" b="0" dirty="0">
                <a:solidFill>
                  <a:schemeClr val="tx1"/>
                </a:solidFill>
              </a:rPr>
              <a:t> et à la </a:t>
            </a:r>
            <a:r>
              <a:rPr lang="fr-FR" dirty="0">
                <a:solidFill>
                  <a:schemeClr val="tx1"/>
                </a:solidFill>
              </a:rPr>
              <a:t>fiabilité</a:t>
            </a:r>
            <a:r>
              <a:rPr lang="fr-FR" b="0" dirty="0">
                <a:solidFill>
                  <a:schemeClr val="tx1"/>
                </a:solidFill>
              </a:rPr>
              <a:t> des </a:t>
            </a:r>
            <a:r>
              <a:rPr lang="fr-FR" dirty="0">
                <a:solidFill>
                  <a:schemeClr val="tx1"/>
                </a:solidFill>
              </a:rPr>
              <a:t>données</a:t>
            </a:r>
            <a:r>
              <a:rPr lang="fr-FR" b="0" dirty="0">
                <a:solidFill>
                  <a:schemeClr val="tx1"/>
                </a:solidFill>
              </a:rPr>
              <a:t> sous-jacentes.</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373833" y="2259938"/>
            <a:ext cx="2246668" cy="142322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Coûts associés</a:t>
            </a:r>
          </a:p>
          <a:p>
            <a:pPr algn="ctr"/>
            <a:r>
              <a:rPr lang="fr-FR" b="0" dirty="0">
                <a:solidFill>
                  <a:schemeClr val="tx1"/>
                </a:solidFill>
              </a:rPr>
              <a:t>Ressources informatiques</a:t>
            </a:r>
          </a:p>
          <a:p>
            <a:pPr algn="ctr"/>
            <a:r>
              <a:rPr lang="fr-FR" b="0" dirty="0">
                <a:solidFill>
                  <a:schemeClr val="tx1"/>
                </a:solidFill>
              </a:rPr>
              <a:t>Formation du personnel</a:t>
            </a:r>
          </a:p>
        </p:txBody>
      </p:sp>
      <p:sp>
        <p:nvSpPr>
          <p:cNvPr id="10" name="Espace réservé du contenu 1">
            <a:extLst>
              <a:ext uri="{FF2B5EF4-FFF2-40B4-BE49-F238E27FC236}">
                <a16:creationId xmlns:a16="http://schemas.microsoft.com/office/drawing/2014/main" id="{0430699D-DF53-F74D-FC7E-DC4BD45C3BD4}"/>
              </a:ext>
            </a:extLst>
          </p:cNvPr>
          <p:cNvSpPr txBox="1">
            <a:spLocks/>
          </p:cNvSpPr>
          <p:nvPr/>
        </p:nvSpPr>
        <p:spPr>
          <a:xfrm>
            <a:off x="6658371" y="2223783"/>
            <a:ext cx="2310635" cy="267409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Évolution continue </a:t>
            </a:r>
          </a:p>
          <a:p>
            <a:pPr algn="ctr"/>
            <a:r>
              <a:rPr lang="fr-FR" b="0" dirty="0">
                <a:solidFill>
                  <a:schemeClr val="tx1"/>
                </a:solidFill>
              </a:rPr>
              <a:t>Avec les </a:t>
            </a:r>
            <a:r>
              <a:rPr lang="fr-FR" dirty="0">
                <a:solidFill>
                  <a:schemeClr val="tx1"/>
                </a:solidFill>
              </a:rPr>
              <a:t>avancées</a:t>
            </a:r>
            <a:r>
              <a:rPr lang="fr-FR" b="0" dirty="0">
                <a:solidFill>
                  <a:schemeClr val="tx1"/>
                </a:solidFill>
              </a:rPr>
              <a:t> </a:t>
            </a:r>
            <a:r>
              <a:rPr lang="fr-FR" dirty="0">
                <a:solidFill>
                  <a:schemeClr val="tx1"/>
                </a:solidFill>
              </a:rPr>
              <a:t>technologiques</a:t>
            </a:r>
          </a:p>
          <a:p>
            <a:pPr algn="ctr"/>
            <a:r>
              <a:rPr lang="fr-FR" b="0" dirty="0">
                <a:solidFill>
                  <a:schemeClr val="tx1"/>
                </a:solidFill>
              </a:rPr>
              <a:t>Avec les </a:t>
            </a:r>
            <a:r>
              <a:rPr lang="fr-FR" dirty="0">
                <a:solidFill>
                  <a:schemeClr val="tx1"/>
                </a:solidFill>
              </a:rPr>
              <a:t>changements</a:t>
            </a:r>
            <a:r>
              <a:rPr lang="fr-FR" b="0" dirty="0">
                <a:solidFill>
                  <a:schemeClr val="tx1"/>
                </a:solidFill>
              </a:rPr>
              <a:t> </a:t>
            </a:r>
            <a:r>
              <a:rPr lang="fr-FR" dirty="0">
                <a:solidFill>
                  <a:schemeClr val="tx1"/>
                </a:solidFill>
              </a:rPr>
              <a:t>réglementaires</a:t>
            </a:r>
            <a:r>
              <a:rPr lang="fr-FR" b="0" dirty="0">
                <a:solidFill>
                  <a:schemeClr val="tx1"/>
                </a:solidFill>
              </a:rPr>
              <a:t>. </a:t>
            </a:r>
          </a:p>
          <a:p>
            <a:pPr algn="ctr"/>
            <a:r>
              <a:rPr lang="fr-FR" dirty="0">
                <a:solidFill>
                  <a:schemeClr val="tx1"/>
                </a:solidFill>
                <a:sym typeface="Wingdings" panose="05000000000000000000" pitchFamily="2" charset="2"/>
              </a:rPr>
              <a:t> </a:t>
            </a:r>
            <a:r>
              <a:rPr lang="fr-FR" dirty="0">
                <a:solidFill>
                  <a:schemeClr val="tx1"/>
                </a:solidFill>
              </a:rPr>
              <a:t>Il faut s’adapter</a:t>
            </a:r>
            <a:r>
              <a:rPr lang="fr-FR" b="0" dirty="0">
                <a:solidFill>
                  <a:schemeClr val="tx1"/>
                </a:solidFill>
              </a:rPr>
              <a:t> pour rester compétitifs et conformes.</a:t>
            </a:r>
          </a:p>
        </p:txBody>
      </p:sp>
      <p:pic>
        <p:nvPicPr>
          <p:cNvPr id="12" name="Graphique 11" descr="Labyrinthe avec un remplissage uni">
            <a:extLst>
              <a:ext uri="{FF2B5EF4-FFF2-40B4-BE49-F238E27FC236}">
                <a16:creationId xmlns:a16="http://schemas.microsoft.com/office/drawing/2014/main" id="{0F92D464-0D44-F7DC-19A8-623658398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376" y="1345538"/>
            <a:ext cx="914400" cy="914400"/>
          </a:xfrm>
          <a:prstGeom prst="rect">
            <a:avLst/>
          </a:prstGeom>
        </p:spPr>
      </p:pic>
      <p:pic>
        <p:nvPicPr>
          <p:cNvPr id="15" name="Graphique 14" descr="Base de données avec un remplissage uni">
            <a:extLst>
              <a:ext uri="{FF2B5EF4-FFF2-40B4-BE49-F238E27FC236}">
                <a16:creationId xmlns:a16="http://schemas.microsoft.com/office/drawing/2014/main" id="{349D823F-23A4-4F2B-B0AB-17C4BD097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18638" y="1274460"/>
            <a:ext cx="914400" cy="914400"/>
          </a:xfrm>
          <a:prstGeom prst="rect">
            <a:avLst/>
          </a:prstGeom>
        </p:spPr>
      </p:pic>
      <p:pic>
        <p:nvPicPr>
          <p:cNvPr id="18" name="Graphique 17" descr="Pièces avec un remplissage uni">
            <a:extLst>
              <a:ext uri="{FF2B5EF4-FFF2-40B4-BE49-F238E27FC236}">
                <a16:creationId xmlns:a16="http://schemas.microsoft.com/office/drawing/2014/main" id="{131886E7-1BAE-FB4E-BAB7-ED59DFB626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6900" y="1348940"/>
            <a:ext cx="914400" cy="914400"/>
          </a:xfrm>
          <a:prstGeom prst="rect">
            <a:avLst/>
          </a:prstGeom>
        </p:spPr>
      </p:pic>
      <p:pic>
        <p:nvPicPr>
          <p:cNvPr id="21" name="Graphique 20" descr="Flèche en cercle avec un remplissage uni">
            <a:extLst>
              <a:ext uri="{FF2B5EF4-FFF2-40B4-BE49-F238E27FC236}">
                <a16:creationId xmlns:a16="http://schemas.microsoft.com/office/drawing/2014/main" id="{9FBFEC50-EE1A-9411-F861-7477C172A8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5302" y="1345538"/>
            <a:ext cx="914400" cy="914400"/>
          </a:xfrm>
          <a:prstGeom prst="rect">
            <a:avLst/>
          </a:prstGeom>
        </p:spPr>
      </p:pic>
    </p:spTree>
    <p:extLst>
      <p:ext uri="{BB962C8B-B14F-4D97-AF65-F5344CB8AC3E}">
        <p14:creationId xmlns:p14="http://schemas.microsoft.com/office/powerpoint/2010/main" val="37390430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39802" y="3032707"/>
            <a:ext cx="3170644" cy="1466716"/>
          </a:xfrm>
        </p:spPr>
        <p:txBody>
          <a:bodyPr>
            <a:normAutofit/>
          </a:bodyPr>
          <a:lstStyle/>
          <a:p>
            <a:pPr algn="ctr"/>
            <a:r>
              <a:rPr lang="fr-FR" b="0" dirty="0">
                <a:solidFill>
                  <a:schemeClr val="tx1"/>
                </a:solidFill>
              </a:rPr>
              <a:t>La VaR, ou Value at Risk, est une </a:t>
            </a:r>
            <a:r>
              <a:rPr lang="fr-FR" dirty="0">
                <a:solidFill>
                  <a:schemeClr val="tx1"/>
                </a:solidFill>
              </a:rPr>
              <a:t>mesure statistique </a:t>
            </a:r>
            <a:r>
              <a:rPr lang="fr-FR" b="0" dirty="0">
                <a:solidFill>
                  <a:schemeClr val="tx1"/>
                </a:solidFill>
              </a:rPr>
              <a:t>qui estime la </a:t>
            </a:r>
            <a:r>
              <a:rPr lang="fr-FR" dirty="0">
                <a:solidFill>
                  <a:schemeClr val="tx1"/>
                </a:solidFill>
              </a:rPr>
              <a:t>perte maximale </a:t>
            </a:r>
            <a:r>
              <a:rPr lang="fr-FR" b="0" dirty="0">
                <a:solidFill>
                  <a:schemeClr val="tx1"/>
                </a:solidFill>
              </a:rPr>
              <a:t>probable d'un portefeuille sur une </a:t>
            </a:r>
            <a:r>
              <a:rPr lang="fr-FR" dirty="0">
                <a:solidFill>
                  <a:schemeClr val="tx1"/>
                </a:solidFill>
              </a:rPr>
              <a:t>période donnée </a:t>
            </a:r>
            <a:r>
              <a:rPr lang="fr-FR" b="0" dirty="0">
                <a:solidFill>
                  <a:schemeClr val="tx1"/>
                </a:solidFill>
              </a:rPr>
              <a:t>avec un certain </a:t>
            </a:r>
            <a:r>
              <a:rPr lang="fr-FR" dirty="0">
                <a:solidFill>
                  <a:schemeClr val="tx1"/>
                </a:solidFill>
              </a:rPr>
              <a:t>niveau de confiance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a:t>
            </a:r>
          </a:p>
        </p:txBody>
      </p:sp>
      <p:sp>
        <p:nvSpPr>
          <p:cNvPr id="8" name="Espace réservé de la date 7">
            <a:extLst>
              <a:ext uri="{FF2B5EF4-FFF2-40B4-BE49-F238E27FC236}">
                <a16:creationId xmlns:a16="http://schemas.microsoft.com/office/drawing/2014/main" id="{D5DB8ED0-B311-A99C-A873-BF8C8F6B36A1}"/>
              </a:ext>
            </a:extLst>
          </p:cNvPr>
          <p:cNvSpPr>
            <a:spLocks noGrp="1"/>
          </p:cNvSpPr>
          <p:nvPr>
            <p:ph type="dt" sz="half" idx="10"/>
          </p:nvPr>
        </p:nvSpPr>
        <p:spPr/>
        <p:txBody>
          <a:bodyPr/>
          <a:lstStyle/>
          <a:p>
            <a:fld id="{3469471A-6C41-41F1-ADC5-08A5B513B850}" type="datetime1">
              <a:rPr lang="fr-FR" smtClean="0"/>
              <a:t>03/12/2023</a:t>
            </a:fld>
            <a:endParaRPr lang="fr-FR"/>
          </a:p>
        </p:txBody>
      </p:sp>
      <p:sp>
        <p:nvSpPr>
          <p:cNvPr id="3" name="Espace réservé du contenu 1">
            <a:extLst>
              <a:ext uri="{FF2B5EF4-FFF2-40B4-BE49-F238E27FC236}">
                <a16:creationId xmlns:a16="http://schemas.microsoft.com/office/drawing/2014/main" id="{1E63CAD2-600E-DB30-5E84-EFAB9F8B8577}"/>
              </a:ext>
            </a:extLst>
          </p:cNvPr>
          <p:cNvSpPr txBox="1">
            <a:spLocks/>
          </p:cNvSpPr>
          <p:nvPr/>
        </p:nvSpPr>
        <p:spPr>
          <a:xfrm>
            <a:off x="568667" y="1245746"/>
            <a:ext cx="8006666" cy="583408"/>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Mesure clé du risque dans les portefeuilles financiers</a:t>
            </a:r>
          </a:p>
        </p:txBody>
      </p:sp>
      <p:sp>
        <p:nvSpPr>
          <p:cNvPr id="9" name="Espace réservé du contenu 1">
            <a:extLst>
              <a:ext uri="{FF2B5EF4-FFF2-40B4-BE49-F238E27FC236}">
                <a16:creationId xmlns:a16="http://schemas.microsoft.com/office/drawing/2014/main" id="{02E7B293-0D04-DC41-B296-0E622BC7525D}"/>
              </a:ext>
            </a:extLst>
          </p:cNvPr>
          <p:cNvSpPr txBox="1">
            <a:spLocks/>
          </p:cNvSpPr>
          <p:nvPr/>
        </p:nvSpPr>
        <p:spPr>
          <a:xfrm>
            <a:off x="5191310" y="2975543"/>
            <a:ext cx="3012889" cy="109523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285750" indent="-285750">
              <a:lnSpc>
                <a:spcPct val="100000"/>
              </a:lnSpc>
              <a:spcBef>
                <a:spcPts val="600"/>
              </a:spcBef>
              <a:buFont typeface="Arial" panose="020B0604020202020204" pitchFamily="34" charset="0"/>
              <a:buChar char="•"/>
            </a:pPr>
            <a:r>
              <a:rPr lang="fr-FR" dirty="0">
                <a:solidFill>
                  <a:schemeClr val="tx1"/>
                </a:solidFill>
              </a:rPr>
              <a:t>Évaluer</a:t>
            </a:r>
            <a:r>
              <a:rPr lang="fr-FR" b="0" dirty="0">
                <a:solidFill>
                  <a:schemeClr val="tx1"/>
                </a:solidFill>
              </a:rPr>
              <a:t> le </a:t>
            </a:r>
            <a:r>
              <a:rPr lang="fr-FR" dirty="0">
                <a:solidFill>
                  <a:schemeClr val="tx1"/>
                </a:solidFill>
              </a:rPr>
              <a:t>risque</a:t>
            </a:r>
            <a:r>
              <a:rPr lang="fr-FR" b="0" dirty="0">
                <a:solidFill>
                  <a:schemeClr val="tx1"/>
                </a:solidFill>
              </a:rPr>
              <a:t> de marché</a:t>
            </a:r>
          </a:p>
          <a:p>
            <a:pPr marL="285750" indent="-285750">
              <a:lnSpc>
                <a:spcPct val="100000"/>
              </a:lnSpc>
              <a:spcBef>
                <a:spcPts val="600"/>
              </a:spcBef>
              <a:buFont typeface="Arial" panose="020B0604020202020204" pitchFamily="34" charset="0"/>
              <a:buChar char="•"/>
            </a:pPr>
            <a:r>
              <a:rPr lang="fr-FR" b="0" dirty="0">
                <a:solidFill>
                  <a:schemeClr val="tx1"/>
                </a:solidFill>
              </a:rPr>
              <a:t>Aider à </a:t>
            </a:r>
            <a:r>
              <a:rPr lang="fr-FR" dirty="0">
                <a:solidFill>
                  <a:schemeClr val="tx1"/>
                </a:solidFill>
              </a:rPr>
              <a:t>prendre</a:t>
            </a:r>
            <a:r>
              <a:rPr lang="fr-FR" b="0" dirty="0">
                <a:solidFill>
                  <a:schemeClr val="tx1"/>
                </a:solidFill>
              </a:rPr>
              <a:t> des </a:t>
            </a:r>
            <a:r>
              <a:rPr lang="fr-FR" dirty="0">
                <a:solidFill>
                  <a:schemeClr val="tx1"/>
                </a:solidFill>
              </a:rPr>
              <a:t>décisions</a:t>
            </a:r>
            <a:endParaRPr lang="fr-FR" b="0" dirty="0">
              <a:solidFill>
                <a:schemeClr val="tx1"/>
              </a:solidFill>
            </a:endParaRPr>
          </a:p>
        </p:txBody>
      </p:sp>
      <p:pic>
        <p:nvPicPr>
          <p:cNvPr id="11" name="Graphique 10" descr="Mille avec un remplissage uni">
            <a:extLst>
              <a:ext uri="{FF2B5EF4-FFF2-40B4-BE49-F238E27FC236}">
                <a16:creationId xmlns:a16="http://schemas.microsoft.com/office/drawing/2014/main" id="{C871B85D-7517-2B78-B65D-A56E4E37D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0555" y="2010568"/>
            <a:ext cx="914400" cy="914400"/>
          </a:xfrm>
          <a:prstGeom prst="rect">
            <a:avLst/>
          </a:prstGeom>
        </p:spPr>
      </p:pic>
      <p:pic>
        <p:nvPicPr>
          <p:cNvPr id="12" name="Graphique 11" descr="Livre ouvert avec un remplissage uni">
            <a:extLst>
              <a:ext uri="{FF2B5EF4-FFF2-40B4-BE49-F238E27FC236}">
                <a16:creationId xmlns:a16="http://schemas.microsoft.com/office/drawing/2014/main" id="{1C2E9142-E6FB-78AA-E9E3-C06735ADFC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7924" y="2071246"/>
            <a:ext cx="914400" cy="914400"/>
          </a:xfrm>
          <a:prstGeom prst="rect">
            <a:avLst/>
          </a:prstGeom>
        </p:spPr>
      </p:pic>
    </p:spTree>
    <p:extLst>
      <p:ext uri="{BB962C8B-B14F-4D97-AF65-F5344CB8AC3E}">
        <p14:creationId xmlns:p14="http://schemas.microsoft.com/office/powerpoint/2010/main" val="4375103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43579" y="2231448"/>
            <a:ext cx="4206239" cy="2624956"/>
          </a:xfrm>
        </p:spPr>
        <p:txBody>
          <a:bodyPr>
            <a:normAutofit/>
          </a:bodyPr>
          <a:lstStyle/>
          <a:p>
            <a:pPr algn="ctr"/>
            <a:r>
              <a:rPr lang="fr-FR" sz="1600" dirty="0"/>
              <a:t>Niveau de confiance</a:t>
            </a:r>
          </a:p>
          <a:p>
            <a:pPr algn="ctr"/>
            <a:endParaRPr lang="fr-FR" dirty="0"/>
          </a:p>
          <a:p>
            <a:pPr lvl="1" algn="ctr"/>
            <a:r>
              <a:rPr lang="fr-FR" sz="1400" dirty="0"/>
              <a:t>Généralement exprimée avec un niveau de confiance de </a:t>
            </a:r>
            <a:r>
              <a:rPr lang="fr-FR" sz="1400" b="1" dirty="0"/>
              <a:t>95%</a:t>
            </a:r>
            <a:r>
              <a:rPr lang="fr-FR" sz="1400" dirty="0"/>
              <a:t> ou </a:t>
            </a:r>
            <a:r>
              <a:rPr lang="fr-FR" sz="1400" b="1" dirty="0"/>
              <a:t>99%</a:t>
            </a:r>
            <a:endParaRPr lang="fr-FR" sz="1400" dirty="0"/>
          </a:p>
          <a:p>
            <a:pPr lvl="1" algn="ctr"/>
            <a:r>
              <a:rPr lang="fr-FR" sz="1400" dirty="0"/>
              <a:t>Cela indique le </a:t>
            </a:r>
            <a:r>
              <a:rPr lang="fr-FR" sz="1400" b="1" dirty="0"/>
              <a:t>pourcentage</a:t>
            </a:r>
            <a:r>
              <a:rPr lang="fr-FR" sz="1400" dirty="0"/>
              <a:t> de </a:t>
            </a:r>
            <a:r>
              <a:rPr lang="fr-FR" sz="1400" b="1" dirty="0"/>
              <a:t>probabilité</a:t>
            </a:r>
            <a:r>
              <a:rPr lang="fr-FR" sz="1400" dirty="0"/>
              <a:t> que la </a:t>
            </a:r>
            <a:r>
              <a:rPr lang="fr-FR" sz="1400" b="1" dirty="0"/>
              <a:t>perte</a:t>
            </a:r>
            <a:r>
              <a:rPr lang="fr-FR" sz="1400" dirty="0"/>
              <a:t> ne </a:t>
            </a:r>
            <a:r>
              <a:rPr lang="fr-FR" sz="1400" b="1" dirty="0"/>
              <a:t>dépassera</a:t>
            </a:r>
            <a:r>
              <a:rPr lang="fr-FR" sz="1400" dirty="0"/>
              <a:t> pas la </a:t>
            </a:r>
            <a:r>
              <a:rPr lang="fr-FR" sz="1400" b="1" dirty="0"/>
              <a:t>VaR</a:t>
            </a:r>
            <a:r>
              <a:rPr lang="fr-FR" sz="1400" dirty="0"/>
              <a:t> calculée</a:t>
            </a:r>
          </a:p>
          <a:p>
            <a:pPr marL="342900" lvl="1" indent="-342900" algn="ctr">
              <a:buFont typeface="Arial" panose="020B0604020202020204" pitchFamily="34" charset="0"/>
              <a:buChar char="•"/>
            </a:pPr>
            <a:endParaRPr lang="fr-FR" sz="1400" dirty="0"/>
          </a:p>
          <a:p>
            <a:pPr lvl="1" algn="ctr"/>
            <a:r>
              <a:rPr lang="fr-FR" sz="1400" dirty="0"/>
              <a:t>Une VaR à 95% signifie que la </a:t>
            </a:r>
            <a:r>
              <a:rPr lang="fr-FR" sz="1400" b="1" dirty="0"/>
              <a:t>perte</a:t>
            </a:r>
            <a:r>
              <a:rPr lang="fr-FR" sz="1400" dirty="0"/>
              <a:t> </a:t>
            </a:r>
            <a:r>
              <a:rPr lang="fr-FR" sz="1400" b="1" dirty="0"/>
              <a:t>maximale</a:t>
            </a:r>
            <a:r>
              <a:rPr lang="fr-FR" sz="1400" dirty="0"/>
              <a:t> a 95% de chances de </a:t>
            </a:r>
            <a:r>
              <a:rPr lang="fr-FR" sz="1400" b="1" dirty="0"/>
              <a:t>ne pas</a:t>
            </a:r>
            <a:r>
              <a:rPr lang="fr-FR" sz="1400" dirty="0"/>
              <a:t> </a:t>
            </a:r>
            <a:r>
              <a:rPr lang="fr-FR" sz="1400" b="1" dirty="0"/>
              <a:t>dépasser</a:t>
            </a:r>
            <a:r>
              <a:rPr lang="fr-FR" sz="1400" dirty="0"/>
              <a:t> la valeur calculée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paramètres</a:t>
            </a:r>
          </a:p>
        </p:txBody>
      </p:sp>
      <p:sp>
        <p:nvSpPr>
          <p:cNvPr id="8" name="Espace réservé de la date 7">
            <a:extLst>
              <a:ext uri="{FF2B5EF4-FFF2-40B4-BE49-F238E27FC236}">
                <a16:creationId xmlns:a16="http://schemas.microsoft.com/office/drawing/2014/main" id="{55C39BB6-8888-95D9-5586-A953F5074540}"/>
              </a:ext>
            </a:extLst>
          </p:cNvPr>
          <p:cNvSpPr>
            <a:spLocks noGrp="1"/>
          </p:cNvSpPr>
          <p:nvPr>
            <p:ph type="dt" sz="half" idx="10"/>
          </p:nvPr>
        </p:nvSpPr>
        <p:spPr/>
        <p:txBody>
          <a:bodyPr/>
          <a:lstStyle/>
          <a:p>
            <a:fld id="{BEB46685-DDC0-4DB7-994D-033CD7BD876A}" type="datetime1">
              <a:rPr lang="fr-FR" smtClean="0"/>
              <a:t>03/12/2023</a:t>
            </a:fld>
            <a:endParaRPr lang="fr-FR"/>
          </a:p>
        </p:txBody>
      </p:sp>
      <p:pic>
        <p:nvPicPr>
          <p:cNvPr id="13" name="Graphique 12" descr="Coche avec un remplissage uni">
            <a:extLst>
              <a:ext uri="{FF2B5EF4-FFF2-40B4-BE49-F238E27FC236}">
                <a16:creationId xmlns:a16="http://schemas.microsoft.com/office/drawing/2014/main" id="{5BD894F7-442A-E2F9-0208-AE4CCE71F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30888" y="1375999"/>
            <a:ext cx="786186" cy="786186"/>
          </a:xfrm>
          <a:prstGeom prst="rect">
            <a:avLst/>
          </a:prstGeom>
        </p:spPr>
      </p:pic>
    </p:spTree>
    <p:extLst>
      <p:ext uri="{BB962C8B-B14F-4D97-AF65-F5344CB8AC3E}">
        <p14:creationId xmlns:p14="http://schemas.microsoft.com/office/powerpoint/2010/main" val="25691506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43579" y="2231448"/>
            <a:ext cx="4206239" cy="2624956"/>
          </a:xfrm>
        </p:spPr>
        <p:txBody>
          <a:bodyPr>
            <a:normAutofit/>
          </a:bodyPr>
          <a:lstStyle/>
          <a:p>
            <a:pPr algn="ctr"/>
            <a:r>
              <a:rPr lang="fr-FR" sz="1600" dirty="0"/>
              <a:t>Niveau de confiance</a:t>
            </a:r>
          </a:p>
          <a:p>
            <a:pPr algn="ctr"/>
            <a:endParaRPr lang="fr-FR" dirty="0"/>
          </a:p>
          <a:p>
            <a:pPr lvl="1" algn="ctr"/>
            <a:r>
              <a:rPr lang="fr-FR" sz="1400" dirty="0"/>
              <a:t>Généralement exprimée avec un niveau de confiance de </a:t>
            </a:r>
            <a:r>
              <a:rPr lang="fr-FR" sz="1400" b="1" dirty="0"/>
              <a:t>95%</a:t>
            </a:r>
            <a:r>
              <a:rPr lang="fr-FR" sz="1400" dirty="0"/>
              <a:t> ou </a:t>
            </a:r>
            <a:r>
              <a:rPr lang="fr-FR" sz="1400" b="1" dirty="0"/>
              <a:t>99%</a:t>
            </a:r>
            <a:endParaRPr lang="fr-FR" sz="1400" dirty="0"/>
          </a:p>
          <a:p>
            <a:pPr lvl="1" algn="ctr"/>
            <a:r>
              <a:rPr lang="fr-FR" sz="1400" dirty="0"/>
              <a:t>Cela indique le </a:t>
            </a:r>
            <a:r>
              <a:rPr lang="fr-FR" sz="1400" b="1" dirty="0"/>
              <a:t>pourcentage</a:t>
            </a:r>
            <a:r>
              <a:rPr lang="fr-FR" sz="1400" dirty="0"/>
              <a:t> de </a:t>
            </a:r>
            <a:r>
              <a:rPr lang="fr-FR" sz="1400" b="1" dirty="0"/>
              <a:t>probabilité</a:t>
            </a:r>
            <a:r>
              <a:rPr lang="fr-FR" sz="1400" dirty="0"/>
              <a:t> que la </a:t>
            </a:r>
            <a:r>
              <a:rPr lang="fr-FR" sz="1400" b="1" dirty="0"/>
              <a:t>perte</a:t>
            </a:r>
            <a:r>
              <a:rPr lang="fr-FR" sz="1400" dirty="0"/>
              <a:t> ne </a:t>
            </a:r>
            <a:r>
              <a:rPr lang="fr-FR" sz="1400" b="1" dirty="0"/>
              <a:t>dépassera</a:t>
            </a:r>
            <a:r>
              <a:rPr lang="fr-FR" sz="1400" dirty="0"/>
              <a:t> pas la </a:t>
            </a:r>
            <a:r>
              <a:rPr lang="fr-FR" sz="1400" b="1" dirty="0"/>
              <a:t>VaR</a:t>
            </a:r>
            <a:r>
              <a:rPr lang="fr-FR" sz="1400" dirty="0"/>
              <a:t> calculée</a:t>
            </a:r>
          </a:p>
          <a:p>
            <a:pPr marL="342900" lvl="1" indent="-342900" algn="ctr">
              <a:buFont typeface="Arial" panose="020B0604020202020204" pitchFamily="34" charset="0"/>
              <a:buChar char="•"/>
            </a:pPr>
            <a:endParaRPr lang="fr-FR" sz="1400" dirty="0"/>
          </a:p>
          <a:p>
            <a:pPr lvl="1" algn="ctr"/>
            <a:r>
              <a:rPr lang="fr-FR" sz="1400" dirty="0"/>
              <a:t>Une VaR à 95% signifie que la </a:t>
            </a:r>
            <a:r>
              <a:rPr lang="fr-FR" sz="1400" b="1" dirty="0"/>
              <a:t>perte</a:t>
            </a:r>
            <a:r>
              <a:rPr lang="fr-FR" sz="1400" dirty="0"/>
              <a:t> </a:t>
            </a:r>
            <a:r>
              <a:rPr lang="fr-FR" sz="1400" b="1" dirty="0"/>
              <a:t>maximale</a:t>
            </a:r>
            <a:r>
              <a:rPr lang="fr-FR" sz="1400" dirty="0"/>
              <a:t> a 95% de chances de </a:t>
            </a:r>
            <a:r>
              <a:rPr lang="fr-FR" sz="1400" b="1" dirty="0"/>
              <a:t>ne pas</a:t>
            </a:r>
            <a:r>
              <a:rPr lang="fr-FR" sz="1400" dirty="0"/>
              <a:t> </a:t>
            </a:r>
            <a:r>
              <a:rPr lang="fr-FR" sz="1400" b="1" dirty="0"/>
              <a:t>dépasser</a:t>
            </a:r>
            <a:r>
              <a:rPr lang="fr-FR" sz="1400" dirty="0"/>
              <a:t> la valeur calculée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paramètres</a:t>
            </a:r>
          </a:p>
        </p:txBody>
      </p:sp>
      <p:sp>
        <p:nvSpPr>
          <p:cNvPr id="8" name="Espace réservé de la date 7">
            <a:extLst>
              <a:ext uri="{FF2B5EF4-FFF2-40B4-BE49-F238E27FC236}">
                <a16:creationId xmlns:a16="http://schemas.microsoft.com/office/drawing/2014/main" id="{55C39BB6-8888-95D9-5586-A953F5074540}"/>
              </a:ext>
            </a:extLst>
          </p:cNvPr>
          <p:cNvSpPr>
            <a:spLocks noGrp="1"/>
          </p:cNvSpPr>
          <p:nvPr>
            <p:ph type="dt" sz="half" idx="10"/>
          </p:nvPr>
        </p:nvSpPr>
        <p:spPr/>
        <p:txBody>
          <a:bodyPr/>
          <a:lstStyle/>
          <a:p>
            <a:fld id="{BEB46685-DDC0-4DB7-994D-033CD7BD876A}" type="datetime1">
              <a:rPr lang="fr-FR" smtClean="0"/>
              <a:t>04/12/2023</a:t>
            </a:fld>
            <a:endParaRPr lang="fr-FR"/>
          </a:p>
        </p:txBody>
      </p:sp>
      <p:sp>
        <p:nvSpPr>
          <p:cNvPr id="3" name="Espace réservé du contenu 1">
            <a:extLst>
              <a:ext uri="{FF2B5EF4-FFF2-40B4-BE49-F238E27FC236}">
                <a16:creationId xmlns:a16="http://schemas.microsoft.com/office/drawing/2014/main" id="{CF0E6157-00EB-289E-B93C-D05632FEDC90}"/>
              </a:ext>
            </a:extLst>
          </p:cNvPr>
          <p:cNvSpPr txBox="1">
            <a:spLocks/>
          </p:cNvSpPr>
          <p:nvPr/>
        </p:nvSpPr>
        <p:spPr>
          <a:xfrm>
            <a:off x="4689815" y="2236768"/>
            <a:ext cx="3896559" cy="2624956"/>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Horizon de temps</a:t>
            </a:r>
          </a:p>
          <a:p>
            <a:pPr algn="ctr"/>
            <a:endParaRPr lang="fr-FR" sz="1600" dirty="0"/>
          </a:p>
          <a:p>
            <a:pPr lvl="1" algn="ctr"/>
            <a:r>
              <a:rPr lang="fr-FR" sz="1400" dirty="0"/>
              <a:t>Spécifie la </a:t>
            </a:r>
            <a:r>
              <a:rPr lang="fr-FR" sz="1400" b="1" dirty="0"/>
              <a:t>période</a:t>
            </a:r>
            <a:r>
              <a:rPr lang="fr-FR" sz="1400" dirty="0"/>
              <a:t> sur laquelle la VaR est calculée. Il peut être quotidien, hebdomadaire, mensuel, etc.</a:t>
            </a:r>
          </a:p>
          <a:p>
            <a:pPr lvl="1" algn="ctr"/>
            <a:endParaRPr lang="fr-FR" sz="1400" dirty="0"/>
          </a:p>
          <a:p>
            <a:pPr lvl="1" algn="ctr"/>
            <a:r>
              <a:rPr lang="fr-FR" sz="1400" dirty="0"/>
              <a:t>Un horizon plus </a:t>
            </a:r>
            <a:r>
              <a:rPr lang="fr-FR" sz="1400" b="1" dirty="0"/>
              <a:t>long</a:t>
            </a:r>
            <a:r>
              <a:rPr lang="fr-FR" sz="1400" dirty="0"/>
              <a:t> peut </a:t>
            </a:r>
            <a:r>
              <a:rPr lang="fr-FR" sz="1400" b="1" dirty="0"/>
              <a:t>capturer</a:t>
            </a:r>
            <a:r>
              <a:rPr lang="fr-FR" sz="1400" dirty="0"/>
              <a:t> des </a:t>
            </a:r>
            <a:r>
              <a:rPr lang="fr-FR" sz="1400" b="1" dirty="0"/>
              <a:t>variations</a:t>
            </a:r>
            <a:r>
              <a:rPr lang="fr-FR" sz="1400" dirty="0"/>
              <a:t> de marché à </a:t>
            </a:r>
            <a:r>
              <a:rPr lang="fr-FR" sz="1400" b="1" dirty="0"/>
              <a:t>plus long terme</a:t>
            </a:r>
            <a:r>
              <a:rPr lang="fr-FR" sz="1400" dirty="0"/>
              <a:t>, mais il peut aussi </a:t>
            </a:r>
            <a:r>
              <a:rPr lang="fr-FR" sz="1400" b="1" dirty="0"/>
              <a:t>ne pas réagir rapidement </a:t>
            </a:r>
            <a:r>
              <a:rPr lang="fr-FR" sz="1400" dirty="0"/>
              <a:t>aux changements soudains</a:t>
            </a:r>
          </a:p>
        </p:txBody>
      </p:sp>
      <p:pic>
        <p:nvPicPr>
          <p:cNvPr id="12" name="Graphique 11" descr="Sablier 60% avec un remplissage uni">
            <a:extLst>
              <a:ext uri="{FF2B5EF4-FFF2-40B4-BE49-F238E27FC236}">
                <a16:creationId xmlns:a16="http://schemas.microsoft.com/office/drawing/2014/main" id="{41264443-B684-7D83-41D4-BCF71AF5EB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67980" y="1440105"/>
            <a:ext cx="786187" cy="786187"/>
          </a:xfrm>
          <a:prstGeom prst="rect">
            <a:avLst/>
          </a:prstGeom>
        </p:spPr>
      </p:pic>
      <p:pic>
        <p:nvPicPr>
          <p:cNvPr id="13" name="Graphique 12" descr="Coche avec un remplissage uni">
            <a:extLst>
              <a:ext uri="{FF2B5EF4-FFF2-40B4-BE49-F238E27FC236}">
                <a16:creationId xmlns:a16="http://schemas.microsoft.com/office/drawing/2014/main" id="{5BD894F7-442A-E2F9-0208-AE4CCE71F2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30888" y="1375999"/>
            <a:ext cx="786186" cy="786186"/>
          </a:xfrm>
          <a:prstGeom prst="rect">
            <a:avLst/>
          </a:prstGeom>
        </p:spPr>
      </p:pic>
    </p:spTree>
    <p:extLst>
      <p:ext uri="{BB962C8B-B14F-4D97-AF65-F5344CB8AC3E}">
        <p14:creationId xmlns:p14="http://schemas.microsoft.com/office/powerpoint/2010/main" val="11828806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2423702"/>
            <a:ext cx="2499084" cy="1442901"/>
          </a:xfrm>
          <a:solidFill>
            <a:schemeClr val="accent3">
              <a:lumMod val="20000"/>
              <a:lumOff val="80000"/>
            </a:schemeClr>
          </a:solidFill>
        </p:spPr>
        <p:txBody>
          <a:bodyPr>
            <a:normAutofit/>
          </a:bodyPr>
          <a:lstStyle/>
          <a:p>
            <a:pPr algn="ctr"/>
            <a:r>
              <a:rPr lang="fr-FR" sz="1600" dirty="0">
                <a:solidFill>
                  <a:schemeClr val="tx1"/>
                </a:solidFill>
              </a:rPr>
              <a:t>VaR Paramétrique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a:t>
            </a:r>
          </a:p>
        </p:txBody>
      </p:sp>
      <p:sp>
        <p:nvSpPr>
          <p:cNvPr id="8" name="Espace réservé de la date 7">
            <a:extLst>
              <a:ext uri="{FF2B5EF4-FFF2-40B4-BE49-F238E27FC236}">
                <a16:creationId xmlns:a16="http://schemas.microsoft.com/office/drawing/2014/main" id="{D5DB8ED0-B311-A99C-A873-BF8C8F6B36A1}"/>
              </a:ext>
            </a:extLst>
          </p:cNvPr>
          <p:cNvSpPr>
            <a:spLocks noGrp="1"/>
          </p:cNvSpPr>
          <p:nvPr>
            <p:ph type="dt" sz="half" idx="10"/>
          </p:nvPr>
        </p:nvSpPr>
        <p:spPr/>
        <p:txBody>
          <a:bodyPr/>
          <a:lstStyle/>
          <a:p>
            <a:fld id="{3469471A-6C41-41F1-ADC5-08A5B513B850}" type="datetime1">
              <a:rPr lang="fr-FR" smtClean="0"/>
              <a:t>03/12/2023</a:t>
            </a:fld>
            <a:endParaRPr lang="fr-FR"/>
          </a:p>
        </p:txBody>
      </p:sp>
      <p:sp>
        <p:nvSpPr>
          <p:cNvPr id="3" name="Espace réservé du contenu 1">
            <a:extLst>
              <a:ext uri="{FF2B5EF4-FFF2-40B4-BE49-F238E27FC236}">
                <a16:creationId xmlns:a16="http://schemas.microsoft.com/office/drawing/2014/main" id="{2233B45D-7189-50DB-C40B-3B7DE8ED71AE}"/>
              </a:ext>
            </a:extLst>
          </p:cNvPr>
          <p:cNvSpPr txBox="1">
            <a:spLocks/>
          </p:cNvSpPr>
          <p:nvPr/>
        </p:nvSpPr>
        <p:spPr>
          <a:xfrm>
            <a:off x="469900" y="1541575"/>
            <a:ext cx="8006666" cy="46958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800" dirty="0"/>
              <a:t>MÉTHODES COURANTES DE CALCUL</a:t>
            </a:r>
          </a:p>
        </p:txBody>
      </p:sp>
      <p:sp>
        <p:nvSpPr>
          <p:cNvPr id="9" name="Espace réservé du contenu 1">
            <a:extLst>
              <a:ext uri="{FF2B5EF4-FFF2-40B4-BE49-F238E27FC236}">
                <a16:creationId xmlns:a16="http://schemas.microsoft.com/office/drawing/2014/main" id="{EF791F46-2522-B011-D657-769B2A746251}"/>
              </a:ext>
            </a:extLst>
          </p:cNvPr>
          <p:cNvSpPr txBox="1">
            <a:spLocks/>
          </p:cNvSpPr>
          <p:nvPr/>
        </p:nvSpPr>
        <p:spPr>
          <a:xfrm>
            <a:off x="3196579"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Historique</a:t>
            </a:r>
          </a:p>
        </p:txBody>
      </p:sp>
      <p:sp>
        <p:nvSpPr>
          <p:cNvPr id="10" name="Espace réservé du contenu 1">
            <a:extLst>
              <a:ext uri="{FF2B5EF4-FFF2-40B4-BE49-F238E27FC236}">
                <a16:creationId xmlns:a16="http://schemas.microsoft.com/office/drawing/2014/main" id="{8DFA77A7-E0D4-9374-586F-6B5A38A7E510}"/>
              </a:ext>
            </a:extLst>
          </p:cNvPr>
          <p:cNvSpPr txBox="1">
            <a:spLocks/>
          </p:cNvSpPr>
          <p:nvPr/>
        </p:nvSpPr>
        <p:spPr>
          <a:xfrm>
            <a:off x="5994260"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Monte Carlo</a:t>
            </a:r>
          </a:p>
        </p:txBody>
      </p:sp>
    </p:spTree>
    <p:extLst>
      <p:ext uri="{BB962C8B-B14F-4D97-AF65-F5344CB8AC3E}">
        <p14:creationId xmlns:p14="http://schemas.microsoft.com/office/powerpoint/2010/main" val="42332940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2423702"/>
            <a:ext cx="2499084" cy="1442901"/>
          </a:xfrm>
          <a:solidFill>
            <a:schemeClr val="accent3">
              <a:lumMod val="20000"/>
              <a:lumOff val="80000"/>
            </a:schemeClr>
          </a:solidFill>
        </p:spPr>
        <p:txBody>
          <a:bodyPr>
            <a:normAutofit/>
          </a:bodyPr>
          <a:lstStyle/>
          <a:p>
            <a:pPr algn="ctr"/>
            <a:r>
              <a:rPr lang="fr-FR" sz="1600" dirty="0">
                <a:solidFill>
                  <a:schemeClr val="tx1"/>
                </a:solidFill>
              </a:rPr>
              <a:t>VaR Paramétrique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a:t>
            </a:r>
          </a:p>
        </p:txBody>
      </p:sp>
      <p:sp>
        <p:nvSpPr>
          <p:cNvPr id="8" name="Espace réservé de la date 7">
            <a:extLst>
              <a:ext uri="{FF2B5EF4-FFF2-40B4-BE49-F238E27FC236}">
                <a16:creationId xmlns:a16="http://schemas.microsoft.com/office/drawing/2014/main" id="{D5DB8ED0-B311-A99C-A873-BF8C8F6B36A1}"/>
              </a:ext>
            </a:extLst>
          </p:cNvPr>
          <p:cNvSpPr>
            <a:spLocks noGrp="1"/>
          </p:cNvSpPr>
          <p:nvPr>
            <p:ph type="dt" sz="half" idx="10"/>
          </p:nvPr>
        </p:nvSpPr>
        <p:spPr/>
        <p:txBody>
          <a:bodyPr/>
          <a:lstStyle/>
          <a:p>
            <a:fld id="{3469471A-6C41-41F1-ADC5-08A5B513B850}" type="datetime1">
              <a:rPr lang="fr-FR" smtClean="0"/>
              <a:t>03/12/2023</a:t>
            </a:fld>
            <a:endParaRPr lang="fr-FR"/>
          </a:p>
        </p:txBody>
      </p:sp>
      <p:sp>
        <p:nvSpPr>
          <p:cNvPr id="3" name="Espace réservé du contenu 1">
            <a:extLst>
              <a:ext uri="{FF2B5EF4-FFF2-40B4-BE49-F238E27FC236}">
                <a16:creationId xmlns:a16="http://schemas.microsoft.com/office/drawing/2014/main" id="{2233B45D-7189-50DB-C40B-3B7DE8ED71AE}"/>
              </a:ext>
            </a:extLst>
          </p:cNvPr>
          <p:cNvSpPr txBox="1">
            <a:spLocks/>
          </p:cNvSpPr>
          <p:nvPr/>
        </p:nvSpPr>
        <p:spPr>
          <a:xfrm>
            <a:off x="469900" y="1541575"/>
            <a:ext cx="8006666" cy="46958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800" dirty="0"/>
              <a:t>MÉTHODES COURANTES DE CALCUL</a:t>
            </a:r>
          </a:p>
        </p:txBody>
      </p:sp>
      <p:sp>
        <p:nvSpPr>
          <p:cNvPr id="9" name="Espace réservé du contenu 1">
            <a:extLst>
              <a:ext uri="{FF2B5EF4-FFF2-40B4-BE49-F238E27FC236}">
                <a16:creationId xmlns:a16="http://schemas.microsoft.com/office/drawing/2014/main" id="{EF791F46-2522-B011-D657-769B2A746251}"/>
              </a:ext>
            </a:extLst>
          </p:cNvPr>
          <p:cNvSpPr txBox="1">
            <a:spLocks/>
          </p:cNvSpPr>
          <p:nvPr/>
        </p:nvSpPr>
        <p:spPr>
          <a:xfrm>
            <a:off x="3196579"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Historique</a:t>
            </a:r>
          </a:p>
        </p:txBody>
      </p:sp>
      <p:sp>
        <p:nvSpPr>
          <p:cNvPr id="10" name="Espace réservé du contenu 1">
            <a:extLst>
              <a:ext uri="{FF2B5EF4-FFF2-40B4-BE49-F238E27FC236}">
                <a16:creationId xmlns:a16="http://schemas.microsoft.com/office/drawing/2014/main" id="{8DFA77A7-E0D4-9374-586F-6B5A38A7E510}"/>
              </a:ext>
            </a:extLst>
          </p:cNvPr>
          <p:cNvSpPr txBox="1">
            <a:spLocks/>
          </p:cNvSpPr>
          <p:nvPr/>
        </p:nvSpPr>
        <p:spPr>
          <a:xfrm>
            <a:off x="5994260"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Monte Carlo</a:t>
            </a:r>
          </a:p>
        </p:txBody>
      </p:sp>
      <p:sp>
        <p:nvSpPr>
          <p:cNvPr id="11" name="Rectangle 10">
            <a:extLst>
              <a:ext uri="{FF2B5EF4-FFF2-40B4-BE49-F238E27FC236}">
                <a16:creationId xmlns:a16="http://schemas.microsoft.com/office/drawing/2014/main" id="{11A168D9-FC99-1E33-00C9-AAF32088A46A}"/>
              </a:ext>
            </a:extLst>
          </p:cNvPr>
          <p:cNvSpPr/>
          <p:nvPr/>
        </p:nvSpPr>
        <p:spPr>
          <a:xfrm>
            <a:off x="3030583" y="2151017"/>
            <a:ext cx="5660295" cy="2185240"/>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06181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59940"/>
                <a:ext cx="4981027" cy="2024065"/>
              </a:xfrm>
            </p:spPr>
            <p:txBody>
              <a:bodyPr>
                <a:normAutofit/>
              </a:bodyPr>
              <a:lstStyle/>
              <a:p>
                <a:pPr>
                  <a:lnSpc>
                    <a:spcPct val="70000"/>
                  </a:lnSpc>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ea typeface="Cambria Math" panose="02040503050406030204" pitchFamily="18" charset="0"/>
                        </a:rPr>
                        <m:t>𝑽</m:t>
                      </m:r>
                      <m:r>
                        <a:rPr lang="fr-FR" b="1" i="1" smtClean="0">
                          <a:solidFill>
                            <a:schemeClr val="tx1"/>
                          </a:solidFill>
                          <a:latin typeface="Cambria Math" panose="02040503050406030204" pitchFamily="18" charset="0"/>
                          <a:ea typeface="Cambria Math" panose="02040503050406030204" pitchFamily="18" charset="0"/>
                        </a:rPr>
                        <m:t>𝒂</m:t>
                      </m:r>
                      <m:r>
                        <a:rPr lang="fr-FR" i="1" smtClean="0">
                          <a:solidFill>
                            <a:schemeClr val="tx1"/>
                          </a:solidFill>
                          <a:latin typeface="Cambria Math" panose="02040503050406030204" pitchFamily="18" charset="0"/>
                          <a:ea typeface="Cambria Math" panose="02040503050406030204" pitchFamily="18" charset="0"/>
                        </a:rPr>
                        <m:t>𝑹</m:t>
                      </m:r>
                      <m:d>
                        <m:dPr>
                          <m:ctrlPr>
                            <a:rPr lang="fr-FR" i="1">
                              <a:solidFill>
                                <a:schemeClr val="tx1"/>
                              </a:solidFill>
                              <a:latin typeface="Cambria Math" panose="02040503050406030204" pitchFamily="18" charset="0"/>
                              <a:ea typeface="Cambria Math" panose="02040503050406030204" pitchFamily="18" charset="0"/>
                            </a:rPr>
                          </m:ctrlPr>
                        </m:dPr>
                        <m:e>
                          <m:r>
                            <a:rPr lang="fr-FR" i="1">
                              <a:solidFill>
                                <a:schemeClr val="tx1"/>
                              </a:solidFill>
                              <a:latin typeface="Cambria Math" panose="02040503050406030204" pitchFamily="18" charset="0"/>
                              <a:ea typeface="Cambria Math" panose="02040503050406030204" pitchFamily="18" charset="0"/>
                            </a:rPr>
                            <m:t>𝑻</m:t>
                          </m:r>
                          <m:r>
                            <a:rPr lang="fr-FR" i="1">
                              <a:solidFill>
                                <a:schemeClr val="tx1"/>
                              </a:solidFill>
                              <a:latin typeface="Cambria Math" panose="02040503050406030204" pitchFamily="18" charset="0"/>
                              <a:ea typeface="Cambria Math" panose="02040503050406030204" pitchFamily="18" charset="0"/>
                            </a:rPr>
                            <m:t>, </m:t>
                          </m:r>
                          <m:r>
                            <a:rPr lang="fr-FR" i="1">
                              <a:solidFill>
                                <a:schemeClr val="tx1"/>
                              </a:solidFill>
                              <a:latin typeface="Cambria Math" panose="02040503050406030204" pitchFamily="18" charset="0"/>
                              <a:ea typeface="Cambria Math" panose="02040503050406030204" pitchFamily="18" charset="0"/>
                            </a:rPr>
                            <m:t>𝒑</m:t>
                          </m:r>
                        </m:e>
                      </m:d>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𝝁</m:t>
                          </m:r>
                        </m:e>
                        <m:sub>
                          <m:r>
                            <a:rPr lang="fr-FR" i="1">
                              <a:solidFill>
                                <a:schemeClr val="tx1"/>
                              </a:solidFill>
                              <a:latin typeface="Cambria Math" panose="02040503050406030204" pitchFamily="18" charset="0"/>
                              <a:ea typeface="Cambria Math" panose="02040503050406030204" pitchFamily="18" charset="0"/>
                            </a:rPr>
                            <m:t>𝑻</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𝝈</m:t>
                          </m:r>
                        </m:e>
                        <m:sub>
                          <m:r>
                            <a:rPr lang="fr-FR" i="1">
                              <a:solidFill>
                                <a:schemeClr val="tx1"/>
                              </a:solidFill>
                              <a:latin typeface="Cambria Math" panose="02040503050406030204" pitchFamily="18" charset="0"/>
                              <a:ea typeface="Cambria Math" panose="02040503050406030204" pitchFamily="18" charset="0"/>
                            </a:rPr>
                            <m:t>𝑻</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𝒌</m:t>
                          </m:r>
                        </m:e>
                        <m:sub>
                          <m:r>
                            <a:rPr lang="fr-FR" i="1">
                              <a:solidFill>
                                <a:schemeClr val="tx1"/>
                              </a:solidFill>
                              <a:latin typeface="Cambria Math" panose="02040503050406030204" pitchFamily="18" charset="0"/>
                              <a:ea typeface="Cambria Math" panose="02040503050406030204" pitchFamily="18" charset="0"/>
                            </a:rPr>
                            <m:t>𝟏</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𝒑</m:t>
                          </m:r>
                        </m:sub>
                      </m:sSub>
                    </m:oMath>
                  </m:oMathPara>
                </a14:m>
                <a:endParaRPr lang="fr-FR" dirty="0">
                  <a:solidFill>
                    <a:schemeClr val="tx1"/>
                  </a:solidFill>
                </a:endParaRPr>
              </a:p>
              <a:p>
                <a:pPr>
                  <a:lnSpc>
                    <a:spcPct val="70000"/>
                  </a:lnSpc>
                </a:pPr>
                <a:endParaRPr lang="fr-FR" b="0" dirty="0">
                  <a:solidFill>
                    <a:schemeClr val="tx1"/>
                  </a:solidFill>
                </a:endParaRPr>
              </a:p>
              <a:p>
                <a:pPr marL="285750" indent="-285750">
                  <a:lnSpc>
                    <a:spcPct val="70000"/>
                  </a:lnSpc>
                  <a:spcBef>
                    <a:spcPts val="0"/>
                  </a:spcBef>
                  <a:buFont typeface="Arial" panose="020B0604020202020204" pitchFamily="34" charset="0"/>
                  <a:buChar char="•"/>
                </a:pPr>
                <a14:m>
                  <m:oMath xmlns:m="http://schemas.openxmlformats.org/officeDocument/2006/math">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i="1" smtClean="0">
                            <a:solidFill>
                              <a:schemeClr val="tx1"/>
                            </a:solidFill>
                            <a:latin typeface="Cambria Math" panose="02040503050406030204" pitchFamily="18" charset="0"/>
                            <a:ea typeface="Cambria Math" panose="02040503050406030204" pitchFamily="18" charset="0"/>
                          </a:rPr>
                          <m:t>𝝁</m:t>
                        </m:r>
                      </m:e>
                      <m:sub>
                        <m:r>
                          <a:rPr lang="fr-FR" b="1" i="1" smtClean="0">
                            <a:solidFill>
                              <a:schemeClr val="tx1"/>
                            </a:solidFill>
                            <a:latin typeface="Cambria Math" panose="02040503050406030204" pitchFamily="18" charset="0"/>
                            <a:ea typeface="Cambria Math" panose="02040503050406030204" pitchFamily="18" charset="0"/>
                          </a:rPr>
                          <m:t>𝑻</m:t>
                        </m:r>
                      </m:sub>
                    </m:sSub>
                  </m:oMath>
                </a14:m>
                <a:r>
                  <a:rPr lang="fr-FR" b="0" dirty="0">
                    <a:solidFill>
                      <a:schemeClr val="tx1"/>
                    </a:solidFill>
                  </a:rPr>
                  <a:t> est la moyenne des rendements</a:t>
                </a:r>
              </a:p>
              <a:p>
                <a:pPr marL="285750" indent="-285750">
                  <a:lnSpc>
                    <a:spcPct val="70000"/>
                  </a:lnSpc>
                  <a:spcBef>
                    <a:spcPts val="0"/>
                  </a:spcBef>
                  <a:buFont typeface="Arial" panose="020B0604020202020204" pitchFamily="34" charset="0"/>
                  <a:buChar char="•"/>
                </a:pPr>
                <a14:m>
                  <m:oMath xmlns:m="http://schemas.openxmlformats.org/officeDocument/2006/math">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𝝈</m:t>
                        </m:r>
                      </m:e>
                      <m:sub>
                        <m:r>
                          <a:rPr lang="fr-FR" i="1">
                            <a:solidFill>
                              <a:schemeClr val="tx1"/>
                            </a:solidFill>
                            <a:latin typeface="Cambria Math" panose="02040503050406030204" pitchFamily="18" charset="0"/>
                            <a:ea typeface="Cambria Math" panose="02040503050406030204" pitchFamily="18" charset="0"/>
                          </a:rPr>
                          <m:t>𝑻</m:t>
                        </m:r>
                      </m:sub>
                    </m:sSub>
                  </m:oMath>
                </a14:m>
                <a:r>
                  <a:rPr lang="fr-FR" b="0" dirty="0">
                    <a:solidFill>
                      <a:schemeClr val="tx1"/>
                    </a:solidFill>
                  </a:rPr>
                  <a:t> est la volatilité des rendements</a:t>
                </a:r>
              </a:p>
              <a:p>
                <a:pPr marL="285750" indent="-285750">
                  <a:lnSpc>
                    <a:spcPct val="70000"/>
                  </a:lnSpc>
                  <a:spcBef>
                    <a:spcPts val="0"/>
                  </a:spcBef>
                  <a:buFont typeface="Arial" panose="020B0604020202020204" pitchFamily="34" charset="0"/>
                  <a:buChar char="•"/>
                </a:pPr>
                <a14:m>
                  <m:oMath xmlns:m="http://schemas.openxmlformats.org/officeDocument/2006/math">
                    <m:sSub>
                      <m:sSubPr>
                        <m:ctrlPr>
                          <a:rPr lang="fr-FR" i="1" smtClean="0">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𝒌</m:t>
                        </m:r>
                      </m:e>
                      <m:sub>
                        <m:r>
                          <a:rPr lang="fr-FR" i="1">
                            <a:solidFill>
                              <a:schemeClr val="tx1"/>
                            </a:solidFill>
                            <a:latin typeface="Cambria Math" panose="02040503050406030204" pitchFamily="18" charset="0"/>
                            <a:ea typeface="Cambria Math" panose="02040503050406030204" pitchFamily="18" charset="0"/>
                          </a:rPr>
                          <m:t>𝟏</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𝒑</m:t>
                        </m:r>
                      </m:sub>
                    </m:sSub>
                  </m:oMath>
                </a14:m>
                <a:r>
                  <a:rPr lang="fr-FR" b="0" dirty="0">
                    <a:solidFill>
                      <a:schemeClr val="tx1"/>
                    </a:solidFill>
                  </a:rPr>
                  <a:t> est le quantile de la loi normale associé au niveau de probabilité 1-p</a:t>
                </a:r>
              </a:p>
            </p:txBody>
          </p:sp>
        </mc:Choice>
        <mc:Fallback>
          <p:sp>
            <p:nvSpPr>
              <p:cNvPr id="2" name="Espace réservé du contenu 1">
                <a:extLst>
                  <a:ext uri="{FF2B5EF4-FFF2-40B4-BE49-F238E27FC236}">
                    <a16:creationId xmlns:a16="http://schemas.microsoft.com/office/drawing/2014/main" id="{E087D45A-287B-467C-83B9-C18F3CDE9879}"/>
                  </a:ext>
                </a:extLst>
              </p:cNvPr>
              <p:cNvSpPr>
                <a:spLocks noGrp="1" noRot="1" noChangeAspect="1" noMove="1" noResize="1" noEditPoints="1" noAdjustHandles="1" noChangeArrowheads="1" noChangeShapeType="1" noTextEdit="1"/>
              </p:cNvSpPr>
              <p:nvPr>
                <p:ph idx="1"/>
              </p:nvPr>
            </p:nvSpPr>
            <p:spPr>
              <a:xfrm>
                <a:off x="469900" y="2259940"/>
                <a:ext cx="4981027" cy="2024065"/>
              </a:xfrm>
              <a:blipFill>
                <a:blip r:embed="rId2"/>
                <a:stretch>
                  <a:fillRect l="-122"/>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03/12/2023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paramétrique</a:t>
            </a:r>
          </a:p>
        </p:txBody>
      </p:sp>
      <p:sp>
        <p:nvSpPr>
          <p:cNvPr id="9" name="Espace réservé du contenu 1">
            <a:extLst>
              <a:ext uri="{FF2B5EF4-FFF2-40B4-BE49-F238E27FC236}">
                <a16:creationId xmlns:a16="http://schemas.microsoft.com/office/drawing/2014/main" id="{924D5741-E4C1-7EA0-3E34-D8D9E8B15800}"/>
              </a:ext>
            </a:extLst>
          </p:cNvPr>
          <p:cNvSpPr txBox="1">
            <a:spLocks/>
          </p:cNvSpPr>
          <p:nvPr/>
        </p:nvSpPr>
        <p:spPr>
          <a:xfrm>
            <a:off x="5833791" y="2254621"/>
            <a:ext cx="2642775" cy="1611985"/>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70000"/>
              </a:lnSpc>
            </a:pPr>
            <a:r>
              <a:rPr lang="fr-FR" b="0" dirty="0">
                <a:solidFill>
                  <a:schemeClr val="tx1"/>
                </a:solidFill>
              </a:rPr>
              <a:t>La VaR paramétrique utilise la </a:t>
            </a:r>
            <a:r>
              <a:rPr lang="fr-FR" dirty="0">
                <a:solidFill>
                  <a:schemeClr val="tx1"/>
                </a:solidFill>
              </a:rPr>
              <a:t>distribution</a:t>
            </a:r>
            <a:r>
              <a:rPr lang="fr-FR" b="0" dirty="0">
                <a:solidFill>
                  <a:schemeClr val="tx1"/>
                </a:solidFill>
              </a:rPr>
              <a:t> </a:t>
            </a:r>
            <a:r>
              <a:rPr lang="fr-FR" dirty="0">
                <a:solidFill>
                  <a:schemeClr val="tx1"/>
                </a:solidFill>
              </a:rPr>
              <a:t>normale</a:t>
            </a:r>
            <a:r>
              <a:rPr lang="fr-FR" b="0" dirty="0">
                <a:solidFill>
                  <a:schemeClr val="tx1"/>
                </a:solidFill>
              </a:rPr>
              <a:t> pour estimer la perte potentielle en fonction de l'espérance conditionnelle des rendements et de la volatilité</a:t>
            </a:r>
            <a:endParaRPr lang="fr-FR" dirty="0"/>
          </a:p>
        </p:txBody>
      </p:sp>
    </p:spTree>
    <p:extLst>
      <p:ext uri="{BB962C8B-B14F-4D97-AF65-F5344CB8AC3E}">
        <p14:creationId xmlns:p14="http://schemas.microsoft.com/office/powerpoint/2010/main" val="60786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59940"/>
                <a:ext cx="7989888" cy="2024065"/>
              </a:xfrm>
            </p:spPr>
            <p:txBody>
              <a:bodyPr>
                <a:normAutofit/>
              </a:bodyPr>
              <a:lstStyle/>
              <a:p>
                <a:pPr>
                  <a:lnSpc>
                    <a:spcPct val="70000"/>
                  </a:lnSpc>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ea typeface="Cambria Math" panose="02040503050406030204" pitchFamily="18" charset="0"/>
                        </a:rPr>
                        <m:t>𝑽</m:t>
                      </m:r>
                      <m:r>
                        <a:rPr lang="fr-FR" b="1" i="1" smtClean="0">
                          <a:solidFill>
                            <a:schemeClr val="tx1"/>
                          </a:solidFill>
                          <a:latin typeface="Cambria Math" panose="02040503050406030204" pitchFamily="18" charset="0"/>
                          <a:ea typeface="Cambria Math" panose="02040503050406030204" pitchFamily="18" charset="0"/>
                        </a:rPr>
                        <m:t>𝒂</m:t>
                      </m:r>
                      <m:r>
                        <a:rPr lang="fr-FR" i="1" smtClean="0">
                          <a:solidFill>
                            <a:schemeClr val="tx1"/>
                          </a:solidFill>
                          <a:latin typeface="Cambria Math" panose="02040503050406030204" pitchFamily="18" charset="0"/>
                          <a:ea typeface="Cambria Math" panose="02040503050406030204" pitchFamily="18" charset="0"/>
                        </a:rPr>
                        <m:t>𝑹</m:t>
                      </m:r>
                      <m:d>
                        <m:dPr>
                          <m:ctrlPr>
                            <a:rPr lang="fr-FR" i="1">
                              <a:solidFill>
                                <a:schemeClr val="tx1"/>
                              </a:solidFill>
                              <a:latin typeface="Cambria Math" panose="02040503050406030204" pitchFamily="18" charset="0"/>
                              <a:ea typeface="Cambria Math" panose="02040503050406030204" pitchFamily="18" charset="0"/>
                            </a:rPr>
                          </m:ctrlPr>
                        </m:dPr>
                        <m:e>
                          <m:r>
                            <a:rPr lang="fr-FR" i="1">
                              <a:solidFill>
                                <a:schemeClr val="tx1"/>
                              </a:solidFill>
                              <a:latin typeface="Cambria Math" panose="02040503050406030204" pitchFamily="18" charset="0"/>
                              <a:ea typeface="Cambria Math" panose="02040503050406030204" pitchFamily="18" charset="0"/>
                            </a:rPr>
                            <m:t>𝑻</m:t>
                          </m:r>
                          <m:r>
                            <a:rPr lang="fr-FR" i="1">
                              <a:solidFill>
                                <a:schemeClr val="tx1"/>
                              </a:solidFill>
                              <a:latin typeface="Cambria Math" panose="02040503050406030204" pitchFamily="18" charset="0"/>
                              <a:ea typeface="Cambria Math" panose="02040503050406030204" pitchFamily="18" charset="0"/>
                            </a:rPr>
                            <m:t>, </m:t>
                          </m:r>
                          <m:r>
                            <a:rPr lang="fr-FR" i="1">
                              <a:solidFill>
                                <a:schemeClr val="tx1"/>
                              </a:solidFill>
                              <a:latin typeface="Cambria Math" panose="02040503050406030204" pitchFamily="18" charset="0"/>
                              <a:ea typeface="Cambria Math" panose="02040503050406030204" pitchFamily="18" charset="0"/>
                            </a:rPr>
                            <m:t>𝒑</m:t>
                          </m:r>
                        </m:e>
                      </m:d>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𝝁</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𝑻</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𝝈</m:t>
                      </m:r>
                      <m:r>
                        <a:rPr lang="fr-FR" i="1">
                          <a:solidFill>
                            <a:schemeClr val="tx1"/>
                          </a:solidFill>
                          <a:latin typeface="Cambria Math" panose="02040503050406030204" pitchFamily="18" charset="0"/>
                          <a:ea typeface="Cambria Math" panose="02040503050406030204" pitchFamily="18" charset="0"/>
                        </a:rPr>
                        <m:t>.</m:t>
                      </m:r>
                      <m:rad>
                        <m:radPr>
                          <m:degHide m:val="on"/>
                          <m:ctrlPr>
                            <a:rPr lang="fr-FR" i="1">
                              <a:solidFill>
                                <a:schemeClr val="tx1"/>
                              </a:solidFill>
                              <a:latin typeface="Cambria Math" panose="02040503050406030204" pitchFamily="18" charset="0"/>
                              <a:ea typeface="Cambria Math" panose="02040503050406030204" pitchFamily="18" charset="0"/>
                            </a:rPr>
                          </m:ctrlPr>
                        </m:radPr>
                        <m:deg/>
                        <m:e>
                          <m:r>
                            <a:rPr lang="fr-FR" i="1">
                              <a:solidFill>
                                <a:schemeClr val="tx1"/>
                              </a:solidFill>
                              <a:latin typeface="Cambria Math" panose="02040503050406030204" pitchFamily="18" charset="0"/>
                              <a:ea typeface="Cambria Math" panose="02040503050406030204" pitchFamily="18" charset="0"/>
                            </a:rPr>
                            <m:t>𝑻</m:t>
                          </m:r>
                        </m:e>
                      </m:rad>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𝒌</m:t>
                          </m:r>
                        </m:e>
                        <m:sub>
                          <m:r>
                            <a:rPr lang="fr-FR" i="1">
                              <a:solidFill>
                                <a:schemeClr val="tx1"/>
                              </a:solidFill>
                              <a:latin typeface="Cambria Math" panose="02040503050406030204" pitchFamily="18" charset="0"/>
                              <a:ea typeface="Cambria Math" panose="02040503050406030204" pitchFamily="18" charset="0"/>
                            </a:rPr>
                            <m:t>𝟏</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𝒑</m:t>
                          </m:r>
                        </m:sub>
                      </m:sSub>
                    </m:oMath>
                  </m:oMathPara>
                </a14:m>
                <a:endParaRPr lang="fr-FR" dirty="0">
                  <a:solidFill>
                    <a:schemeClr val="tx1"/>
                  </a:solidFill>
                </a:endParaRPr>
              </a:p>
              <a:p>
                <a:pPr>
                  <a:lnSpc>
                    <a:spcPct val="70000"/>
                  </a:lnSpc>
                </a:pPr>
                <a:endParaRPr lang="fr-FR" b="0" dirty="0">
                  <a:solidFill>
                    <a:schemeClr val="tx1"/>
                  </a:solidFill>
                </a:endParaRPr>
              </a:p>
              <a:p>
                <a:pPr marL="285750" indent="-285750">
                  <a:lnSpc>
                    <a:spcPct val="70000"/>
                  </a:lnSpc>
                  <a:spcBef>
                    <a:spcPts val="0"/>
                  </a:spcBef>
                  <a:buFont typeface="Arial" panose="020B0604020202020204" pitchFamily="34" charset="0"/>
                  <a:buChar char="•"/>
                </a:pPr>
                <a:r>
                  <a:rPr lang="fr-FR" b="0" dirty="0">
                    <a:solidFill>
                      <a:schemeClr val="tx1"/>
                    </a:solidFill>
                  </a:rPr>
                  <a:t>Hypothèse: le processus de prix suit un mouvement brownien</a:t>
                </a:r>
              </a:p>
              <a:p>
                <a:pPr marL="285750" indent="-285750">
                  <a:lnSpc>
                    <a:spcPct val="70000"/>
                  </a:lnSpc>
                  <a:spcBef>
                    <a:spcPts val="0"/>
                  </a:spcBef>
                  <a:buFont typeface="Arial" panose="020B0604020202020204" pitchFamily="34" charset="0"/>
                  <a:buChar char="•"/>
                </a:pPr>
                <a:r>
                  <a:rPr lang="fr-FR" b="0" dirty="0">
                    <a:solidFill>
                      <a:schemeClr val="tx1"/>
                    </a:solidFill>
                  </a:rPr>
                  <a:t>Pour les courtes maturités, premier terme négligeable</a:t>
                </a:r>
              </a:p>
              <a:p>
                <a:pPr marL="285750" indent="-285750">
                  <a:lnSpc>
                    <a:spcPct val="70000"/>
                  </a:lnSpc>
                  <a:spcBef>
                    <a:spcPts val="0"/>
                  </a:spcBef>
                  <a:buFont typeface="Arial" panose="020B0604020202020204" pitchFamily="34" charset="0"/>
                  <a:buChar char="•"/>
                </a:pPr>
                <a:r>
                  <a:rPr lang="fr-FR" b="0" dirty="0">
                    <a:solidFill>
                      <a:schemeClr val="tx1"/>
                    </a:solidFill>
                  </a:rPr>
                  <a:t>VAR proportionnelle à la volatilité</a:t>
                </a:r>
              </a:p>
            </p:txBody>
          </p:sp>
        </mc:Choice>
        <mc:Fallback>
          <p:sp>
            <p:nvSpPr>
              <p:cNvPr id="2" name="Espace réservé du contenu 1">
                <a:extLst>
                  <a:ext uri="{FF2B5EF4-FFF2-40B4-BE49-F238E27FC236}">
                    <a16:creationId xmlns:a16="http://schemas.microsoft.com/office/drawing/2014/main" id="{E087D45A-287B-467C-83B9-C18F3CDE9879}"/>
                  </a:ext>
                </a:extLst>
              </p:cNvPr>
              <p:cNvSpPr>
                <a:spLocks noGrp="1" noRot="1" noChangeAspect="1" noMove="1" noResize="1" noEditPoints="1" noAdjustHandles="1" noChangeArrowheads="1" noChangeShapeType="1" noTextEdit="1"/>
              </p:cNvSpPr>
              <p:nvPr>
                <p:ph idx="1"/>
              </p:nvPr>
            </p:nvSpPr>
            <p:spPr>
              <a:xfrm>
                <a:off x="469900" y="2259940"/>
                <a:ext cx="7989888" cy="2024065"/>
              </a:xfrm>
              <a:blipFill>
                <a:blip r:embed="rId2"/>
                <a:stretch>
                  <a:fillRect l="-76"/>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109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04/12/2023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paramétrique</a:t>
            </a:r>
          </a:p>
        </p:txBody>
      </p:sp>
    </p:spTree>
    <p:extLst>
      <p:ext uri="{BB962C8B-B14F-4D97-AF65-F5344CB8AC3E}">
        <p14:creationId xmlns:p14="http://schemas.microsoft.com/office/powerpoint/2010/main" val="88213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a:t>Les marchés financiers</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11</a:t>
            </a:fld>
            <a:endParaRPr lang="fr-FR"/>
          </a:p>
        </p:txBody>
      </p:sp>
      <p:sp>
        <p:nvSpPr>
          <p:cNvPr id="6" name="Espace réservé du texte 5">
            <a:extLst>
              <a:ext uri="{FF2B5EF4-FFF2-40B4-BE49-F238E27FC236}">
                <a16:creationId xmlns:a16="http://schemas.microsoft.com/office/drawing/2014/main" id="{69B4ACD8-2A3E-775B-531E-723BAEDFBFC5}"/>
              </a:ext>
            </a:extLst>
          </p:cNvPr>
          <p:cNvSpPr>
            <a:spLocks noGrp="1"/>
          </p:cNvSpPr>
          <p:nvPr>
            <p:ph type="body" sz="quarter" idx="13"/>
          </p:nvPr>
        </p:nvSpPr>
        <p:spPr/>
        <p:txBody>
          <a:bodyPr/>
          <a:lstStyle/>
          <a:p>
            <a:r>
              <a:rPr lang="fr-FR" dirty="0"/>
              <a:t>2</a:t>
            </a:r>
          </a:p>
        </p:txBody>
      </p:sp>
      <p:sp>
        <p:nvSpPr>
          <p:cNvPr id="7" name="Espace réservé de la date 6">
            <a:extLst>
              <a:ext uri="{FF2B5EF4-FFF2-40B4-BE49-F238E27FC236}">
                <a16:creationId xmlns:a16="http://schemas.microsoft.com/office/drawing/2014/main" id="{7F5E9763-087C-1CB5-673D-97D88175BE96}"/>
              </a:ext>
            </a:extLst>
          </p:cNvPr>
          <p:cNvSpPr>
            <a:spLocks noGrp="1"/>
          </p:cNvSpPr>
          <p:nvPr>
            <p:ph type="dt" sz="half" idx="10"/>
          </p:nvPr>
        </p:nvSpPr>
        <p:spPr/>
        <p:txBody>
          <a:bodyPr/>
          <a:lstStyle/>
          <a:p>
            <a:fld id="{0C4632CC-B677-487E-A372-CF4FB13991D1}" type="datetime1">
              <a:rPr lang="fr-FR" smtClean="0"/>
              <a:t>03/12/2023</a:t>
            </a:fld>
            <a:endParaRPr lang="fr-FR"/>
          </a:p>
        </p:txBody>
      </p:sp>
    </p:spTree>
    <p:extLst>
      <p:ext uri="{BB962C8B-B14F-4D97-AF65-F5344CB8AC3E}">
        <p14:creationId xmlns:p14="http://schemas.microsoft.com/office/powerpoint/2010/main" val="18069192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04/12/2023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paramétrique sur un portefeuille</a:t>
            </a:r>
          </a:p>
        </p:txBody>
      </p:sp>
      <p:sp>
        <p:nvSpPr>
          <p:cNvPr id="9" name="Espace réservé du contenu 1">
            <a:extLst>
              <a:ext uri="{FF2B5EF4-FFF2-40B4-BE49-F238E27FC236}">
                <a16:creationId xmlns:a16="http://schemas.microsoft.com/office/drawing/2014/main" id="{924D5741-E4C1-7EA0-3E34-D8D9E8B15800}"/>
              </a:ext>
            </a:extLst>
          </p:cNvPr>
          <p:cNvSpPr txBox="1">
            <a:spLocks/>
          </p:cNvSpPr>
          <p:nvPr/>
        </p:nvSpPr>
        <p:spPr>
          <a:xfrm>
            <a:off x="5833791" y="2254621"/>
            <a:ext cx="2987992" cy="2024065"/>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70000"/>
              </a:lnSpc>
            </a:pPr>
            <a:r>
              <a:rPr lang="en-US" dirty="0">
                <a:solidFill>
                  <a:schemeClr val="tx1"/>
                </a:solidFill>
              </a:rPr>
              <a:t>Les </a:t>
            </a:r>
            <a:r>
              <a:rPr lang="en-US" dirty="0" err="1">
                <a:solidFill>
                  <a:schemeClr val="tx1"/>
                </a:solidFill>
              </a:rPr>
              <a:t>rendements</a:t>
            </a:r>
            <a:r>
              <a:rPr lang="en-US" dirty="0">
                <a:solidFill>
                  <a:schemeClr val="tx1"/>
                </a:solidFill>
              </a:rPr>
              <a:t> </a:t>
            </a:r>
            <a:r>
              <a:rPr lang="en-US" dirty="0" err="1">
                <a:solidFill>
                  <a:schemeClr val="tx1"/>
                </a:solidFill>
              </a:rPr>
              <a:t>suivent</a:t>
            </a:r>
            <a:r>
              <a:rPr lang="en-US" dirty="0">
                <a:solidFill>
                  <a:schemeClr val="tx1"/>
                </a:solidFill>
              </a:rPr>
              <a:t> </a:t>
            </a:r>
            <a:r>
              <a:rPr lang="en-US" dirty="0" err="1">
                <a:solidFill>
                  <a:schemeClr val="tx1"/>
                </a:solidFill>
              </a:rPr>
              <a:t>une</a:t>
            </a:r>
            <a:r>
              <a:rPr lang="en-US" dirty="0">
                <a:solidFill>
                  <a:schemeClr val="tx1"/>
                </a:solidFill>
              </a:rPr>
              <a:t> </a:t>
            </a:r>
            <a:r>
              <a:rPr lang="en-US" dirty="0" err="1">
                <a:solidFill>
                  <a:schemeClr val="tx1"/>
                </a:solidFill>
              </a:rPr>
              <a:t>loi</a:t>
            </a:r>
            <a:r>
              <a:rPr lang="en-US" dirty="0">
                <a:solidFill>
                  <a:schemeClr val="tx1"/>
                </a:solidFill>
              </a:rPr>
              <a:t> </a:t>
            </a:r>
            <a:r>
              <a:rPr lang="en-US" dirty="0" err="1">
                <a:solidFill>
                  <a:schemeClr val="tx1"/>
                </a:solidFill>
              </a:rPr>
              <a:t>normale</a:t>
            </a:r>
            <a:endParaRPr lang="en-US" dirty="0">
              <a:solidFill>
                <a:schemeClr val="tx1"/>
              </a:solidFill>
            </a:endParaRPr>
          </a:p>
          <a:p>
            <a:pPr algn="ctr">
              <a:lnSpc>
                <a:spcPct val="70000"/>
              </a:lnSpc>
            </a:pPr>
            <a:r>
              <a:rPr lang="en-US" b="0" dirty="0">
                <a:solidFill>
                  <a:schemeClr val="tx1"/>
                </a:solidFill>
              </a:rPr>
              <a:t>Covariance et correlation </a:t>
            </a:r>
            <a:r>
              <a:rPr lang="en-US" b="0" dirty="0" err="1">
                <a:solidFill>
                  <a:schemeClr val="tx1"/>
                </a:solidFill>
              </a:rPr>
              <a:t>constante</a:t>
            </a:r>
            <a:r>
              <a:rPr lang="en-US" b="0" dirty="0">
                <a:solidFill>
                  <a:schemeClr val="tx1"/>
                </a:solidFill>
              </a:rPr>
              <a:t> entre les </a:t>
            </a:r>
            <a:r>
              <a:rPr lang="en-US" b="0" dirty="0" err="1">
                <a:solidFill>
                  <a:schemeClr val="tx1"/>
                </a:solidFill>
              </a:rPr>
              <a:t>actifs</a:t>
            </a:r>
            <a:r>
              <a:rPr lang="en-US" b="0" dirty="0">
                <a:solidFill>
                  <a:schemeClr val="tx1"/>
                </a:solidFill>
              </a:rPr>
              <a:t> du </a:t>
            </a:r>
            <a:r>
              <a:rPr lang="en-US" b="0" dirty="0" err="1">
                <a:solidFill>
                  <a:schemeClr val="tx1"/>
                </a:solidFill>
              </a:rPr>
              <a:t>portefeuiille</a:t>
            </a:r>
            <a:endParaRPr lang="en-US" b="0" dirty="0">
              <a:solidFill>
                <a:schemeClr val="tx1"/>
              </a:solidFill>
            </a:endParaRPr>
          </a:p>
          <a:p>
            <a:pPr algn="ctr">
              <a:lnSpc>
                <a:spcPct val="70000"/>
              </a:lnSpc>
            </a:pPr>
            <a:r>
              <a:rPr lang="en-US" b="0" dirty="0">
                <a:solidFill>
                  <a:schemeClr val="tx1"/>
                </a:solidFill>
              </a:rPr>
              <a:t>Difficile à </a:t>
            </a:r>
            <a:r>
              <a:rPr lang="en-US" b="0" dirty="0" err="1">
                <a:solidFill>
                  <a:schemeClr val="tx1"/>
                </a:solidFill>
              </a:rPr>
              <a:t>mettre</a:t>
            </a:r>
            <a:r>
              <a:rPr lang="en-US" b="0" dirty="0">
                <a:solidFill>
                  <a:schemeClr val="tx1"/>
                </a:solidFill>
              </a:rPr>
              <a:t> </a:t>
            </a:r>
            <a:r>
              <a:rPr lang="en-US" b="0" dirty="0" err="1">
                <a:solidFill>
                  <a:schemeClr val="tx1"/>
                </a:solidFill>
              </a:rPr>
              <a:t>en</a:t>
            </a:r>
            <a:r>
              <a:rPr lang="en-US" b="0" dirty="0">
                <a:solidFill>
                  <a:schemeClr val="tx1"/>
                </a:solidFill>
              </a:rPr>
              <a:t> place avec des payoffs non </a:t>
            </a:r>
            <a:r>
              <a:rPr lang="en-US" b="0" dirty="0" err="1">
                <a:solidFill>
                  <a:schemeClr val="tx1"/>
                </a:solidFill>
              </a:rPr>
              <a:t>linéaire</a:t>
            </a:r>
            <a:r>
              <a:rPr lang="en-US" b="0" dirty="0">
                <a:solidFill>
                  <a:schemeClr val="tx1"/>
                </a:solidFill>
              </a:rPr>
              <a:t> (options)</a:t>
            </a:r>
          </a:p>
        </p:txBody>
      </p:sp>
      <mc:AlternateContent xmlns:mc="http://schemas.openxmlformats.org/markup-compatibility/2006">
        <mc:Choice xmlns:a14="http://schemas.microsoft.com/office/drawing/2010/main" Requires="a14">
          <p:sp>
            <p:nvSpPr>
              <p:cNvPr id="10" name="Espace réservé du contenu 1">
                <a:extLst>
                  <a:ext uri="{FF2B5EF4-FFF2-40B4-BE49-F238E27FC236}">
                    <a16:creationId xmlns:a16="http://schemas.microsoft.com/office/drawing/2014/main" id="{C9CD0CC6-5182-601C-77DF-8AD24693897D}"/>
                  </a:ext>
                </a:extLst>
              </p:cNvPr>
              <p:cNvSpPr txBox="1">
                <a:spLocks/>
              </p:cNvSpPr>
              <p:nvPr/>
            </p:nvSpPr>
            <p:spPr>
              <a:xfrm>
                <a:off x="469900" y="2254620"/>
                <a:ext cx="4981027" cy="202406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nSpc>
                    <a:spcPct val="70000"/>
                  </a:lnSpc>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ea typeface="Cambria Math" panose="02040503050406030204" pitchFamily="18" charset="0"/>
                        </a:rPr>
                        <m:t>𝑽𝒂𝑹</m:t>
                      </m:r>
                      <m:d>
                        <m:dPr>
                          <m:ctrlPr>
                            <a:rPr lang="fr-FR" i="1">
                              <a:solidFill>
                                <a:schemeClr val="tx1"/>
                              </a:solidFill>
                              <a:latin typeface="Cambria Math" panose="02040503050406030204" pitchFamily="18" charset="0"/>
                              <a:ea typeface="Cambria Math" panose="02040503050406030204" pitchFamily="18" charset="0"/>
                            </a:rPr>
                          </m:ctrlPr>
                        </m:dPr>
                        <m:e>
                          <m:r>
                            <a:rPr lang="fr-FR" i="1">
                              <a:solidFill>
                                <a:schemeClr val="tx1"/>
                              </a:solidFill>
                              <a:latin typeface="Cambria Math" panose="02040503050406030204" pitchFamily="18" charset="0"/>
                              <a:ea typeface="Cambria Math" panose="02040503050406030204" pitchFamily="18" charset="0"/>
                            </a:rPr>
                            <m:t>𝑻</m:t>
                          </m:r>
                          <m:r>
                            <a:rPr lang="fr-FR" i="1">
                              <a:solidFill>
                                <a:schemeClr val="tx1"/>
                              </a:solidFill>
                              <a:latin typeface="Cambria Math" panose="02040503050406030204" pitchFamily="18" charset="0"/>
                              <a:ea typeface="Cambria Math" panose="02040503050406030204" pitchFamily="18" charset="0"/>
                            </a:rPr>
                            <m:t>, </m:t>
                          </m:r>
                          <m:r>
                            <a:rPr lang="fr-FR" i="1">
                              <a:solidFill>
                                <a:schemeClr val="tx1"/>
                              </a:solidFill>
                              <a:latin typeface="Cambria Math" panose="02040503050406030204" pitchFamily="18" charset="0"/>
                              <a:ea typeface="Cambria Math" panose="02040503050406030204" pitchFamily="18" charset="0"/>
                            </a:rPr>
                            <m:t>𝒑</m:t>
                          </m:r>
                        </m:e>
                      </m:d>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𝝈</m:t>
                          </m:r>
                        </m:e>
                        <m:sub>
                          <m:r>
                            <a:rPr lang="fr-FR" i="1">
                              <a:solidFill>
                                <a:schemeClr val="tx1"/>
                              </a:solidFill>
                              <a:latin typeface="Cambria Math" panose="02040503050406030204" pitchFamily="18" charset="0"/>
                              <a:ea typeface="Cambria Math" panose="02040503050406030204" pitchFamily="18" charset="0"/>
                            </a:rPr>
                            <m:t>𝑻</m:t>
                          </m:r>
                        </m:sub>
                      </m:sSub>
                      <m:r>
                        <a:rPr lang="fr-FR" i="1">
                          <a:solidFill>
                            <a:schemeClr val="tx1"/>
                          </a:solidFill>
                          <a:latin typeface="Cambria Math" panose="02040503050406030204" pitchFamily="18" charset="0"/>
                          <a:ea typeface="Cambria Math" panose="02040503050406030204" pitchFamily="18" charset="0"/>
                        </a:rPr>
                        <m:t>.</m:t>
                      </m:r>
                      <m:sSub>
                        <m:sSubPr>
                          <m:ctrlPr>
                            <a:rPr lang="fr-FR" i="1">
                              <a:solidFill>
                                <a:schemeClr val="tx1"/>
                              </a:solidFill>
                              <a:latin typeface="Cambria Math" panose="02040503050406030204" pitchFamily="18" charset="0"/>
                              <a:ea typeface="Cambria Math" panose="02040503050406030204" pitchFamily="18" charset="0"/>
                            </a:rPr>
                          </m:ctrlPr>
                        </m:sSubPr>
                        <m:e>
                          <m:r>
                            <a:rPr lang="fr-FR" i="1">
                              <a:solidFill>
                                <a:schemeClr val="tx1"/>
                              </a:solidFill>
                              <a:latin typeface="Cambria Math" panose="02040503050406030204" pitchFamily="18" charset="0"/>
                              <a:ea typeface="Cambria Math" panose="02040503050406030204" pitchFamily="18" charset="0"/>
                            </a:rPr>
                            <m:t>𝒌</m:t>
                          </m:r>
                        </m:e>
                        <m:sub>
                          <m:r>
                            <a:rPr lang="fr-FR" i="1">
                              <a:solidFill>
                                <a:schemeClr val="tx1"/>
                              </a:solidFill>
                              <a:latin typeface="Cambria Math" panose="02040503050406030204" pitchFamily="18" charset="0"/>
                              <a:ea typeface="Cambria Math" panose="02040503050406030204" pitchFamily="18" charset="0"/>
                            </a:rPr>
                            <m:t>𝟏</m:t>
                          </m:r>
                          <m:r>
                            <a:rPr lang="fr-FR" i="1">
                              <a:solidFill>
                                <a:schemeClr val="tx1"/>
                              </a:solidFill>
                              <a:latin typeface="Cambria Math" panose="02040503050406030204" pitchFamily="18" charset="0"/>
                              <a:ea typeface="Cambria Math" panose="02040503050406030204" pitchFamily="18" charset="0"/>
                            </a:rPr>
                            <m:t>−</m:t>
                          </m:r>
                          <m:r>
                            <a:rPr lang="fr-FR" i="1">
                              <a:solidFill>
                                <a:schemeClr val="tx1"/>
                              </a:solidFill>
                              <a:latin typeface="Cambria Math" panose="02040503050406030204" pitchFamily="18" charset="0"/>
                              <a:ea typeface="Cambria Math" panose="02040503050406030204" pitchFamily="18" charset="0"/>
                            </a:rPr>
                            <m:t>𝒑</m:t>
                          </m:r>
                        </m:sub>
                      </m:sSub>
                    </m:oMath>
                  </m:oMathPara>
                </a14:m>
                <a:endParaRPr lang="fr-FR" dirty="0">
                  <a:solidFill>
                    <a:schemeClr val="tx1"/>
                  </a:solidFill>
                </a:endParaRPr>
              </a:p>
              <a:p>
                <a:pPr>
                  <a:lnSpc>
                    <a:spcPct val="70000"/>
                  </a:lnSpc>
                </a:pPr>
                <a:endParaRPr lang="fr-FR" b="0" dirty="0">
                  <a:solidFill>
                    <a:schemeClr val="tx1"/>
                  </a:solidFill>
                </a:endParaRPr>
              </a:p>
              <a:p>
                <a:pPr marL="285750" indent="-285750">
                  <a:lnSpc>
                    <a:spcPct val="70000"/>
                  </a:lnSpc>
                  <a:spcBef>
                    <a:spcPts val="0"/>
                  </a:spcBef>
                  <a:buFont typeface="Arial" panose="020B0604020202020204" pitchFamily="34" charset="0"/>
                  <a:buChar char="•"/>
                </a:pPr>
                <a:r>
                  <a:rPr lang="fr-FR" b="0" dirty="0">
                    <a:solidFill>
                      <a:schemeClr val="tx1"/>
                    </a:solidFill>
                  </a:rPr>
                  <a:t>Hypothèse: ensemble des actifs suivent une loi normale multivariée</a:t>
                </a:r>
              </a:p>
              <a:p>
                <a:pPr>
                  <a:lnSpc>
                    <a:spcPct val="70000"/>
                  </a:lnSpc>
                  <a:spcBef>
                    <a:spcPts val="0"/>
                  </a:spcBef>
                </a:pPr>
                <a:endParaRPr lang="fr-FR" b="0" dirty="0">
                  <a:solidFill>
                    <a:schemeClr val="tx1"/>
                  </a:solidFill>
                </a:endParaRPr>
              </a:p>
              <a:p>
                <a:pPr marL="285750" indent="-285750">
                  <a:lnSpc>
                    <a:spcPct val="70000"/>
                  </a:lnSpc>
                  <a:spcBef>
                    <a:spcPts val="0"/>
                  </a:spcBef>
                  <a:buFont typeface="Arial" panose="020B0604020202020204" pitchFamily="34" charset="0"/>
                  <a:buChar char="•"/>
                </a:pPr>
                <a14:m>
                  <m:oMath xmlns:m="http://schemas.openxmlformats.org/officeDocument/2006/math">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e>
                      <m:sub>
                        <m:r>
                          <a:rPr lang="fr-FR" b="0" i="1" smtClean="0">
                            <a:solidFill>
                              <a:schemeClr val="tx1"/>
                            </a:solidFill>
                            <a:latin typeface="Cambria Math" panose="02040503050406030204" pitchFamily="18" charset="0"/>
                            <a:ea typeface="Cambria Math" panose="02040503050406030204" pitchFamily="18" charset="0"/>
                          </a:rPr>
                          <m:t>𝑇</m:t>
                        </m:r>
                      </m:sub>
                    </m:sSub>
                    <m:r>
                      <a:rPr lang="fr-FR" b="0" i="1" smtClean="0">
                        <a:solidFill>
                          <a:schemeClr val="tx1"/>
                        </a:solidFill>
                        <a:latin typeface="Cambria Math" panose="02040503050406030204" pitchFamily="18" charset="0"/>
                        <a:ea typeface="Cambria Math" panose="02040503050406030204" pitchFamily="18" charset="0"/>
                      </a:rPr>
                      <m:t>=</m:t>
                    </m:r>
                    <m:rad>
                      <m:radPr>
                        <m:degHide m:val="on"/>
                        <m:ctrlPr>
                          <a:rPr lang="fr-FR" b="0" i="1" smtClean="0">
                            <a:solidFill>
                              <a:schemeClr val="tx1"/>
                            </a:solidFill>
                            <a:latin typeface="Cambria Math" panose="02040503050406030204" pitchFamily="18" charset="0"/>
                            <a:ea typeface="Cambria Math" panose="02040503050406030204" pitchFamily="18" charset="0"/>
                          </a:rPr>
                        </m:ctrlPr>
                      </m:radPr>
                      <m:deg/>
                      <m:e>
                        <m:nary>
                          <m:naryPr>
                            <m:chr m:val="∑"/>
                            <m:ctrlPr>
                              <a:rPr lang="fr-FR" b="0" i="1" smtClean="0">
                                <a:solidFill>
                                  <a:schemeClr val="tx1"/>
                                </a:solidFill>
                                <a:latin typeface="Cambria Math" panose="02040503050406030204" pitchFamily="18" charset="0"/>
                                <a:ea typeface="Cambria Math" panose="02040503050406030204" pitchFamily="18" charset="0"/>
                              </a:rPr>
                            </m:ctrlPr>
                          </m:naryPr>
                          <m:sub>
                            <m:r>
                              <m:rPr>
                                <m:brk m:alnAt="23"/>
                              </m:rPr>
                              <a:rPr lang="fr-FR" b="0" i="1" smtClean="0">
                                <a:solidFill>
                                  <a:schemeClr val="tx1"/>
                                </a:solidFill>
                                <a:latin typeface="Cambria Math" panose="02040503050406030204" pitchFamily="18" charset="0"/>
                                <a:ea typeface="Cambria Math" panose="02040503050406030204" pitchFamily="18" charset="0"/>
                              </a:rPr>
                              <m:t>𝑖</m:t>
                            </m:r>
                            <m:r>
                              <a:rPr lang="fr-FR" b="0" i="1" smtClean="0">
                                <a:solidFill>
                                  <a:schemeClr val="tx1"/>
                                </a:solidFill>
                                <a:latin typeface="Cambria Math" panose="02040503050406030204" pitchFamily="18" charset="0"/>
                                <a:ea typeface="Cambria Math" panose="02040503050406030204" pitchFamily="18" charset="0"/>
                              </a:rPr>
                              <m:t>=1</m:t>
                            </m:r>
                          </m:sub>
                          <m:sup>
                            <m:r>
                              <a:rPr lang="fr-FR" b="0" i="1" smtClean="0">
                                <a:solidFill>
                                  <a:schemeClr val="tx1"/>
                                </a:solidFill>
                                <a:latin typeface="Cambria Math" panose="02040503050406030204" pitchFamily="18" charset="0"/>
                                <a:ea typeface="Cambria Math" panose="02040503050406030204" pitchFamily="18" charset="0"/>
                              </a:rPr>
                              <m:t>𝑁</m:t>
                            </m:r>
                          </m:sup>
                          <m:e>
                            <m:nary>
                              <m:naryPr>
                                <m:chr m:val="∑"/>
                                <m:ctrlPr>
                                  <a:rPr lang="fr-FR" b="0" i="1" smtClean="0">
                                    <a:solidFill>
                                      <a:schemeClr val="tx1"/>
                                    </a:solidFill>
                                    <a:latin typeface="Cambria Math" panose="02040503050406030204" pitchFamily="18" charset="0"/>
                                    <a:ea typeface="Cambria Math" panose="02040503050406030204" pitchFamily="18" charset="0"/>
                                  </a:rPr>
                                </m:ctrlPr>
                              </m:naryPr>
                              <m:sub>
                                <m:r>
                                  <m:rPr>
                                    <m:brk m:alnAt="23"/>
                                  </m:rPr>
                                  <a:rPr lang="fr-FR" b="0" i="1" smtClean="0">
                                    <a:solidFill>
                                      <a:schemeClr val="tx1"/>
                                    </a:solidFill>
                                    <a:latin typeface="Cambria Math" panose="02040503050406030204" pitchFamily="18" charset="0"/>
                                    <a:ea typeface="Cambria Math" panose="02040503050406030204" pitchFamily="18" charset="0"/>
                                  </a:rPr>
                                  <m:t>𝑗</m:t>
                                </m:r>
                                <m:r>
                                  <a:rPr lang="fr-FR" b="0" i="1" smtClean="0">
                                    <a:solidFill>
                                      <a:schemeClr val="tx1"/>
                                    </a:solidFill>
                                    <a:latin typeface="Cambria Math" panose="02040503050406030204" pitchFamily="18" charset="0"/>
                                    <a:ea typeface="Cambria Math" panose="02040503050406030204" pitchFamily="18" charset="0"/>
                                  </a:rPr>
                                  <m:t>=1</m:t>
                                </m:r>
                              </m:sub>
                              <m:sup>
                                <m:r>
                                  <a:rPr lang="fr-FR" b="0" i="1" smtClean="0">
                                    <a:solidFill>
                                      <a:schemeClr val="tx1"/>
                                    </a:solidFill>
                                    <a:latin typeface="Cambria Math" panose="02040503050406030204" pitchFamily="18" charset="0"/>
                                    <a:ea typeface="Cambria Math" panose="02040503050406030204" pitchFamily="18" charset="0"/>
                                  </a:rPr>
                                  <m:t>𝑁</m:t>
                                </m:r>
                              </m:sup>
                              <m:e>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𝑤</m:t>
                                    </m:r>
                                  </m:e>
                                  <m:sub>
                                    <m:r>
                                      <a:rPr lang="fr-FR" b="0" i="1" smtClean="0">
                                        <a:solidFill>
                                          <a:schemeClr val="tx1"/>
                                        </a:solidFill>
                                        <a:latin typeface="Cambria Math" panose="02040503050406030204" pitchFamily="18" charset="0"/>
                                        <a:ea typeface="Cambria Math" panose="02040503050406030204" pitchFamily="18" charset="0"/>
                                      </a:rPr>
                                      <m:t>𝑖</m:t>
                                    </m:r>
                                  </m:sub>
                                </m:sSub>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𝑤</m:t>
                                    </m:r>
                                  </m:e>
                                  <m:sub>
                                    <m:r>
                                      <a:rPr lang="fr-FR" b="0" i="1" smtClean="0">
                                        <a:solidFill>
                                          <a:schemeClr val="tx1"/>
                                        </a:solidFill>
                                        <a:latin typeface="Cambria Math" panose="02040503050406030204" pitchFamily="18" charset="0"/>
                                        <a:ea typeface="Cambria Math" panose="02040503050406030204" pitchFamily="18" charset="0"/>
                                      </a:rPr>
                                      <m:t>𝑗</m:t>
                                    </m:r>
                                  </m:sub>
                                </m:sSub>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𝜌</m:t>
                                    </m:r>
                                  </m:e>
                                  <m:sub>
                                    <m:r>
                                      <a:rPr lang="fr-FR" b="0" i="1" smtClean="0">
                                        <a:solidFill>
                                          <a:schemeClr val="tx1"/>
                                        </a:solidFill>
                                        <a:latin typeface="Cambria Math" panose="02040503050406030204" pitchFamily="18" charset="0"/>
                                        <a:ea typeface="Cambria Math" panose="02040503050406030204" pitchFamily="18" charset="0"/>
                                      </a:rPr>
                                      <m:t>𝑖</m:t>
                                    </m:r>
                                    <m:r>
                                      <a:rPr lang="fr-FR" b="0"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𝑗</m:t>
                                    </m:r>
                                  </m:sub>
                                </m:sSub>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e>
                                  <m:sub>
                                    <m:r>
                                      <a:rPr lang="fr-FR" b="0" i="1" smtClean="0">
                                        <a:solidFill>
                                          <a:schemeClr val="tx1"/>
                                        </a:solidFill>
                                        <a:latin typeface="Cambria Math" panose="02040503050406030204" pitchFamily="18" charset="0"/>
                                        <a:ea typeface="Cambria Math" panose="02040503050406030204" pitchFamily="18" charset="0"/>
                                      </a:rPr>
                                      <m:t>𝑖</m:t>
                                    </m:r>
                                  </m:sub>
                                </m:sSub>
                                <m:sSub>
                                  <m:sSubPr>
                                    <m:ctrlPr>
                                      <a:rPr lang="fr-FR" b="0" i="1" smtClean="0">
                                        <a:solidFill>
                                          <a:schemeClr val="tx1"/>
                                        </a:solidFill>
                                        <a:latin typeface="Cambria Math" panose="02040503050406030204" pitchFamily="18" charset="0"/>
                                        <a:ea typeface="Cambria Math" panose="02040503050406030204" pitchFamily="18" charset="0"/>
                                      </a:rPr>
                                    </m:ctrlPr>
                                  </m:sSubPr>
                                  <m:e>
                                    <m:r>
                                      <a:rPr lang="fr-FR" b="0" i="1" smtClean="0">
                                        <a:solidFill>
                                          <a:schemeClr val="tx1"/>
                                        </a:solidFill>
                                        <a:latin typeface="Cambria Math" panose="02040503050406030204" pitchFamily="18" charset="0"/>
                                        <a:ea typeface="Cambria Math" panose="02040503050406030204" pitchFamily="18" charset="0"/>
                                      </a:rPr>
                                      <m:t>𝜎</m:t>
                                    </m:r>
                                  </m:e>
                                  <m:sub>
                                    <m:r>
                                      <a:rPr lang="fr-FR" b="0" i="1" smtClean="0">
                                        <a:solidFill>
                                          <a:schemeClr val="tx1"/>
                                        </a:solidFill>
                                        <a:latin typeface="Cambria Math" panose="02040503050406030204" pitchFamily="18" charset="0"/>
                                        <a:ea typeface="Cambria Math" panose="02040503050406030204" pitchFamily="18" charset="0"/>
                                      </a:rPr>
                                      <m:t>𝑗</m:t>
                                    </m:r>
                                  </m:sub>
                                </m:sSub>
                              </m:e>
                            </m:nary>
                          </m:e>
                        </m:nary>
                      </m:e>
                    </m:rad>
                  </m:oMath>
                </a14:m>
                <a:r>
                  <a:rPr lang="fr-FR" b="0" dirty="0">
                    <a:solidFill>
                      <a:schemeClr val="tx1"/>
                    </a:solidFill>
                  </a:rPr>
                  <a:t> est la variance du portefeuille</a:t>
                </a:r>
              </a:p>
              <a:p>
                <a:pPr marL="285750" indent="-285750">
                  <a:lnSpc>
                    <a:spcPct val="70000"/>
                  </a:lnSpc>
                  <a:spcBef>
                    <a:spcPts val="0"/>
                  </a:spcBef>
                  <a:buFont typeface="Arial" panose="020B0604020202020204" pitchFamily="34" charset="0"/>
                  <a:buChar char="•"/>
                </a:pPr>
                <a:endParaRPr lang="fr-FR" b="0" dirty="0">
                  <a:solidFill>
                    <a:schemeClr val="tx1"/>
                  </a:solidFill>
                </a:endParaRPr>
              </a:p>
            </p:txBody>
          </p:sp>
        </mc:Choice>
        <mc:Fallback>
          <p:sp>
            <p:nvSpPr>
              <p:cNvPr id="10" name="Espace réservé du contenu 1">
                <a:extLst>
                  <a:ext uri="{FF2B5EF4-FFF2-40B4-BE49-F238E27FC236}">
                    <a16:creationId xmlns:a16="http://schemas.microsoft.com/office/drawing/2014/main" id="{C9CD0CC6-5182-601C-77DF-8AD24693897D}"/>
                  </a:ext>
                </a:extLst>
              </p:cNvPr>
              <p:cNvSpPr txBox="1">
                <a:spLocks noRot="1" noChangeAspect="1" noMove="1" noResize="1" noEditPoints="1" noAdjustHandles="1" noChangeArrowheads="1" noChangeShapeType="1" noTextEdit="1"/>
              </p:cNvSpPr>
              <p:nvPr/>
            </p:nvSpPr>
            <p:spPr>
              <a:xfrm>
                <a:off x="469900" y="2254620"/>
                <a:ext cx="4981027" cy="2024065"/>
              </a:xfrm>
              <a:prstGeom prst="rect">
                <a:avLst/>
              </a:prstGeom>
              <a:blipFill>
                <a:blip r:embed="rId2"/>
                <a:stretch>
                  <a:fillRect l="-122"/>
                </a:stretch>
              </a:blipFill>
            </p:spPr>
            <p:txBody>
              <a:bodyPr/>
              <a:lstStyle/>
              <a:p>
                <a:r>
                  <a:rPr lang="fr-FR">
                    <a:noFill/>
                  </a:rPr>
                  <a:t> </a:t>
                </a:r>
              </a:p>
            </p:txBody>
          </p:sp>
        </mc:Fallback>
      </mc:AlternateContent>
    </p:spTree>
    <p:extLst>
      <p:ext uri="{BB962C8B-B14F-4D97-AF65-F5344CB8AC3E}">
        <p14:creationId xmlns:p14="http://schemas.microsoft.com/office/powerpoint/2010/main" val="5309272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04/12/2023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paramétrique sur un portefeuille</a:t>
            </a:r>
          </a:p>
        </p:txBody>
      </p:sp>
      <mc:AlternateContent xmlns:mc="http://schemas.openxmlformats.org/markup-compatibility/2006">
        <mc:Choice xmlns:a14="http://schemas.microsoft.com/office/drawing/2010/main" Requires="a14">
          <p:sp>
            <p:nvSpPr>
              <p:cNvPr id="10" name="Espace réservé du contenu 1">
                <a:extLst>
                  <a:ext uri="{FF2B5EF4-FFF2-40B4-BE49-F238E27FC236}">
                    <a16:creationId xmlns:a16="http://schemas.microsoft.com/office/drawing/2014/main" id="{C9CD0CC6-5182-601C-77DF-8AD24693897D}"/>
                  </a:ext>
                </a:extLst>
              </p:cNvPr>
              <p:cNvSpPr txBox="1">
                <a:spLocks/>
              </p:cNvSpPr>
              <p:nvPr/>
            </p:nvSpPr>
            <p:spPr>
              <a:xfrm>
                <a:off x="469900" y="1979443"/>
                <a:ext cx="8006666" cy="288130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nSpc>
                    <a:spcPct val="70000"/>
                  </a:lnSpc>
                </a:pPr>
                <a:r>
                  <a:rPr lang="fr-FR" b="0" dirty="0">
                    <a:solidFill>
                      <a:schemeClr val="tx1"/>
                    </a:solidFill>
                    <a:ea typeface="Cambria Math" panose="02040503050406030204" pitchFamily="18" charset="0"/>
                  </a:rPr>
                  <a:t>Pour gérer le risque de portefeuille </a:t>
                </a:r>
                <a:r>
                  <a:rPr lang="fr-FR" b="0" dirty="0">
                    <a:solidFill>
                      <a:schemeClr val="tx1"/>
                    </a:solidFill>
                    <a:ea typeface="Cambria Math" panose="02040503050406030204" pitchFamily="18" charset="0"/>
                    <a:sym typeface="Wingdings" panose="05000000000000000000" pitchFamily="2" charset="2"/>
                  </a:rPr>
                  <a:t> utilise de connaître la distribution de chaque ligne</a:t>
                </a:r>
              </a:p>
              <a:p>
                <a:pPr>
                  <a:lnSpc>
                    <a:spcPct val="70000"/>
                  </a:lnSpc>
                </a:pPr>
                <a:endParaRPr lang="fr-FR" b="0" dirty="0">
                  <a:solidFill>
                    <a:schemeClr val="tx1"/>
                  </a:solidFill>
                  <a:ea typeface="Cambria Math" panose="02040503050406030204" pitchFamily="18" charset="0"/>
                </a:endParaRPr>
              </a:p>
              <a:p>
                <a:pPr>
                  <a:lnSpc>
                    <a:spcPct val="70000"/>
                  </a:lnSpc>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ea typeface="Cambria Math" panose="02040503050406030204" pitchFamily="18" charset="0"/>
                        </a:rPr>
                        <m:t>𝑽𝒂𝑹</m:t>
                      </m:r>
                      <m:d>
                        <m:dPr>
                          <m:ctrlPr>
                            <a:rPr lang="fr-FR" i="1">
                              <a:solidFill>
                                <a:schemeClr val="tx1"/>
                              </a:solidFill>
                              <a:latin typeface="Cambria Math" panose="02040503050406030204" pitchFamily="18" charset="0"/>
                              <a:ea typeface="Cambria Math" panose="02040503050406030204" pitchFamily="18" charset="0"/>
                            </a:rPr>
                          </m:ctrlPr>
                        </m:dPr>
                        <m:e>
                          <m:r>
                            <a:rPr lang="fr-FR" i="1">
                              <a:solidFill>
                                <a:schemeClr val="tx1"/>
                              </a:solidFill>
                              <a:latin typeface="Cambria Math" panose="02040503050406030204" pitchFamily="18" charset="0"/>
                              <a:ea typeface="Cambria Math" panose="02040503050406030204" pitchFamily="18" charset="0"/>
                            </a:rPr>
                            <m:t>𝑻</m:t>
                          </m:r>
                          <m:r>
                            <a:rPr lang="fr-FR" i="1">
                              <a:solidFill>
                                <a:schemeClr val="tx1"/>
                              </a:solidFill>
                              <a:latin typeface="Cambria Math" panose="02040503050406030204" pitchFamily="18" charset="0"/>
                              <a:ea typeface="Cambria Math" panose="02040503050406030204" pitchFamily="18" charset="0"/>
                            </a:rPr>
                            <m:t>, </m:t>
                          </m:r>
                          <m:r>
                            <a:rPr lang="fr-FR" i="1">
                              <a:solidFill>
                                <a:schemeClr val="tx1"/>
                              </a:solidFill>
                              <a:latin typeface="Cambria Math" panose="02040503050406030204" pitchFamily="18" charset="0"/>
                              <a:ea typeface="Cambria Math" panose="02040503050406030204" pitchFamily="18" charset="0"/>
                            </a:rPr>
                            <m:t>𝒑</m:t>
                          </m:r>
                        </m:e>
                      </m:d>
                      <m:r>
                        <a:rPr lang="fr-FR" i="1">
                          <a:solidFill>
                            <a:schemeClr val="tx1"/>
                          </a:solidFill>
                          <a:latin typeface="Cambria Math" panose="02040503050406030204" pitchFamily="18" charset="0"/>
                          <a:ea typeface="Cambria Math" panose="02040503050406030204" pitchFamily="18" charset="0"/>
                        </a:rPr>
                        <m:t>=</m:t>
                      </m:r>
                      <m:nary>
                        <m:naryPr>
                          <m:chr m:val="∑"/>
                          <m:ctrlPr>
                            <a:rPr lang="fr-FR" i="1" smtClean="0">
                              <a:solidFill>
                                <a:schemeClr val="tx1"/>
                              </a:solidFill>
                              <a:latin typeface="Cambria Math" panose="02040503050406030204" pitchFamily="18" charset="0"/>
                              <a:ea typeface="Cambria Math" panose="02040503050406030204" pitchFamily="18" charset="0"/>
                            </a:rPr>
                          </m:ctrlPr>
                        </m:naryPr>
                        <m:sub>
                          <m:r>
                            <m:rPr>
                              <m:brk m:alnAt="23"/>
                            </m:rPr>
                            <a:rPr lang="fr-FR" b="1" i="1" smtClean="0">
                              <a:solidFill>
                                <a:schemeClr val="tx1"/>
                              </a:solidFill>
                              <a:latin typeface="Cambria Math" panose="02040503050406030204" pitchFamily="18" charset="0"/>
                              <a:ea typeface="Cambria Math" panose="02040503050406030204" pitchFamily="18" charset="0"/>
                            </a:rPr>
                            <m:t>𝒊</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𝟏</m:t>
                          </m:r>
                        </m:sub>
                        <m:sup>
                          <m:r>
                            <a:rPr lang="fr-FR" b="1" i="1" smtClean="0">
                              <a:solidFill>
                                <a:schemeClr val="tx1"/>
                              </a:solidFill>
                              <a:latin typeface="Cambria Math" panose="02040503050406030204" pitchFamily="18" charset="0"/>
                              <a:ea typeface="Cambria Math" panose="02040503050406030204" pitchFamily="18" charset="0"/>
                            </a:rPr>
                            <m:t>𝑵</m:t>
                          </m:r>
                        </m:sup>
                        <m:e>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𝒙</m:t>
                              </m:r>
                            </m:e>
                            <m:sub>
                              <m:r>
                                <a:rPr lang="fr-FR" b="1" i="1" smtClean="0">
                                  <a:solidFill>
                                    <a:schemeClr val="tx1"/>
                                  </a:solidFill>
                                  <a:latin typeface="Cambria Math" panose="02040503050406030204" pitchFamily="18" charset="0"/>
                                  <a:ea typeface="Cambria Math" panose="02040503050406030204" pitchFamily="18" charset="0"/>
                                </a:rPr>
                                <m:t>𝒊</m:t>
                              </m:r>
                            </m:sub>
                          </m:sSub>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𝑽𝒂</m:t>
                          </m:r>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𝑹</m:t>
                              </m:r>
                            </m:e>
                            <m:sub>
                              <m:r>
                                <a:rPr lang="fr-FR" b="1" i="1" smtClean="0">
                                  <a:solidFill>
                                    <a:schemeClr val="tx1"/>
                                  </a:solidFill>
                                  <a:latin typeface="Cambria Math" panose="02040503050406030204" pitchFamily="18" charset="0"/>
                                  <a:ea typeface="Cambria Math" panose="02040503050406030204" pitchFamily="18" charset="0"/>
                                </a:rPr>
                                <m:t>𝒊</m:t>
                              </m:r>
                            </m:sub>
                          </m:sSub>
                        </m:e>
                      </m:nary>
                    </m:oMath>
                  </m:oMathPara>
                </a14:m>
                <a:endParaRPr lang="fr-FR" dirty="0">
                  <a:solidFill>
                    <a:schemeClr val="tx1"/>
                  </a:solidFill>
                  <a:ea typeface="Cambria Math" panose="02040503050406030204" pitchFamily="18" charset="0"/>
                </a:endParaRPr>
              </a:p>
              <a:p>
                <a:pPr>
                  <a:lnSpc>
                    <a:spcPct val="70000"/>
                  </a:lnSpc>
                </a:pPr>
                <a:br>
                  <a:rPr lang="fr-FR" dirty="0">
                    <a:solidFill>
                      <a:schemeClr val="tx1"/>
                    </a:solidFill>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fr-FR" b="1" i="1" smtClean="0">
                          <a:solidFill>
                            <a:schemeClr val="tx1"/>
                          </a:solidFill>
                          <a:latin typeface="Cambria Math" panose="02040503050406030204" pitchFamily="18" charset="0"/>
                          <a:ea typeface="Cambria Math" panose="02040503050406030204" pitchFamily="18" charset="0"/>
                        </a:rPr>
                        <m:t>𝑽𝒂</m:t>
                      </m:r>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𝑹</m:t>
                          </m:r>
                        </m:e>
                        <m:sub>
                          <m:r>
                            <a:rPr lang="fr-FR" b="1" i="1" smtClean="0">
                              <a:solidFill>
                                <a:schemeClr val="tx1"/>
                              </a:solidFill>
                              <a:latin typeface="Cambria Math" panose="02040503050406030204" pitchFamily="18" charset="0"/>
                              <a:ea typeface="Cambria Math" panose="02040503050406030204" pitchFamily="18" charset="0"/>
                            </a:rPr>
                            <m:t>𝒊</m:t>
                          </m:r>
                        </m:sub>
                      </m:sSub>
                      <m:r>
                        <a:rPr lang="fr-FR" b="1" i="1" smtClean="0">
                          <a:solidFill>
                            <a:schemeClr val="tx1"/>
                          </a:solidFill>
                          <a:latin typeface="Cambria Math" panose="02040503050406030204" pitchFamily="18" charset="0"/>
                          <a:ea typeface="Cambria Math" panose="02040503050406030204" pitchFamily="18" charset="0"/>
                        </a:rPr>
                        <m:t>=</m:t>
                      </m:r>
                      <m:nary>
                        <m:naryPr>
                          <m:chr m:val="∑"/>
                          <m:ctrlPr>
                            <a:rPr lang="fr-FR" b="1" i="1" smtClean="0">
                              <a:solidFill>
                                <a:schemeClr val="tx1"/>
                              </a:solidFill>
                              <a:latin typeface="Cambria Math" panose="02040503050406030204" pitchFamily="18" charset="0"/>
                              <a:ea typeface="Cambria Math" panose="02040503050406030204" pitchFamily="18" charset="0"/>
                            </a:rPr>
                          </m:ctrlPr>
                        </m:naryPr>
                        <m:sub>
                          <m:r>
                            <m:rPr>
                              <m:brk m:alnAt="23"/>
                            </m:rPr>
                            <a:rPr lang="fr-FR" b="1" i="1" smtClean="0">
                              <a:solidFill>
                                <a:schemeClr val="tx1"/>
                              </a:solidFill>
                              <a:latin typeface="Cambria Math" panose="02040503050406030204" pitchFamily="18" charset="0"/>
                              <a:ea typeface="Cambria Math" panose="02040503050406030204" pitchFamily="18" charset="0"/>
                            </a:rPr>
                            <m:t>𝒋</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𝟏</m:t>
                          </m:r>
                        </m:sub>
                        <m:sup>
                          <m:r>
                            <a:rPr lang="fr-FR" b="1" i="1" smtClean="0">
                              <a:solidFill>
                                <a:schemeClr val="tx1"/>
                              </a:solidFill>
                              <a:latin typeface="Cambria Math" panose="02040503050406030204" pitchFamily="18" charset="0"/>
                              <a:ea typeface="Cambria Math" panose="02040503050406030204" pitchFamily="18" charset="0"/>
                            </a:rPr>
                            <m:t>𝑵</m:t>
                          </m:r>
                        </m:sup>
                        <m:e>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𝒙</m:t>
                              </m:r>
                            </m:e>
                            <m:sub>
                              <m:r>
                                <a:rPr lang="fr-FR" b="1" i="1" smtClean="0">
                                  <a:solidFill>
                                    <a:schemeClr val="tx1"/>
                                  </a:solidFill>
                                  <a:latin typeface="Cambria Math" panose="02040503050406030204" pitchFamily="18" charset="0"/>
                                  <a:ea typeface="Cambria Math" panose="02040503050406030204" pitchFamily="18" charset="0"/>
                                </a:rPr>
                                <m:t>𝒋</m:t>
                              </m:r>
                            </m:sub>
                          </m:sSub>
                          <m:f>
                            <m:fPr>
                              <m:ctrlPr>
                                <a:rPr lang="fr-FR" b="1" i="1" smtClean="0">
                                  <a:solidFill>
                                    <a:schemeClr val="tx1"/>
                                  </a:solidFill>
                                  <a:latin typeface="Cambria Math" panose="02040503050406030204" pitchFamily="18" charset="0"/>
                                  <a:ea typeface="Cambria Math" panose="02040503050406030204" pitchFamily="18" charset="0"/>
                                </a:rPr>
                              </m:ctrlPr>
                            </m:fPr>
                            <m:num>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𝝈</m:t>
                                  </m:r>
                                </m:e>
                                <m:sub>
                                  <m:r>
                                    <a:rPr lang="fr-FR" b="1" i="1" smtClean="0">
                                      <a:solidFill>
                                        <a:schemeClr val="tx1"/>
                                      </a:solidFill>
                                      <a:latin typeface="Cambria Math" panose="02040503050406030204" pitchFamily="18" charset="0"/>
                                      <a:ea typeface="Cambria Math" panose="02040503050406030204" pitchFamily="18" charset="0"/>
                                    </a:rPr>
                                    <m:t>𝒊</m:t>
                                  </m:r>
                                </m:sub>
                              </m:sSub>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𝝈</m:t>
                                  </m:r>
                                </m:e>
                                <m:sub>
                                  <m:r>
                                    <a:rPr lang="fr-FR" b="1" i="1" smtClean="0">
                                      <a:solidFill>
                                        <a:schemeClr val="tx1"/>
                                      </a:solidFill>
                                      <a:latin typeface="Cambria Math" panose="02040503050406030204" pitchFamily="18" charset="0"/>
                                      <a:ea typeface="Cambria Math" panose="02040503050406030204" pitchFamily="18" charset="0"/>
                                    </a:rPr>
                                    <m:t>𝒋</m:t>
                                  </m:r>
                                </m:sub>
                              </m:sSub>
                            </m:num>
                            <m:den>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𝝈</m:t>
                                  </m:r>
                                </m:e>
                                <m:sub>
                                  <m:r>
                                    <a:rPr lang="fr-FR" b="1" i="1" smtClean="0">
                                      <a:solidFill>
                                        <a:schemeClr val="tx1"/>
                                      </a:solidFill>
                                      <a:latin typeface="Cambria Math" panose="02040503050406030204" pitchFamily="18" charset="0"/>
                                      <a:ea typeface="Cambria Math" panose="02040503050406030204" pitchFamily="18" charset="0"/>
                                    </a:rPr>
                                    <m:t>𝑻</m:t>
                                  </m:r>
                                </m:sub>
                              </m:sSub>
                            </m:den>
                          </m:f>
                          <m:sSub>
                            <m:sSubPr>
                              <m:ctrlPr>
                                <a:rPr lang="fr-FR" b="1" i="1" smtClean="0">
                                  <a:solidFill>
                                    <a:schemeClr val="tx1"/>
                                  </a:solidFill>
                                  <a:latin typeface="Cambria Math" panose="02040503050406030204" pitchFamily="18" charset="0"/>
                                  <a:ea typeface="Cambria Math" panose="02040503050406030204" pitchFamily="18" charset="0"/>
                                </a:rPr>
                              </m:ctrlPr>
                            </m:sSubPr>
                            <m:e>
                              <m:r>
                                <a:rPr lang="fr-FR" b="1" i="1" smtClean="0">
                                  <a:solidFill>
                                    <a:schemeClr val="tx1"/>
                                  </a:solidFill>
                                  <a:latin typeface="Cambria Math" panose="02040503050406030204" pitchFamily="18" charset="0"/>
                                  <a:ea typeface="Cambria Math" panose="02040503050406030204" pitchFamily="18" charset="0"/>
                                </a:rPr>
                                <m:t>𝒌</m:t>
                              </m:r>
                            </m:e>
                            <m:sub>
                              <m:r>
                                <a:rPr lang="fr-FR" b="1" i="1" smtClean="0">
                                  <a:solidFill>
                                    <a:schemeClr val="tx1"/>
                                  </a:solidFill>
                                  <a:latin typeface="Cambria Math" panose="02040503050406030204" pitchFamily="18" charset="0"/>
                                  <a:ea typeface="Cambria Math" panose="02040503050406030204" pitchFamily="18" charset="0"/>
                                </a:rPr>
                                <m:t>𝟏</m:t>
                              </m:r>
                              <m:r>
                                <a:rPr lang="fr-FR" b="1" i="1" smtClean="0">
                                  <a:solidFill>
                                    <a:schemeClr val="tx1"/>
                                  </a:solidFill>
                                  <a:latin typeface="Cambria Math" panose="02040503050406030204" pitchFamily="18" charset="0"/>
                                  <a:ea typeface="Cambria Math" panose="02040503050406030204" pitchFamily="18" charset="0"/>
                                </a:rPr>
                                <m:t>_</m:t>
                              </m:r>
                              <m:r>
                                <a:rPr lang="fr-FR" b="1" i="1" smtClean="0">
                                  <a:solidFill>
                                    <a:schemeClr val="tx1"/>
                                  </a:solidFill>
                                  <a:latin typeface="Cambria Math" panose="02040503050406030204" pitchFamily="18" charset="0"/>
                                  <a:ea typeface="Cambria Math" panose="02040503050406030204" pitchFamily="18" charset="0"/>
                                </a:rPr>
                                <m:t>𝒑</m:t>
                              </m:r>
                            </m:sub>
                          </m:sSub>
                        </m:e>
                      </m:nary>
                    </m:oMath>
                  </m:oMathPara>
                </a14:m>
                <a:endParaRPr lang="fr-FR" dirty="0">
                  <a:solidFill>
                    <a:schemeClr val="tx1"/>
                  </a:solidFill>
                </a:endParaRPr>
              </a:p>
              <a:p>
                <a:pPr>
                  <a:lnSpc>
                    <a:spcPct val="70000"/>
                  </a:lnSpc>
                </a:pPr>
                <a:endParaRPr lang="fr-FR" b="0" dirty="0">
                  <a:solidFill>
                    <a:schemeClr val="tx1"/>
                  </a:solidFill>
                </a:endParaRPr>
              </a:p>
              <a:p>
                <a:pPr marL="285750" indent="-285750">
                  <a:lnSpc>
                    <a:spcPct val="70000"/>
                  </a:lnSpc>
                  <a:spcBef>
                    <a:spcPts val="0"/>
                  </a:spcBef>
                  <a:buFont typeface="Arial" panose="020B0604020202020204" pitchFamily="34" charset="0"/>
                  <a:buChar char="•"/>
                </a:pPr>
                <a:r>
                  <a:rPr lang="fr-FR" b="0" dirty="0">
                    <a:solidFill>
                      <a:schemeClr val="tx1"/>
                    </a:solidFill>
                  </a:rPr>
                  <a:t>Contribution de chaque actif dépend de la composition du portefeuille</a:t>
                </a:r>
              </a:p>
              <a:p>
                <a:pPr marL="285750" indent="-285750">
                  <a:lnSpc>
                    <a:spcPct val="70000"/>
                  </a:lnSpc>
                  <a:spcBef>
                    <a:spcPts val="0"/>
                  </a:spcBef>
                  <a:buFont typeface="Arial" panose="020B0604020202020204" pitchFamily="34" charset="0"/>
                  <a:buChar char="•"/>
                </a:pPr>
                <a:r>
                  <a:rPr lang="fr-FR" b="0" dirty="0">
                    <a:solidFill>
                      <a:schemeClr val="tx1"/>
                    </a:solidFill>
                  </a:rPr>
                  <a:t>Valable que pour des petites modifications </a:t>
                </a:r>
                <a:r>
                  <a:rPr lang="fr-FR" b="0">
                    <a:solidFill>
                      <a:schemeClr val="tx1"/>
                    </a:solidFill>
                  </a:rPr>
                  <a:t>de portefeuille</a:t>
                </a:r>
                <a:endParaRPr lang="fr-FR" b="0" dirty="0">
                  <a:solidFill>
                    <a:schemeClr val="tx1"/>
                  </a:solidFill>
                </a:endParaRPr>
              </a:p>
              <a:p>
                <a:pPr marL="285750" indent="-285750">
                  <a:lnSpc>
                    <a:spcPct val="70000"/>
                  </a:lnSpc>
                  <a:spcBef>
                    <a:spcPts val="0"/>
                  </a:spcBef>
                  <a:buFont typeface="Arial" panose="020B0604020202020204" pitchFamily="34" charset="0"/>
                  <a:buChar char="•"/>
                </a:pPr>
                <a:endParaRPr lang="fr-FR" b="0" dirty="0">
                  <a:solidFill>
                    <a:schemeClr val="tx1"/>
                  </a:solidFill>
                </a:endParaRPr>
              </a:p>
            </p:txBody>
          </p:sp>
        </mc:Choice>
        <mc:Fallback>
          <p:sp>
            <p:nvSpPr>
              <p:cNvPr id="10" name="Espace réservé du contenu 1">
                <a:extLst>
                  <a:ext uri="{FF2B5EF4-FFF2-40B4-BE49-F238E27FC236}">
                    <a16:creationId xmlns:a16="http://schemas.microsoft.com/office/drawing/2014/main" id="{C9CD0CC6-5182-601C-77DF-8AD24693897D}"/>
                  </a:ext>
                </a:extLst>
              </p:cNvPr>
              <p:cNvSpPr txBox="1">
                <a:spLocks noRot="1" noChangeAspect="1" noMove="1" noResize="1" noEditPoints="1" noAdjustHandles="1" noChangeArrowheads="1" noChangeShapeType="1" noTextEdit="1"/>
              </p:cNvSpPr>
              <p:nvPr/>
            </p:nvSpPr>
            <p:spPr>
              <a:xfrm>
                <a:off x="469900" y="1979443"/>
                <a:ext cx="8006666" cy="2881305"/>
              </a:xfrm>
              <a:prstGeom prst="rect">
                <a:avLst/>
              </a:prstGeom>
              <a:blipFill>
                <a:blip r:embed="rId2"/>
                <a:stretch>
                  <a:fillRect l="-228" t="-5085" b="-4237"/>
                </a:stretch>
              </a:blipFill>
            </p:spPr>
            <p:txBody>
              <a:bodyPr/>
              <a:lstStyle/>
              <a:p>
                <a:r>
                  <a:rPr lang="fr-FR">
                    <a:noFill/>
                  </a:rPr>
                  <a:t> </a:t>
                </a:r>
              </a:p>
            </p:txBody>
          </p:sp>
        </mc:Fallback>
      </mc:AlternateContent>
    </p:spTree>
    <p:extLst>
      <p:ext uri="{BB962C8B-B14F-4D97-AF65-F5344CB8AC3E}">
        <p14:creationId xmlns:p14="http://schemas.microsoft.com/office/powerpoint/2010/main" val="25545366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2423702"/>
            <a:ext cx="2499084" cy="1442901"/>
          </a:xfrm>
          <a:solidFill>
            <a:schemeClr val="accent3">
              <a:lumMod val="20000"/>
              <a:lumOff val="80000"/>
            </a:schemeClr>
          </a:solidFill>
        </p:spPr>
        <p:txBody>
          <a:bodyPr>
            <a:normAutofit/>
          </a:bodyPr>
          <a:lstStyle/>
          <a:p>
            <a:pPr algn="ctr"/>
            <a:r>
              <a:rPr lang="fr-FR" sz="1600" dirty="0">
                <a:solidFill>
                  <a:schemeClr val="tx1"/>
                </a:solidFill>
              </a:rPr>
              <a:t>VaR Paramétrique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a:t>
            </a:r>
          </a:p>
        </p:txBody>
      </p:sp>
      <p:sp>
        <p:nvSpPr>
          <p:cNvPr id="8" name="Espace réservé de la date 7">
            <a:extLst>
              <a:ext uri="{FF2B5EF4-FFF2-40B4-BE49-F238E27FC236}">
                <a16:creationId xmlns:a16="http://schemas.microsoft.com/office/drawing/2014/main" id="{D5DB8ED0-B311-A99C-A873-BF8C8F6B36A1}"/>
              </a:ext>
            </a:extLst>
          </p:cNvPr>
          <p:cNvSpPr>
            <a:spLocks noGrp="1"/>
          </p:cNvSpPr>
          <p:nvPr>
            <p:ph type="dt" sz="half" idx="10"/>
          </p:nvPr>
        </p:nvSpPr>
        <p:spPr/>
        <p:txBody>
          <a:bodyPr/>
          <a:lstStyle/>
          <a:p>
            <a:fld id="{3469471A-6C41-41F1-ADC5-08A5B513B850}" type="datetime1">
              <a:rPr lang="fr-FR" smtClean="0"/>
              <a:t>03/12/2023</a:t>
            </a:fld>
            <a:endParaRPr lang="fr-FR"/>
          </a:p>
        </p:txBody>
      </p:sp>
      <p:sp>
        <p:nvSpPr>
          <p:cNvPr id="3" name="Espace réservé du contenu 1">
            <a:extLst>
              <a:ext uri="{FF2B5EF4-FFF2-40B4-BE49-F238E27FC236}">
                <a16:creationId xmlns:a16="http://schemas.microsoft.com/office/drawing/2014/main" id="{2233B45D-7189-50DB-C40B-3B7DE8ED71AE}"/>
              </a:ext>
            </a:extLst>
          </p:cNvPr>
          <p:cNvSpPr txBox="1">
            <a:spLocks/>
          </p:cNvSpPr>
          <p:nvPr/>
        </p:nvSpPr>
        <p:spPr>
          <a:xfrm>
            <a:off x="469900" y="1541575"/>
            <a:ext cx="8006666" cy="46958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800" dirty="0"/>
              <a:t>MÉTHODES COURANTES DE CALCUL</a:t>
            </a:r>
          </a:p>
        </p:txBody>
      </p:sp>
      <p:sp>
        <p:nvSpPr>
          <p:cNvPr id="9" name="Espace réservé du contenu 1">
            <a:extLst>
              <a:ext uri="{FF2B5EF4-FFF2-40B4-BE49-F238E27FC236}">
                <a16:creationId xmlns:a16="http://schemas.microsoft.com/office/drawing/2014/main" id="{EF791F46-2522-B011-D657-769B2A746251}"/>
              </a:ext>
            </a:extLst>
          </p:cNvPr>
          <p:cNvSpPr txBox="1">
            <a:spLocks/>
          </p:cNvSpPr>
          <p:nvPr/>
        </p:nvSpPr>
        <p:spPr>
          <a:xfrm>
            <a:off x="3196579"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Historique</a:t>
            </a:r>
          </a:p>
        </p:txBody>
      </p:sp>
      <p:sp>
        <p:nvSpPr>
          <p:cNvPr id="10" name="Espace réservé du contenu 1">
            <a:extLst>
              <a:ext uri="{FF2B5EF4-FFF2-40B4-BE49-F238E27FC236}">
                <a16:creationId xmlns:a16="http://schemas.microsoft.com/office/drawing/2014/main" id="{8DFA77A7-E0D4-9374-586F-6B5A38A7E510}"/>
              </a:ext>
            </a:extLst>
          </p:cNvPr>
          <p:cNvSpPr txBox="1">
            <a:spLocks/>
          </p:cNvSpPr>
          <p:nvPr/>
        </p:nvSpPr>
        <p:spPr>
          <a:xfrm>
            <a:off x="5994260"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Monte Carlo</a:t>
            </a:r>
          </a:p>
        </p:txBody>
      </p:sp>
      <p:sp>
        <p:nvSpPr>
          <p:cNvPr id="11" name="Rectangle 10">
            <a:extLst>
              <a:ext uri="{FF2B5EF4-FFF2-40B4-BE49-F238E27FC236}">
                <a16:creationId xmlns:a16="http://schemas.microsoft.com/office/drawing/2014/main" id="{8E74B381-2153-8246-C9A1-C3BA72FB58CF}"/>
              </a:ext>
            </a:extLst>
          </p:cNvPr>
          <p:cNvSpPr/>
          <p:nvPr/>
        </p:nvSpPr>
        <p:spPr>
          <a:xfrm>
            <a:off x="5940036" y="2151017"/>
            <a:ext cx="2750842" cy="2185240"/>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C23343C1-AF0A-9781-A580-F78D57E48910}"/>
              </a:ext>
            </a:extLst>
          </p:cNvPr>
          <p:cNvSpPr/>
          <p:nvPr/>
        </p:nvSpPr>
        <p:spPr>
          <a:xfrm>
            <a:off x="248203" y="1913661"/>
            <a:ext cx="2750842" cy="2185240"/>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96189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59940"/>
            <a:ext cx="4981027" cy="2024065"/>
          </a:xfrm>
        </p:spPr>
        <p:txBody>
          <a:bodyPr>
            <a:normAutofit/>
          </a:bodyPr>
          <a:lstStyle/>
          <a:p>
            <a:pPr>
              <a:lnSpc>
                <a:spcPct val="70000"/>
              </a:lnSpc>
            </a:pPr>
            <a:r>
              <a:rPr lang="fr-FR" dirty="0">
                <a:solidFill>
                  <a:schemeClr val="tx1"/>
                </a:solidFill>
              </a:rPr>
              <a:t>VaR = Perte historique au niveau de confiance souhaitée</a:t>
            </a:r>
          </a:p>
          <a:p>
            <a:pPr>
              <a:lnSpc>
                <a:spcPct val="70000"/>
              </a:lnSpc>
            </a:pPr>
            <a:endParaRPr lang="fr-FR" b="0" dirty="0">
              <a:solidFill>
                <a:schemeClr val="tx1"/>
              </a:solidFill>
            </a:endParaRPr>
          </a:p>
          <a:p>
            <a:pPr>
              <a:lnSpc>
                <a:spcPct val="70000"/>
              </a:lnSpc>
            </a:pPr>
            <a:r>
              <a:rPr lang="fr-FR" b="0" dirty="0">
                <a:solidFill>
                  <a:schemeClr val="tx1"/>
                </a:solidFill>
              </a:rPr>
              <a:t>Où la perte historique au niveau de confiance souhaité est sélectionnée à partir des rendements historiques.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03/12/2023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historique</a:t>
            </a:r>
          </a:p>
        </p:txBody>
      </p:sp>
      <p:sp>
        <p:nvSpPr>
          <p:cNvPr id="9" name="Espace réservé du contenu 1">
            <a:extLst>
              <a:ext uri="{FF2B5EF4-FFF2-40B4-BE49-F238E27FC236}">
                <a16:creationId xmlns:a16="http://schemas.microsoft.com/office/drawing/2014/main" id="{924D5741-E4C1-7EA0-3E34-D8D9E8B15800}"/>
              </a:ext>
            </a:extLst>
          </p:cNvPr>
          <p:cNvSpPr txBox="1">
            <a:spLocks/>
          </p:cNvSpPr>
          <p:nvPr/>
        </p:nvSpPr>
        <p:spPr>
          <a:xfrm>
            <a:off x="5833791" y="2254622"/>
            <a:ext cx="2642775" cy="1603276"/>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70000"/>
              </a:lnSpc>
            </a:pPr>
            <a:r>
              <a:rPr lang="fr-FR" b="0" dirty="0">
                <a:solidFill>
                  <a:schemeClr val="tx1"/>
                </a:solidFill>
              </a:rPr>
              <a:t>La VaR historique utilise les </a:t>
            </a:r>
            <a:r>
              <a:rPr lang="fr-FR" dirty="0">
                <a:solidFill>
                  <a:schemeClr val="tx1"/>
                </a:solidFill>
              </a:rPr>
              <a:t>pertes historiques </a:t>
            </a:r>
            <a:r>
              <a:rPr lang="fr-FR" b="0" dirty="0">
                <a:solidFill>
                  <a:schemeClr val="tx1"/>
                </a:solidFill>
              </a:rPr>
              <a:t>pour estimer la perte potentielle à un certain niveau de confiance</a:t>
            </a:r>
            <a:endParaRPr lang="fr-FR" dirty="0"/>
          </a:p>
        </p:txBody>
      </p:sp>
    </p:spTree>
    <p:extLst>
      <p:ext uri="{BB962C8B-B14F-4D97-AF65-F5344CB8AC3E}">
        <p14:creationId xmlns:p14="http://schemas.microsoft.com/office/powerpoint/2010/main" val="1489497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2423702"/>
            <a:ext cx="2499084" cy="1442901"/>
          </a:xfrm>
          <a:solidFill>
            <a:schemeClr val="accent3">
              <a:lumMod val="20000"/>
              <a:lumOff val="80000"/>
            </a:schemeClr>
          </a:solidFill>
        </p:spPr>
        <p:txBody>
          <a:bodyPr>
            <a:normAutofit/>
          </a:bodyPr>
          <a:lstStyle/>
          <a:p>
            <a:pPr algn="ctr"/>
            <a:r>
              <a:rPr lang="fr-FR" sz="1600" dirty="0">
                <a:solidFill>
                  <a:schemeClr val="tx1"/>
                </a:solidFill>
              </a:rPr>
              <a:t>VaR Paramétrique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a:t>
            </a:r>
          </a:p>
        </p:txBody>
      </p:sp>
      <p:sp>
        <p:nvSpPr>
          <p:cNvPr id="8" name="Espace réservé de la date 7">
            <a:extLst>
              <a:ext uri="{FF2B5EF4-FFF2-40B4-BE49-F238E27FC236}">
                <a16:creationId xmlns:a16="http://schemas.microsoft.com/office/drawing/2014/main" id="{D5DB8ED0-B311-A99C-A873-BF8C8F6B36A1}"/>
              </a:ext>
            </a:extLst>
          </p:cNvPr>
          <p:cNvSpPr>
            <a:spLocks noGrp="1"/>
          </p:cNvSpPr>
          <p:nvPr>
            <p:ph type="dt" sz="half" idx="10"/>
          </p:nvPr>
        </p:nvSpPr>
        <p:spPr/>
        <p:txBody>
          <a:bodyPr/>
          <a:lstStyle/>
          <a:p>
            <a:fld id="{3469471A-6C41-41F1-ADC5-08A5B513B850}" type="datetime1">
              <a:rPr lang="fr-FR" smtClean="0"/>
              <a:t>03/12/2023</a:t>
            </a:fld>
            <a:endParaRPr lang="fr-FR"/>
          </a:p>
        </p:txBody>
      </p:sp>
      <p:sp>
        <p:nvSpPr>
          <p:cNvPr id="3" name="Espace réservé du contenu 1">
            <a:extLst>
              <a:ext uri="{FF2B5EF4-FFF2-40B4-BE49-F238E27FC236}">
                <a16:creationId xmlns:a16="http://schemas.microsoft.com/office/drawing/2014/main" id="{2233B45D-7189-50DB-C40B-3B7DE8ED71AE}"/>
              </a:ext>
            </a:extLst>
          </p:cNvPr>
          <p:cNvSpPr txBox="1">
            <a:spLocks/>
          </p:cNvSpPr>
          <p:nvPr/>
        </p:nvSpPr>
        <p:spPr>
          <a:xfrm>
            <a:off x="469900" y="1541575"/>
            <a:ext cx="8006666" cy="46958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800" dirty="0"/>
              <a:t>MÉTHODES COURANTES DE CALCUL</a:t>
            </a:r>
          </a:p>
        </p:txBody>
      </p:sp>
      <p:sp>
        <p:nvSpPr>
          <p:cNvPr id="9" name="Espace réservé du contenu 1">
            <a:extLst>
              <a:ext uri="{FF2B5EF4-FFF2-40B4-BE49-F238E27FC236}">
                <a16:creationId xmlns:a16="http://schemas.microsoft.com/office/drawing/2014/main" id="{EF791F46-2522-B011-D657-769B2A746251}"/>
              </a:ext>
            </a:extLst>
          </p:cNvPr>
          <p:cNvSpPr txBox="1">
            <a:spLocks/>
          </p:cNvSpPr>
          <p:nvPr/>
        </p:nvSpPr>
        <p:spPr>
          <a:xfrm>
            <a:off x="3196579"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Historique</a:t>
            </a:r>
          </a:p>
        </p:txBody>
      </p:sp>
      <p:sp>
        <p:nvSpPr>
          <p:cNvPr id="10" name="Espace réservé du contenu 1">
            <a:extLst>
              <a:ext uri="{FF2B5EF4-FFF2-40B4-BE49-F238E27FC236}">
                <a16:creationId xmlns:a16="http://schemas.microsoft.com/office/drawing/2014/main" id="{8DFA77A7-E0D4-9374-586F-6B5A38A7E510}"/>
              </a:ext>
            </a:extLst>
          </p:cNvPr>
          <p:cNvSpPr txBox="1">
            <a:spLocks/>
          </p:cNvSpPr>
          <p:nvPr/>
        </p:nvSpPr>
        <p:spPr>
          <a:xfrm>
            <a:off x="5994260" y="2423700"/>
            <a:ext cx="2499084" cy="1442902"/>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VaR Monte Carlo</a:t>
            </a:r>
          </a:p>
        </p:txBody>
      </p:sp>
      <p:sp>
        <p:nvSpPr>
          <p:cNvPr id="13" name="Rectangle 12">
            <a:extLst>
              <a:ext uri="{FF2B5EF4-FFF2-40B4-BE49-F238E27FC236}">
                <a16:creationId xmlns:a16="http://schemas.microsoft.com/office/drawing/2014/main" id="{C23343C1-AF0A-9781-A580-F78D57E48910}"/>
              </a:ext>
            </a:extLst>
          </p:cNvPr>
          <p:cNvSpPr/>
          <p:nvPr/>
        </p:nvSpPr>
        <p:spPr>
          <a:xfrm>
            <a:off x="248203" y="1913661"/>
            <a:ext cx="5612666" cy="2185240"/>
          </a:xfrm>
          <a:prstGeom prst="rect">
            <a:avLst/>
          </a:prstGeom>
          <a:solidFill>
            <a:schemeClr val="bg1">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53898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59940"/>
            <a:ext cx="4990374" cy="2024065"/>
          </a:xfrm>
        </p:spPr>
        <p:txBody>
          <a:bodyPr>
            <a:normAutofit/>
          </a:bodyPr>
          <a:lstStyle/>
          <a:p>
            <a:pPr>
              <a:lnSpc>
                <a:spcPct val="70000"/>
              </a:lnSpc>
            </a:pPr>
            <a:r>
              <a:rPr lang="fr-FR" dirty="0">
                <a:solidFill>
                  <a:schemeClr val="tx1"/>
                </a:solidFill>
              </a:rPr>
              <a:t>VaR = Quantile</a:t>
            </a:r>
            <a:r>
              <a:rPr lang="fr-FR" baseline="-25000" dirty="0">
                <a:solidFill>
                  <a:schemeClr val="tx1"/>
                </a:solidFill>
              </a:rPr>
              <a:t>Confiance</a:t>
            </a:r>
            <a:r>
              <a:rPr lang="fr-FR" dirty="0">
                <a:solidFill>
                  <a:schemeClr val="tx1"/>
                </a:solidFill>
              </a:rPr>
              <a:t>​(Distribution des Valeurs Simulées)</a:t>
            </a:r>
          </a:p>
          <a:p>
            <a:pPr>
              <a:lnSpc>
                <a:spcPct val="70000"/>
              </a:lnSpc>
            </a:pPr>
            <a:endParaRPr lang="fr-FR" b="0" dirty="0">
              <a:solidFill>
                <a:schemeClr val="tx1"/>
              </a:solidFill>
            </a:endParaRPr>
          </a:p>
          <a:p>
            <a:pPr>
              <a:lnSpc>
                <a:spcPct val="70000"/>
              </a:lnSpc>
            </a:pPr>
            <a:r>
              <a:rPr lang="fr-FR" b="0" dirty="0">
                <a:solidFill>
                  <a:schemeClr val="tx1"/>
                </a:solidFill>
              </a:rPr>
              <a:t>Où la distribution des valeurs simulées est générée à l'aide de simulations Monte Carlo.</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formules</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03/12/2023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VaR Monte Carlo</a:t>
            </a:r>
          </a:p>
        </p:txBody>
      </p:sp>
      <p:sp>
        <p:nvSpPr>
          <p:cNvPr id="9" name="Espace réservé du contenu 1">
            <a:extLst>
              <a:ext uri="{FF2B5EF4-FFF2-40B4-BE49-F238E27FC236}">
                <a16:creationId xmlns:a16="http://schemas.microsoft.com/office/drawing/2014/main" id="{924D5741-E4C1-7EA0-3E34-D8D9E8B15800}"/>
              </a:ext>
            </a:extLst>
          </p:cNvPr>
          <p:cNvSpPr txBox="1">
            <a:spLocks/>
          </p:cNvSpPr>
          <p:nvPr/>
        </p:nvSpPr>
        <p:spPr>
          <a:xfrm>
            <a:off x="5833791" y="2254622"/>
            <a:ext cx="2642775" cy="1611984"/>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70000"/>
              </a:lnSpc>
            </a:pPr>
            <a:r>
              <a:rPr lang="fr-FR" b="0" dirty="0">
                <a:solidFill>
                  <a:schemeClr val="tx1"/>
                </a:solidFill>
              </a:rPr>
              <a:t>La VaR Monte Carlo </a:t>
            </a:r>
            <a:r>
              <a:rPr lang="fr-FR" dirty="0">
                <a:solidFill>
                  <a:schemeClr val="tx1"/>
                </a:solidFill>
              </a:rPr>
              <a:t>simule</a:t>
            </a:r>
            <a:r>
              <a:rPr lang="fr-FR" b="0" dirty="0">
                <a:solidFill>
                  <a:schemeClr val="tx1"/>
                </a:solidFill>
              </a:rPr>
              <a:t> </a:t>
            </a:r>
            <a:r>
              <a:rPr lang="fr-FR" dirty="0">
                <a:solidFill>
                  <a:schemeClr val="tx1"/>
                </a:solidFill>
              </a:rPr>
              <a:t>différents scénarios de marché </a:t>
            </a:r>
            <a:r>
              <a:rPr lang="fr-FR" b="0" dirty="0">
                <a:solidFill>
                  <a:schemeClr val="tx1"/>
                </a:solidFill>
              </a:rPr>
              <a:t>pour estimer la perte potentielle à un certain niveau de confiance</a:t>
            </a:r>
            <a:endParaRPr lang="fr-FR" dirty="0"/>
          </a:p>
        </p:txBody>
      </p:sp>
    </p:spTree>
    <p:extLst>
      <p:ext uri="{BB962C8B-B14F-4D97-AF65-F5344CB8AC3E}">
        <p14:creationId xmlns:p14="http://schemas.microsoft.com/office/powerpoint/2010/main" val="31246620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568666" y="3967820"/>
            <a:ext cx="8357619" cy="891951"/>
          </a:xfrm>
          <a:solidFill>
            <a:schemeClr val="accent3">
              <a:lumMod val="20000"/>
              <a:lumOff val="80000"/>
            </a:schemeClr>
          </a:solidFill>
        </p:spPr>
        <p:txBody>
          <a:bodyPr>
            <a:normAutofit/>
          </a:bodyPr>
          <a:lstStyle/>
          <a:p>
            <a:pPr algn="ctr">
              <a:spcBef>
                <a:spcPts val="0"/>
              </a:spcBef>
            </a:pPr>
            <a:r>
              <a:rPr lang="fr-FR" sz="1600" dirty="0">
                <a:solidFill>
                  <a:schemeClr val="tx1"/>
                </a:solidFill>
              </a:rPr>
              <a:t>Impossible</a:t>
            </a:r>
            <a:r>
              <a:rPr lang="fr-FR" sz="1600" b="0" dirty="0">
                <a:solidFill>
                  <a:schemeClr val="tx1"/>
                </a:solidFill>
              </a:rPr>
              <a:t> de modéliser les risques de marché </a:t>
            </a:r>
            <a:r>
              <a:rPr lang="fr-FR" sz="1600" dirty="0">
                <a:solidFill>
                  <a:schemeClr val="tx1"/>
                </a:solidFill>
              </a:rPr>
              <a:t>les plus violents</a:t>
            </a:r>
            <a:r>
              <a:rPr lang="fr-FR" sz="1600" b="0" dirty="0">
                <a:solidFill>
                  <a:schemeClr val="tx1"/>
                </a:solidFill>
              </a:rPr>
              <a:t>. </a:t>
            </a:r>
          </a:p>
          <a:p>
            <a:pPr algn="ctr">
              <a:spcBef>
                <a:spcPts val="0"/>
              </a:spcBef>
            </a:pPr>
            <a:r>
              <a:rPr lang="fr-FR" sz="1600" b="0" dirty="0">
                <a:solidFill>
                  <a:schemeClr val="tx1"/>
                </a:solidFill>
              </a:rPr>
              <a:t>Les événements </a:t>
            </a:r>
            <a:r>
              <a:rPr lang="fr-FR" sz="1600" dirty="0">
                <a:solidFill>
                  <a:schemeClr val="tx1"/>
                </a:solidFill>
              </a:rPr>
              <a:t>extrêmes</a:t>
            </a:r>
            <a:r>
              <a:rPr lang="fr-FR" sz="1600" b="0" dirty="0">
                <a:solidFill>
                  <a:schemeClr val="tx1"/>
                </a:solidFill>
              </a:rPr>
              <a:t>  sont statistiquement </a:t>
            </a:r>
            <a:r>
              <a:rPr lang="fr-FR" sz="1600" dirty="0">
                <a:solidFill>
                  <a:schemeClr val="tx1"/>
                </a:solidFill>
              </a:rPr>
              <a:t>trop peu représentés</a:t>
            </a:r>
            <a:r>
              <a:rPr lang="fr-FR" sz="1600"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limites</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7D662EEE-3436-B7B4-0077-59686CCF4809}"/>
              </a:ext>
            </a:extLst>
          </p:cNvPr>
          <p:cNvSpPr txBox="1">
            <a:spLocks/>
          </p:cNvSpPr>
          <p:nvPr/>
        </p:nvSpPr>
        <p:spPr>
          <a:xfrm>
            <a:off x="696323" y="2151017"/>
            <a:ext cx="2403929" cy="172332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Prévisions basées sur l'histoire </a:t>
            </a:r>
          </a:p>
          <a:p>
            <a:pPr lvl="1" algn="ctr"/>
            <a:endParaRPr lang="fr-FR" dirty="0"/>
          </a:p>
          <a:p>
            <a:pPr lvl="1" algn="ctr"/>
            <a:r>
              <a:rPr lang="fr-FR" sz="1400" dirty="0"/>
              <a:t>La VaR historique </a:t>
            </a:r>
            <a:r>
              <a:rPr lang="fr-FR" sz="1400" b="1" dirty="0"/>
              <a:t>peut ne pas anticiper les événements</a:t>
            </a:r>
            <a:r>
              <a:rPr lang="fr-FR" sz="1400" dirty="0"/>
              <a:t> </a:t>
            </a:r>
            <a:r>
              <a:rPr lang="fr-FR" sz="1400" b="1" dirty="0"/>
              <a:t>extrêmes</a:t>
            </a:r>
            <a:r>
              <a:rPr lang="fr-FR" sz="1400" dirty="0"/>
              <a:t> qui n'ont pas encore eu lieu.</a:t>
            </a:r>
          </a:p>
        </p:txBody>
      </p:sp>
      <p:sp>
        <p:nvSpPr>
          <p:cNvPr id="9" name="Espace réservé du contenu 1">
            <a:extLst>
              <a:ext uri="{FF2B5EF4-FFF2-40B4-BE49-F238E27FC236}">
                <a16:creationId xmlns:a16="http://schemas.microsoft.com/office/drawing/2014/main" id="{669C1A68-9519-3787-B27C-F752FE0A2E62}"/>
              </a:ext>
            </a:extLst>
          </p:cNvPr>
          <p:cNvSpPr txBox="1">
            <a:spLocks/>
          </p:cNvSpPr>
          <p:nvPr/>
        </p:nvSpPr>
        <p:spPr>
          <a:xfrm>
            <a:off x="3514040" y="2151016"/>
            <a:ext cx="2529710" cy="1723321"/>
          </a:xfrm>
          <a:prstGeom prst="rect">
            <a:avLst/>
          </a:prstGeom>
        </p:spPr>
        <p:txBody>
          <a:bodyPr vert="horz" lIns="91440" tIns="45720" rIns="91440" bIns="45720" rtlCol="0" anchor="ctr">
            <a:normAutofit fontScale="92500" lnSpcReduction="1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20000"/>
              </a:lnSpc>
              <a:spcBef>
                <a:spcPts val="0"/>
              </a:spcBef>
            </a:pPr>
            <a:r>
              <a:rPr lang="fr-FR" sz="1600" dirty="0"/>
              <a:t>Assumptions </a:t>
            </a:r>
          </a:p>
          <a:p>
            <a:pPr algn="ctr">
              <a:lnSpc>
                <a:spcPct val="120000"/>
              </a:lnSpc>
              <a:spcBef>
                <a:spcPts val="0"/>
              </a:spcBef>
            </a:pPr>
            <a:r>
              <a:rPr lang="fr-FR" sz="1600" dirty="0"/>
              <a:t>statiques</a:t>
            </a:r>
          </a:p>
          <a:p>
            <a:pPr algn="ctr"/>
            <a:r>
              <a:rPr lang="fr-FR" sz="1500" b="0" dirty="0">
                <a:solidFill>
                  <a:schemeClr val="tx1"/>
                </a:solidFill>
              </a:rPr>
              <a:t>Hypothèse de </a:t>
            </a:r>
            <a:r>
              <a:rPr lang="fr-FR" sz="1500" dirty="0">
                <a:solidFill>
                  <a:schemeClr val="tx1"/>
                </a:solidFill>
              </a:rPr>
              <a:t>distribution normale</a:t>
            </a:r>
            <a:r>
              <a:rPr lang="fr-FR" sz="1500" b="0" dirty="0">
                <a:solidFill>
                  <a:schemeClr val="tx1"/>
                </a:solidFill>
              </a:rPr>
              <a:t> des rendements, ce qui </a:t>
            </a:r>
            <a:r>
              <a:rPr lang="fr-FR" sz="1500" dirty="0">
                <a:solidFill>
                  <a:schemeClr val="tx1"/>
                </a:solidFill>
              </a:rPr>
              <a:t>peut ne pas être le cas</a:t>
            </a:r>
            <a:r>
              <a:rPr lang="fr-FR" sz="1500" b="0" dirty="0">
                <a:solidFill>
                  <a:schemeClr val="tx1"/>
                </a:solidFill>
              </a:rPr>
              <a:t> dans des conditions de marché exceptionnelles</a:t>
            </a:r>
            <a:r>
              <a:rPr lang="fr-FR" sz="1700" b="0" dirty="0">
                <a:solidFill>
                  <a:schemeClr val="tx1"/>
                </a:solidFill>
              </a:rPr>
              <a:t>.</a:t>
            </a:r>
          </a:p>
        </p:txBody>
      </p:sp>
      <p:sp>
        <p:nvSpPr>
          <p:cNvPr id="10" name="Espace réservé du contenu 1">
            <a:extLst>
              <a:ext uri="{FF2B5EF4-FFF2-40B4-BE49-F238E27FC236}">
                <a16:creationId xmlns:a16="http://schemas.microsoft.com/office/drawing/2014/main" id="{B343F1AE-6A7E-C1C8-7CEC-00DA4510F528}"/>
              </a:ext>
            </a:extLst>
          </p:cNvPr>
          <p:cNvSpPr txBox="1">
            <a:spLocks/>
          </p:cNvSpPr>
          <p:nvPr/>
        </p:nvSpPr>
        <p:spPr>
          <a:xfrm>
            <a:off x="6063632" y="2151017"/>
            <a:ext cx="2932322" cy="1526730"/>
          </a:xfrm>
          <a:prstGeom prst="rect">
            <a:avLst/>
          </a:prstGeom>
        </p:spPr>
        <p:txBody>
          <a:bodyPr vert="horz" lIns="91440" tIns="45720" rIns="91440" bIns="45720" rtlCol="0" anchor="ctr">
            <a:normAutofit fontScale="925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20000"/>
              </a:lnSpc>
              <a:spcBef>
                <a:spcPts val="0"/>
              </a:spcBef>
            </a:pPr>
            <a:r>
              <a:rPr lang="fr-FR" sz="1600" dirty="0"/>
              <a:t>Absence de </a:t>
            </a:r>
          </a:p>
          <a:p>
            <a:pPr algn="ctr">
              <a:lnSpc>
                <a:spcPct val="120000"/>
              </a:lnSpc>
              <a:spcBef>
                <a:spcPts val="0"/>
              </a:spcBef>
            </a:pPr>
            <a:r>
              <a:rPr lang="fr-FR" sz="1600" dirty="0"/>
              <a:t>corrélation</a:t>
            </a:r>
          </a:p>
          <a:p>
            <a:pPr lvl="1" algn="ctr"/>
            <a:endParaRPr lang="fr-FR" dirty="0"/>
          </a:p>
          <a:p>
            <a:pPr lvl="1" algn="ctr"/>
            <a:r>
              <a:rPr lang="fr-FR" sz="1500" dirty="0"/>
              <a:t>Peut </a:t>
            </a:r>
            <a:r>
              <a:rPr lang="fr-FR" sz="1500" b="1" dirty="0"/>
              <a:t>sous-estimer le risque </a:t>
            </a:r>
            <a:r>
              <a:rPr lang="fr-FR" sz="1500" dirty="0"/>
              <a:t>si elle ne tient pas compte des </a:t>
            </a:r>
            <a:r>
              <a:rPr lang="fr-FR" sz="1500" b="1" dirty="0"/>
              <a:t>corrélations</a:t>
            </a:r>
            <a:r>
              <a:rPr lang="fr-FR" sz="1500" dirty="0"/>
              <a:t> entre différents actifs</a:t>
            </a:r>
          </a:p>
        </p:txBody>
      </p:sp>
      <p:pic>
        <p:nvPicPr>
          <p:cNvPr id="12" name="Graphique 11" descr="Histoire avec un remplissage uni">
            <a:extLst>
              <a:ext uri="{FF2B5EF4-FFF2-40B4-BE49-F238E27FC236}">
                <a16:creationId xmlns:a16="http://schemas.microsoft.com/office/drawing/2014/main" id="{AF2B1ED7-4D35-04C3-A25F-899A4FAA0C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087" y="1287042"/>
            <a:ext cx="914400" cy="914400"/>
          </a:xfrm>
          <a:prstGeom prst="rect">
            <a:avLst/>
          </a:prstGeom>
        </p:spPr>
      </p:pic>
      <p:pic>
        <p:nvPicPr>
          <p:cNvPr id="14" name="Graphique 13" descr="Distribution normale avec un remplissage uni">
            <a:extLst>
              <a:ext uri="{FF2B5EF4-FFF2-40B4-BE49-F238E27FC236}">
                <a16:creationId xmlns:a16="http://schemas.microsoft.com/office/drawing/2014/main" id="{ACBA9D15-7E41-E826-1073-C4E8AE433E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1695" y="1269163"/>
            <a:ext cx="914400" cy="914400"/>
          </a:xfrm>
          <a:prstGeom prst="rect">
            <a:avLst/>
          </a:prstGeom>
        </p:spPr>
      </p:pic>
      <p:pic>
        <p:nvPicPr>
          <p:cNvPr id="16" name="Graphique 15" descr="Nuage de points avec un remplissage uni">
            <a:extLst>
              <a:ext uri="{FF2B5EF4-FFF2-40B4-BE49-F238E27FC236}">
                <a16:creationId xmlns:a16="http://schemas.microsoft.com/office/drawing/2014/main" id="{A0C3B029-C1C5-AF08-54CF-B6B55B3C0B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7805" y="1283389"/>
            <a:ext cx="914400" cy="914400"/>
          </a:xfrm>
          <a:prstGeom prst="rect">
            <a:avLst/>
          </a:prstGeom>
        </p:spPr>
      </p:pic>
    </p:spTree>
    <p:extLst>
      <p:ext uri="{BB962C8B-B14F-4D97-AF65-F5344CB8AC3E}">
        <p14:creationId xmlns:p14="http://schemas.microsoft.com/office/powerpoint/2010/main" val="2563181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59940"/>
                <a:ext cx="4990374" cy="2024065"/>
              </a:xfrm>
            </p:spPr>
            <p:txBody>
              <a:bodyPr>
                <a:normAutofit/>
              </a:bodyPr>
              <a:lstStyle/>
              <a:p>
                <a:pPr>
                  <a:lnSpc>
                    <a:spcPct val="70000"/>
                  </a:lnSpc>
                </a:pPr>
                <a14:m>
                  <m:oMathPara xmlns:m="http://schemas.openxmlformats.org/officeDocument/2006/math">
                    <m:oMathParaPr>
                      <m:jc m:val="centerGroup"/>
                    </m:oMathParaPr>
                    <m:oMath xmlns:m="http://schemas.openxmlformats.org/officeDocument/2006/math">
                      <m:r>
                        <a:rPr lang="fr-FR" b="1" i="1" smtClean="0">
                          <a:solidFill>
                            <a:schemeClr val="tx1"/>
                          </a:solidFill>
                          <a:latin typeface="Cambria Math" panose="02040503050406030204" pitchFamily="18" charset="0"/>
                        </a:rPr>
                        <m:t>𝑬</m:t>
                      </m:r>
                      <m:sSub>
                        <m:sSubPr>
                          <m:ctrlPr>
                            <a:rPr lang="fr-FR" b="1" i="1" smtClean="0">
                              <a:solidFill>
                                <a:schemeClr val="tx1"/>
                              </a:solidFill>
                              <a:latin typeface="Cambria Math" panose="02040503050406030204" pitchFamily="18" charset="0"/>
                            </a:rPr>
                          </m:ctrlPr>
                        </m:sSubPr>
                        <m:e>
                          <m:r>
                            <a:rPr lang="fr-FR" b="1" i="1" smtClean="0">
                              <a:solidFill>
                                <a:schemeClr val="tx1"/>
                              </a:solidFill>
                              <a:latin typeface="Cambria Math" panose="02040503050406030204" pitchFamily="18" charset="0"/>
                            </a:rPr>
                            <m:t>𝑺</m:t>
                          </m:r>
                        </m:e>
                        <m:sub>
                          <m:r>
                            <a:rPr lang="fr-FR" b="1" i="1" smtClean="0">
                              <a:solidFill>
                                <a:schemeClr val="tx1"/>
                              </a:solidFill>
                              <a:latin typeface="Cambria Math" panose="02040503050406030204" pitchFamily="18" charset="0"/>
                              <a:ea typeface="Cambria Math" panose="02040503050406030204" pitchFamily="18" charset="0"/>
                            </a:rPr>
                            <m:t>𝜶</m:t>
                          </m:r>
                        </m:sub>
                      </m:sSub>
                      <m:r>
                        <a:rPr lang="fr-FR" b="1" i="1" smtClean="0">
                          <a:solidFill>
                            <a:schemeClr val="tx1"/>
                          </a:solidFill>
                          <a:latin typeface="Cambria Math" panose="02040503050406030204" pitchFamily="18" charset="0"/>
                        </a:rPr>
                        <m:t>= </m:t>
                      </m:r>
                      <m:r>
                        <a:rPr lang="fr-FR" b="1" i="1" smtClean="0">
                          <a:solidFill>
                            <a:schemeClr val="tx1"/>
                          </a:solidFill>
                          <a:latin typeface="Cambria Math" panose="02040503050406030204" pitchFamily="18" charset="0"/>
                          <a:ea typeface="Cambria Math" panose="02040503050406030204" pitchFamily="18" charset="0"/>
                        </a:rPr>
                        <m:t>𝔼</m:t>
                      </m:r>
                      <m:d>
                        <m:dPr>
                          <m:begChr m:val="["/>
                          <m:endChr m:val="]"/>
                          <m:ctrlPr>
                            <a:rPr lang="fr-FR" b="1" i="1" smtClean="0">
                              <a:solidFill>
                                <a:schemeClr val="tx1"/>
                              </a:solidFill>
                              <a:latin typeface="Cambria Math" panose="02040503050406030204" pitchFamily="18" charset="0"/>
                              <a:ea typeface="Cambria Math" panose="02040503050406030204" pitchFamily="18" charset="0"/>
                            </a:rPr>
                          </m:ctrlPr>
                        </m:dPr>
                        <m:e>
                          <m:r>
                            <a:rPr lang="fr-FR" b="1" i="1" smtClean="0">
                              <a:solidFill>
                                <a:schemeClr val="tx1"/>
                              </a:solidFill>
                              <a:latin typeface="Cambria Math" panose="02040503050406030204" pitchFamily="18" charset="0"/>
                              <a:ea typeface="Cambria Math" panose="02040503050406030204" pitchFamily="18" charset="0"/>
                            </a:rPr>
                            <m:t>𝑿</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𝑿</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𝑽𝑨𝑹</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𝑿</m:t>
                          </m:r>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𝜶</m:t>
                          </m:r>
                          <m:r>
                            <a:rPr lang="fr-FR" b="1" i="1" smtClean="0">
                              <a:solidFill>
                                <a:schemeClr val="tx1"/>
                              </a:solidFill>
                              <a:latin typeface="Cambria Math" panose="02040503050406030204" pitchFamily="18" charset="0"/>
                              <a:ea typeface="Cambria Math" panose="02040503050406030204" pitchFamily="18" charset="0"/>
                            </a:rPr>
                            <m:t>)</m:t>
                          </m:r>
                        </m:e>
                      </m:d>
                    </m:oMath>
                  </m:oMathPara>
                </a14:m>
                <a:endParaRPr lang="fr-FR" b="0" dirty="0">
                  <a:solidFill>
                    <a:schemeClr val="tx1"/>
                  </a:solidFill>
                </a:endParaRPr>
              </a:p>
              <a:p>
                <a:pPr>
                  <a:lnSpc>
                    <a:spcPct val="70000"/>
                  </a:lnSpc>
                </a:pPr>
                <a:endParaRPr lang="fr-FR" b="0" dirty="0">
                  <a:solidFill>
                    <a:schemeClr val="tx1"/>
                  </a:solidFill>
                </a:endParaRPr>
              </a:p>
              <a:p>
                <a:pPr algn="l"/>
                <a:r>
                  <a:rPr lang="fr-FR" b="0" dirty="0">
                    <a:solidFill>
                      <a:schemeClr val="tx1"/>
                    </a:solidFill>
                  </a:rPr>
                  <a:t>Où </a:t>
                </a:r>
                <a14:m>
                  <m:oMath xmlns:m="http://schemas.openxmlformats.org/officeDocument/2006/math">
                    <m:r>
                      <a:rPr lang="fr-FR" b="0" i="1" smtClean="0">
                        <a:solidFill>
                          <a:schemeClr val="tx1"/>
                        </a:solidFill>
                        <a:latin typeface="Cambria Math" panose="02040503050406030204" pitchFamily="18" charset="0"/>
                        <a:ea typeface="Cambria Math" panose="02040503050406030204" pitchFamily="18" charset="0"/>
                      </a:rPr>
                      <m:t>𝛼</m:t>
                    </m:r>
                  </m:oMath>
                </a14:m>
                <a:r>
                  <a:rPr lang="fr-FR" b="0" dirty="0">
                    <a:solidFill>
                      <a:schemeClr val="tx1"/>
                    </a:solidFill>
                  </a:rPr>
                  <a:t> est le niveau de confiance</a:t>
                </a:r>
              </a:p>
            </p:txBody>
          </p:sp>
        </mc:Choice>
        <mc:Fallback xmlns="">
          <p:sp>
            <p:nvSpPr>
              <p:cNvPr id="2" name="Espace réservé du contenu 1">
                <a:extLst>
                  <a:ext uri="{FF2B5EF4-FFF2-40B4-BE49-F238E27FC236}">
                    <a16:creationId xmlns:a16="http://schemas.microsoft.com/office/drawing/2014/main" id="{E087D45A-287B-467C-83B9-C18F3CDE9879}"/>
                  </a:ext>
                </a:extLst>
              </p:cNvPr>
              <p:cNvSpPr>
                <a:spLocks noGrp="1" noRot="1" noChangeAspect="1" noMove="1" noResize="1" noEditPoints="1" noAdjustHandles="1" noChangeArrowheads="1" noChangeShapeType="1" noTextEdit="1"/>
              </p:cNvSpPr>
              <p:nvPr>
                <p:ph idx="1"/>
              </p:nvPr>
            </p:nvSpPr>
            <p:spPr>
              <a:xfrm>
                <a:off x="469900" y="2259940"/>
                <a:ext cx="4990374" cy="2024065"/>
              </a:xfrm>
              <a:blipFill>
                <a:blip r:embed="rId2"/>
                <a:stretch>
                  <a:fillRect l="-366"/>
                </a:stretch>
              </a:blipFill>
            </p:spPr>
            <p:txBody>
              <a:bodyPr/>
              <a:lstStyle/>
              <a:p>
                <a:r>
                  <a:rPr lang="fr-FR">
                    <a:noFill/>
                  </a:rPr>
                  <a:t> </a:t>
                </a:r>
              </a:p>
            </p:txBody>
          </p:sp>
        </mc:Fallback>
      </mc:AlternateContent>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en-US" b="1" dirty="0"/>
              <a:t>La Value At Risk (VaR), </a:t>
            </a:r>
            <a:r>
              <a:rPr lang="en-US" b="1" dirty="0" err="1"/>
              <a:t>l’Expected</a:t>
            </a:r>
            <a:r>
              <a:rPr lang="en-US" b="1" dirty="0"/>
              <a:t> Shortfall</a:t>
            </a:r>
          </a:p>
        </p:txBody>
      </p:sp>
      <p:sp>
        <p:nvSpPr>
          <p:cNvPr id="8" name="Espace réservé de la date 7">
            <a:extLst>
              <a:ext uri="{FF2B5EF4-FFF2-40B4-BE49-F238E27FC236}">
                <a16:creationId xmlns:a16="http://schemas.microsoft.com/office/drawing/2014/main" id="{03BDA3D5-2B3E-55AC-0C3C-183CB663ACC8}"/>
              </a:ext>
            </a:extLst>
          </p:cNvPr>
          <p:cNvSpPr>
            <a:spLocks noGrp="1"/>
          </p:cNvSpPr>
          <p:nvPr>
            <p:ph type="dt" sz="half" idx="10"/>
          </p:nvPr>
        </p:nvSpPr>
        <p:spPr/>
        <p:txBody>
          <a:bodyPr/>
          <a:lstStyle/>
          <a:p>
            <a:fld id="{8846F7D2-2320-4FCA-8B6F-F1FA8705F2B1}" type="datetime1">
              <a:rPr lang="fr-FR" smtClean="0"/>
              <a:t>03/12/2023</a:t>
            </a:fld>
            <a:endParaRPr lang="fr-FR"/>
          </a:p>
        </p:txBody>
      </p:sp>
      <p:sp>
        <p:nvSpPr>
          <p:cNvPr id="3" name="Espace réservé du contenu 1">
            <a:extLst>
              <a:ext uri="{FF2B5EF4-FFF2-40B4-BE49-F238E27FC236}">
                <a16:creationId xmlns:a16="http://schemas.microsoft.com/office/drawing/2014/main" id="{0C3DBF94-D63A-F819-3EF2-3ECC09A4A75C}"/>
              </a:ext>
            </a:extLst>
          </p:cNvPr>
          <p:cNvSpPr txBox="1">
            <a:spLocks/>
          </p:cNvSpPr>
          <p:nvPr/>
        </p:nvSpPr>
        <p:spPr>
          <a:xfrm>
            <a:off x="469900" y="1475024"/>
            <a:ext cx="8006666" cy="50441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en-US" sz="1600" dirty="0">
                <a:solidFill>
                  <a:schemeClr val="tx1"/>
                </a:solidFill>
              </a:rPr>
              <a:t>Variance </a:t>
            </a:r>
            <a:r>
              <a:rPr lang="en-US" sz="1600" dirty="0" err="1">
                <a:solidFill>
                  <a:schemeClr val="tx1"/>
                </a:solidFill>
              </a:rPr>
              <a:t>Conditionnelle</a:t>
            </a:r>
            <a:r>
              <a:rPr lang="en-US" sz="1600" dirty="0">
                <a:solidFill>
                  <a:schemeClr val="tx1"/>
                </a:solidFill>
              </a:rPr>
              <a:t> (Expected Shortfall – ES)</a:t>
            </a:r>
          </a:p>
        </p:txBody>
      </p:sp>
      <p:sp>
        <p:nvSpPr>
          <p:cNvPr id="9" name="Espace réservé du contenu 1">
            <a:extLst>
              <a:ext uri="{FF2B5EF4-FFF2-40B4-BE49-F238E27FC236}">
                <a16:creationId xmlns:a16="http://schemas.microsoft.com/office/drawing/2014/main" id="{924D5741-E4C1-7EA0-3E34-D8D9E8B15800}"/>
              </a:ext>
            </a:extLst>
          </p:cNvPr>
          <p:cNvSpPr txBox="1">
            <a:spLocks/>
          </p:cNvSpPr>
          <p:nvPr/>
        </p:nvSpPr>
        <p:spPr>
          <a:xfrm>
            <a:off x="5633494" y="2195684"/>
            <a:ext cx="2642775" cy="1810259"/>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500"/>
              </a:spcBef>
            </a:pPr>
            <a:r>
              <a:rPr lang="fr-FR" b="0" dirty="0">
                <a:solidFill>
                  <a:schemeClr val="tx1"/>
                </a:solidFill>
              </a:rPr>
              <a:t>L'Expected Shortfall (ES) est une mesure de la </a:t>
            </a:r>
            <a:r>
              <a:rPr lang="fr-FR" dirty="0">
                <a:solidFill>
                  <a:schemeClr val="tx1"/>
                </a:solidFill>
              </a:rPr>
              <a:t>perte moyenne</a:t>
            </a:r>
            <a:r>
              <a:rPr lang="fr-FR" b="0" dirty="0">
                <a:solidFill>
                  <a:schemeClr val="tx1"/>
                </a:solidFill>
              </a:rPr>
              <a:t> conditionnelle </a:t>
            </a:r>
            <a:r>
              <a:rPr lang="fr-FR" dirty="0">
                <a:solidFill>
                  <a:schemeClr val="tx1"/>
                </a:solidFill>
              </a:rPr>
              <a:t>dépassant la VaR</a:t>
            </a:r>
            <a:r>
              <a:rPr lang="fr-FR" b="0" dirty="0">
                <a:solidFill>
                  <a:schemeClr val="tx1"/>
                </a:solidFill>
              </a:rPr>
              <a:t> à un certain niveau de confiance</a:t>
            </a:r>
            <a:endParaRPr lang="fr-FR" dirty="0"/>
          </a:p>
        </p:txBody>
      </p:sp>
    </p:spTree>
    <p:extLst>
      <p:ext uri="{BB962C8B-B14F-4D97-AF65-F5344CB8AC3E}">
        <p14:creationId xmlns:p14="http://schemas.microsoft.com/office/powerpoint/2010/main" val="9064240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Value At Risk (VaR), l’Expected Shortfall</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5122" name="Picture 2">
            <a:extLst>
              <a:ext uri="{FF2B5EF4-FFF2-40B4-BE49-F238E27FC236}">
                <a16:creationId xmlns:a16="http://schemas.microsoft.com/office/drawing/2014/main" id="{390816F4-74E2-3575-5E48-658B290B74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8325" y="1634524"/>
            <a:ext cx="8007350" cy="270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576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1"/>
            <a:ext cx="8006666" cy="2059680"/>
          </a:xfrm>
        </p:spPr>
        <p:txBody>
          <a:bodyPr>
            <a:normAutofit/>
          </a:bodyPr>
          <a:lstStyle/>
          <a:p>
            <a:pPr marL="342900" indent="-342900">
              <a:buFont typeface="Arial" panose="020B0604020202020204" pitchFamily="34" charset="0"/>
              <a:buChar char="•"/>
            </a:pPr>
            <a:endParaRPr lang="fr-FR" b="0" dirty="0">
              <a:solidFill>
                <a:schemeClr val="tx1"/>
              </a:solidFill>
            </a:endParaRPr>
          </a:p>
          <a:p>
            <a:r>
              <a:rPr lang="fr-FR" b="0" dirty="0">
                <a:solidFill>
                  <a:schemeClr val="tx1"/>
                </a:solidFill>
              </a:rPr>
              <a:t>a) Elle diminue</a:t>
            </a:r>
          </a:p>
          <a:p>
            <a:r>
              <a:rPr lang="fr-FR" b="0" dirty="0">
                <a:solidFill>
                  <a:schemeClr val="tx1"/>
                </a:solidFill>
              </a:rPr>
              <a:t>b) Elle augmente</a:t>
            </a:r>
          </a:p>
          <a:p>
            <a:r>
              <a:rPr lang="fr-FR" b="0" dirty="0">
                <a:solidFill>
                  <a:schemeClr val="tx1"/>
                </a:solidFill>
              </a:rPr>
              <a:t>c) Aucun impact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119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Quel est l'impact d'un niveau de confiance plus élevé sur la VaR ?</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Tree>
    <p:extLst>
      <p:ext uri="{BB962C8B-B14F-4D97-AF65-F5344CB8AC3E}">
        <p14:creationId xmlns:p14="http://schemas.microsoft.com/office/powerpoint/2010/main" val="421663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244600" y="1556006"/>
            <a:ext cx="2759341" cy="2202311"/>
          </a:xfrm>
        </p:spPr>
        <p:txBody>
          <a:bodyPr>
            <a:normAutofit/>
          </a:bodyPr>
          <a:lstStyle/>
          <a:p>
            <a:pPr algn="ctr"/>
            <a:r>
              <a:rPr lang="fr-FR" b="0" dirty="0">
                <a:solidFill>
                  <a:schemeClr val="tx1"/>
                </a:solidFill>
              </a:rPr>
              <a:t>les agents à besoin  de financement = la demande de fonds prêtables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 marché financier et son utilité</a:t>
            </a:r>
          </a:p>
        </p:txBody>
      </p:sp>
      <p:sp>
        <p:nvSpPr>
          <p:cNvPr id="8" name="Espace réservé de la date 7">
            <a:extLst>
              <a:ext uri="{FF2B5EF4-FFF2-40B4-BE49-F238E27FC236}">
                <a16:creationId xmlns:a16="http://schemas.microsoft.com/office/drawing/2014/main" id="{15D36080-4329-8430-B0D7-F23358884E1B}"/>
              </a:ext>
            </a:extLst>
          </p:cNvPr>
          <p:cNvSpPr>
            <a:spLocks noGrp="1"/>
          </p:cNvSpPr>
          <p:nvPr>
            <p:ph type="dt" sz="half" idx="10"/>
          </p:nvPr>
        </p:nvSpPr>
        <p:spPr/>
        <p:txBody>
          <a:bodyPr/>
          <a:lstStyle/>
          <a:p>
            <a:fld id="{E10EFCCE-9791-49EC-AD89-7B6ADC157A0F}" type="datetime1">
              <a:rPr lang="fr-FR" smtClean="0"/>
              <a:t>03/12/2023</a:t>
            </a:fld>
            <a:endParaRPr lang="fr-FR"/>
          </a:p>
        </p:txBody>
      </p:sp>
      <p:sp>
        <p:nvSpPr>
          <p:cNvPr id="9" name="Espace réservé du contenu 1">
            <a:extLst>
              <a:ext uri="{FF2B5EF4-FFF2-40B4-BE49-F238E27FC236}">
                <a16:creationId xmlns:a16="http://schemas.microsoft.com/office/drawing/2014/main" id="{29E222A3-6325-242C-A363-067DC986E981}"/>
              </a:ext>
            </a:extLst>
          </p:cNvPr>
          <p:cNvSpPr txBox="1">
            <a:spLocks/>
          </p:cNvSpPr>
          <p:nvPr/>
        </p:nvSpPr>
        <p:spPr>
          <a:xfrm>
            <a:off x="4942604" y="1316697"/>
            <a:ext cx="2672138" cy="329126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Le marché </a:t>
            </a:r>
            <a:r>
              <a:rPr lang="fr-FR" dirty="0">
                <a:solidFill>
                  <a:schemeClr val="tx1"/>
                </a:solidFill>
              </a:rPr>
              <a:t>monétaire</a:t>
            </a:r>
            <a:r>
              <a:rPr lang="fr-FR" b="0" dirty="0">
                <a:solidFill>
                  <a:schemeClr val="tx1"/>
                </a:solidFill>
              </a:rPr>
              <a:t> = cadre aux transactions à </a:t>
            </a:r>
            <a:r>
              <a:rPr lang="fr-FR" dirty="0">
                <a:solidFill>
                  <a:schemeClr val="tx1"/>
                </a:solidFill>
              </a:rPr>
              <a:t>court terme</a:t>
            </a:r>
            <a:r>
              <a:rPr lang="fr-FR" b="0" dirty="0">
                <a:solidFill>
                  <a:schemeClr val="tx1"/>
                </a:solidFill>
              </a:rPr>
              <a:t> </a:t>
            </a:r>
          </a:p>
          <a:p>
            <a:r>
              <a:rPr lang="fr-FR" b="0" dirty="0">
                <a:solidFill>
                  <a:schemeClr val="tx1"/>
                </a:solidFill>
              </a:rPr>
              <a:t>Le marché </a:t>
            </a:r>
            <a:r>
              <a:rPr lang="fr-FR" dirty="0">
                <a:solidFill>
                  <a:schemeClr val="tx1"/>
                </a:solidFill>
              </a:rPr>
              <a:t>financier</a:t>
            </a:r>
            <a:r>
              <a:rPr lang="fr-FR" b="0" dirty="0">
                <a:solidFill>
                  <a:schemeClr val="tx1"/>
                </a:solidFill>
              </a:rPr>
              <a:t> = cadre des opérations à </a:t>
            </a:r>
            <a:r>
              <a:rPr lang="fr-FR" dirty="0">
                <a:solidFill>
                  <a:schemeClr val="tx1"/>
                </a:solidFill>
              </a:rPr>
              <a:t>long terme</a:t>
            </a:r>
            <a:endParaRPr lang="fr-FR" b="0" dirty="0">
              <a:solidFill>
                <a:schemeClr val="tx1"/>
              </a:solidFill>
            </a:endParaRPr>
          </a:p>
        </p:txBody>
      </p:sp>
      <p:pic>
        <p:nvPicPr>
          <p:cNvPr id="11" name="Graphique 10" descr="Poignée de main avec un remplissage uni">
            <a:extLst>
              <a:ext uri="{FF2B5EF4-FFF2-40B4-BE49-F238E27FC236}">
                <a16:creationId xmlns:a16="http://schemas.microsoft.com/office/drawing/2014/main" id="{7E0BFF77-1B20-4746-EE5A-D460E4CB64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4988" y="1399759"/>
            <a:ext cx="914400" cy="914400"/>
          </a:xfrm>
          <a:prstGeom prst="rect">
            <a:avLst/>
          </a:prstGeom>
        </p:spPr>
      </p:pic>
      <p:sp>
        <p:nvSpPr>
          <p:cNvPr id="12" name="Espace réservé du contenu 1">
            <a:extLst>
              <a:ext uri="{FF2B5EF4-FFF2-40B4-BE49-F238E27FC236}">
                <a16:creationId xmlns:a16="http://schemas.microsoft.com/office/drawing/2014/main" id="{AFEED015-756C-9BA9-133E-0365F213BF8C}"/>
              </a:ext>
            </a:extLst>
          </p:cNvPr>
          <p:cNvSpPr txBox="1">
            <a:spLocks/>
          </p:cNvSpPr>
          <p:nvPr/>
        </p:nvSpPr>
        <p:spPr>
          <a:xfrm>
            <a:off x="1301072" y="3626724"/>
            <a:ext cx="2922229" cy="101315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Les agents à capacité de financement = l’offre. </a:t>
            </a:r>
          </a:p>
        </p:txBody>
      </p:sp>
      <p:pic>
        <p:nvPicPr>
          <p:cNvPr id="14" name="Graphique 13" descr="Ajouter avec un remplissage uni">
            <a:extLst>
              <a:ext uri="{FF2B5EF4-FFF2-40B4-BE49-F238E27FC236}">
                <a16:creationId xmlns:a16="http://schemas.microsoft.com/office/drawing/2014/main" id="{3B749DC8-CEC8-D65A-1C26-CBB114968C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43756" y="3189861"/>
            <a:ext cx="436863" cy="436863"/>
          </a:xfrm>
          <a:prstGeom prst="rect">
            <a:avLst/>
          </a:prstGeom>
        </p:spPr>
      </p:pic>
      <p:pic>
        <p:nvPicPr>
          <p:cNvPr id="16" name="Graphique 15" descr="Offre et demande avec un remplissage uni">
            <a:extLst>
              <a:ext uri="{FF2B5EF4-FFF2-40B4-BE49-F238E27FC236}">
                <a16:creationId xmlns:a16="http://schemas.microsoft.com/office/drawing/2014/main" id="{E9D00CE8-DE46-04C5-0818-59B1AECA00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83818" y="1535235"/>
            <a:ext cx="743688" cy="743688"/>
          </a:xfrm>
          <a:prstGeom prst="rect">
            <a:avLst/>
          </a:prstGeom>
        </p:spPr>
      </p:pic>
    </p:spTree>
    <p:extLst>
      <p:ext uri="{BB962C8B-B14F-4D97-AF65-F5344CB8AC3E}">
        <p14:creationId xmlns:p14="http://schemas.microsoft.com/office/powerpoint/2010/main" val="6722455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a:t>La volatilité</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120</a:t>
            </a:fld>
            <a:endParaRPr lang="fr-FR"/>
          </a:p>
        </p:txBody>
      </p:sp>
      <p:sp>
        <p:nvSpPr>
          <p:cNvPr id="6" name="Espace réservé du texte 5">
            <a:extLst>
              <a:ext uri="{FF2B5EF4-FFF2-40B4-BE49-F238E27FC236}">
                <a16:creationId xmlns:a16="http://schemas.microsoft.com/office/drawing/2014/main" id="{69B4ACD8-2A3E-775B-531E-723BAEDFBFC5}"/>
              </a:ext>
            </a:extLst>
          </p:cNvPr>
          <p:cNvSpPr>
            <a:spLocks noGrp="1"/>
          </p:cNvSpPr>
          <p:nvPr>
            <p:ph type="body" sz="quarter" idx="13"/>
          </p:nvPr>
        </p:nvSpPr>
        <p:spPr/>
        <p:txBody>
          <a:bodyPr/>
          <a:lstStyle/>
          <a:p>
            <a:r>
              <a:rPr lang="fr-FR" dirty="0"/>
              <a:t>05</a:t>
            </a:r>
          </a:p>
        </p:txBody>
      </p:sp>
      <p:sp>
        <p:nvSpPr>
          <p:cNvPr id="7" name="Espace réservé de la date 6">
            <a:extLst>
              <a:ext uri="{FF2B5EF4-FFF2-40B4-BE49-F238E27FC236}">
                <a16:creationId xmlns:a16="http://schemas.microsoft.com/office/drawing/2014/main" id="{29CE8CCF-AD8E-7C0A-AA11-36D37DC91999}"/>
              </a:ext>
            </a:extLst>
          </p:cNvPr>
          <p:cNvSpPr>
            <a:spLocks noGrp="1"/>
          </p:cNvSpPr>
          <p:nvPr>
            <p:ph type="dt" sz="half" idx="10"/>
          </p:nvPr>
        </p:nvSpPr>
        <p:spPr/>
        <p:txBody>
          <a:bodyPr/>
          <a:lstStyle/>
          <a:p>
            <a:fld id="{C386D975-9149-408B-98F7-4561543E02E6}" type="datetime1">
              <a:rPr lang="fr-FR" smtClean="0"/>
              <a:t>03/12/2023</a:t>
            </a:fld>
            <a:endParaRPr lang="fr-FR"/>
          </a:p>
        </p:txBody>
      </p:sp>
    </p:spTree>
    <p:extLst>
      <p:ext uri="{BB962C8B-B14F-4D97-AF65-F5344CB8AC3E}">
        <p14:creationId xmlns:p14="http://schemas.microsoft.com/office/powerpoint/2010/main" val="36634300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b="0" dirty="0">
                <a:solidFill>
                  <a:schemeClr val="tx1"/>
                </a:solidFill>
              </a:rPr>
              <a:t>Mesure la </a:t>
            </a:r>
            <a:r>
              <a:rPr lang="fr-FR" dirty="0">
                <a:solidFill>
                  <a:schemeClr val="tx1"/>
                </a:solidFill>
              </a:rPr>
              <a:t>variabilité</a:t>
            </a:r>
            <a:r>
              <a:rPr lang="fr-FR" b="0" dirty="0">
                <a:solidFill>
                  <a:schemeClr val="tx1"/>
                </a:solidFill>
              </a:rPr>
              <a:t> des </a:t>
            </a:r>
            <a:r>
              <a:rPr lang="fr-FR" dirty="0">
                <a:solidFill>
                  <a:schemeClr val="tx1"/>
                </a:solidFill>
              </a:rPr>
              <a:t>prix</a:t>
            </a:r>
            <a:r>
              <a:rPr lang="fr-FR" b="0" dirty="0">
                <a:solidFill>
                  <a:schemeClr val="tx1"/>
                </a:solidFill>
              </a:rPr>
              <a:t> des actifs financiers sur une </a:t>
            </a:r>
            <a:r>
              <a:rPr lang="fr-FR" dirty="0">
                <a:solidFill>
                  <a:schemeClr val="tx1"/>
                </a:solidFill>
              </a:rPr>
              <a:t>période</a:t>
            </a:r>
            <a:r>
              <a:rPr lang="fr-FR" b="0" dirty="0">
                <a:solidFill>
                  <a:schemeClr val="tx1"/>
                </a:solidFill>
              </a:rPr>
              <a:t> </a:t>
            </a:r>
            <a:r>
              <a:rPr lang="fr-FR" dirty="0">
                <a:solidFill>
                  <a:schemeClr val="tx1"/>
                </a:solidFill>
              </a:rPr>
              <a:t>donnée</a:t>
            </a:r>
            <a:r>
              <a:rPr lang="fr-FR" b="0" dirty="0">
                <a:solidFill>
                  <a:schemeClr val="tx1"/>
                </a:solidFill>
              </a:rPr>
              <a:t>.</a:t>
            </a:r>
          </a:p>
          <a:p>
            <a:r>
              <a:rPr lang="fr-FR" b="0" dirty="0">
                <a:solidFill>
                  <a:schemeClr val="tx1"/>
                </a:solidFill>
              </a:rPr>
              <a:t>Une </a:t>
            </a:r>
            <a:r>
              <a:rPr lang="fr-FR" dirty="0">
                <a:solidFill>
                  <a:schemeClr val="tx1"/>
                </a:solidFill>
              </a:rPr>
              <a:t>compréhension</a:t>
            </a:r>
            <a:r>
              <a:rPr lang="fr-FR" b="0" dirty="0">
                <a:solidFill>
                  <a:schemeClr val="tx1"/>
                </a:solidFill>
              </a:rPr>
              <a:t> approfondie de cette notion est </a:t>
            </a:r>
            <a:r>
              <a:rPr lang="fr-FR" dirty="0">
                <a:solidFill>
                  <a:schemeClr val="tx1"/>
                </a:solidFill>
              </a:rPr>
              <a:t>cruciale</a:t>
            </a:r>
            <a:r>
              <a:rPr lang="fr-FR" b="0" dirty="0">
                <a:solidFill>
                  <a:schemeClr val="tx1"/>
                </a:solidFill>
              </a:rPr>
              <a:t> pour </a:t>
            </a:r>
            <a:r>
              <a:rPr lang="fr-FR" dirty="0">
                <a:solidFill>
                  <a:schemeClr val="tx1"/>
                </a:solidFill>
              </a:rPr>
              <a:t>anticiper</a:t>
            </a:r>
            <a:r>
              <a:rPr lang="fr-FR" b="0" dirty="0">
                <a:solidFill>
                  <a:schemeClr val="tx1"/>
                </a:solidFill>
              </a:rPr>
              <a:t> les </a:t>
            </a:r>
            <a:r>
              <a:rPr lang="fr-FR" dirty="0">
                <a:solidFill>
                  <a:schemeClr val="tx1"/>
                </a:solidFill>
              </a:rPr>
              <a:t>mouvements</a:t>
            </a:r>
            <a:r>
              <a:rPr lang="fr-FR" b="0" dirty="0">
                <a:solidFill>
                  <a:schemeClr val="tx1"/>
                </a:solidFill>
              </a:rPr>
              <a:t> du </a:t>
            </a:r>
            <a:r>
              <a:rPr lang="fr-FR" dirty="0">
                <a:solidFill>
                  <a:schemeClr val="tx1"/>
                </a:solidFill>
              </a:rPr>
              <a:t>marché</a:t>
            </a:r>
            <a:r>
              <a:rPr lang="fr-FR" b="0" dirty="0">
                <a:solidFill>
                  <a:schemeClr val="tx1"/>
                </a:solidFill>
              </a:rPr>
              <a:t>, évaluer les risques et prendre des décisions.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Présentation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Les mouvements du marché sont </a:t>
            </a:r>
            <a:r>
              <a:rPr lang="fr-FR" dirty="0">
                <a:solidFill>
                  <a:schemeClr val="tx1"/>
                </a:solidFill>
              </a:rPr>
              <a:t>déclenchés</a:t>
            </a:r>
            <a:r>
              <a:rPr lang="fr-FR" b="0" dirty="0">
                <a:solidFill>
                  <a:schemeClr val="tx1"/>
                </a:solidFill>
              </a:rPr>
              <a:t> par divers facteurs (</a:t>
            </a:r>
            <a:r>
              <a:rPr lang="fr-FR" dirty="0">
                <a:solidFill>
                  <a:schemeClr val="tx1"/>
                </a:solidFill>
              </a:rPr>
              <a:t>événements</a:t>
            </a:r>
            <a:r>
              <a:rPr lang="fr-FR" b="0" dirty="0">
                <a:solidFill>
                  <a:schemeClr val="tx1"/>
                </a:solidFill>
              </a:rPr>
              <a:t> </a:t>
            </a:r>
            <a:r>
              <a:rPr lang="fr-FR" dirty="0">
                <a:solidFill>
                  <a:schemeClr val="tx1"/>
                </a:solidFill>
              </a:rPr>
              <a:t>économiques</a:t>
            </a:r>
            <a:r>
              <a:rPr lang="fr-FR" b="0" dirty="0">
                <a:solidFill>
                  <a:schemeClr val="tx1"/>
                </a:solidFill>
              </a:rPr>
              <a:t> majeurs, </a:t>
            </a:r>
            <a:r>
              <a:rPr lang="fr-FR" dirty="0">
                <a:solidFill>
                  <a:schemeClr val="tx1"/>
                </a:solidFill>
              </a:rPr>
              <a:t>annonces</a:t>
            </a:r>
            <a:r>
              <a:rPr lang="fr-FR" b="0" dirty="0">
                <a:solidFill>
                  <a:schemeClr val="tx1"/>
                </a:solidFill>
              </a:rPr>
              <a:t> </a:t>
            </a:r>
            <a:r>
              <a:rPr lang="fr-FR" dirty="0">
                <a:solidFill>
                  <a:schemeClr val="tx1"/>
                </a:solidFill>
              </a:rPr>
              <a:t>d'entreprises</a:t>
            </a:r>
            <a:r>
              <a:rPr lang="fr-FR" b="0" dirty="0">
                <a:solidFill>
                  <a:schemeClr val="tx1"/>
                </a:solidFill>
              </a:rPr>
              <a:t>)</a:t>
            </a:r>
          </a:p>
          <a:p>
            <a:r>
              <a:rPr lang="fr-FR" dirty="0">
                <a:solidFill>
                  <a:schemeClr val="tx1"/>
                </a:solidFill>
              </a:rPr>
              <a:t>Comprendre</a:t>
            </a:r>
            <a:r>
              <a:rPr lang="fr-FR" b="0" dirty="0">
                <a:solidFill>
                  <a:schemeClr val="tx1"/>
                </a:solidFill>
              </a:rPr>
              <a:t> ces causes permet de </a:t>
            </a:r>
            <a:r>
              <a:rPr lang="fr-FR" dirty="0">
                <a:solidFill>
                  <a:schemeClr val="tx1"/>
                </a:solidFill>
              </a:rPr>
              <a:t>connaître</a:t>
            </a:r>
            <a:r>
              <a:rPr lang="fr-FR" b="0" dirty="0">
                <a:solidFill>
                  <a:schemeClr val="tx1"/>
                </a:solidFill>
              </a:rPr>
              <a:t> les principales </a:t>
            </a:r>
            <a:r>
              <a:rPr lang="fr-FR" dirty="0">
                <a:solidFill>
                  <a:schemeClr val="tx1"/>
                </a:solidFill>
              </a:rPr>
              <a:t>forces</a:t>
            </a:r>
            <a:r>
              <a:rPr lang="fr-FR" b="0" dirty="0">
                <a:solidFill>
                  <a:schemeClr val="tx1"/>
                </a:solidFill>
              </a:rPr>
              <a:t> derrière les </a:t>
            </a:r>
            <a:r>
              <a:rPr lang="fr-FR" dirty="0">
                <a:solidFill>
                  <a:schemeClr val="tx1"/>
                </a:solidFill>
              </a:rPr>
              <a:t>fluctuations</a:t>
            </a:r>
            <a:r>
              <a:rPr lang="fr-FR" b="0" dirty="0">
                <a:solidFill>
                  <a:schemeClr val="tx1"/>
                </a:solidFill>
              </a:rPr>
              <a:t> du </a:t>
            </a:r>
            <a:r>
              <a:rPr lang="fr-FR" dirty="0">
                <a:solidFill>
                  <a:schemeClr val="tx1"/>
                </a:solidFill>
              </a:rPr>
              <a:t>marché</a:t>
            </a:r>
            <a:r>
              <a:rPr lang="fr-FR" b="0" dirty="0">
                <a:solidFill>
                  <a:schemeClr val="tx1"/>
                </a:solidFill>
              </a:rPr>
              <a:t>.</a:t>
            </a:r>
          </a:p>
        </p:txBody>
      </p:sp>
      <p:pic>
        <p:nvPicPr>
          <p:cNvPr id="10" name="Graphique 9" descr="Classe avec un remplissage uni">
            <a:extLst>
              <a:ext uri="{FF2B5EF4-FFF2-40B4-BE49-F238E27FC236}">
                <a16:creationId xmlns:a16="http://schemas.microsoft.com/office/drawing/2014/main" id="{0CAE84D6-EFA6-2F2D-5C6D-4DA7C22294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4" y="1651400"/>
            <a:ext cx="914400" cy="914400"/>
          </a:xfrm>
          <a:prstGeom prst="rect">
            <a:avLst/>
          </a:prstGeom>
        </p:spPr>
      </p:pic>
      <p:pic>
        <p:nvPicPr>
          <p:cNvPr id="12" name="Graphique 11" descr="Cause à effet avec un remplissage uni">
            <a:extLst>
              <a:ext uri="{FF2B5EF4-FFF2-40B4-BE49-F238E27FC236}">
                <a16:creationId xmlns:a16="http://schemas.microsoft.com/office/drawing/2014/main" id="{E87B6E42-FD57-16E7-D5C9-4E92AA876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18" y="1651400"/>
            <a:ext cx="914400" cy="914400"/>
          </a:xfrm>
          <a:prstGeom prst="rect">
            <a:avLst/>
          </a:prstGeom>
        </p:spPr>
      </p:pic>
    </p:spTree>
    <p:extLst>
      <p:ext uri="{BB962C8B-B14F-4D97-AF65-F5344CB8AC3E}">
        <p14:creationId xmlns:p14="http://schemas.microsoft.com/office/powerpoint/2010/main" val="3826758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b="0" dirty="0">
                <a:solidFill>
                  <a:schemeClr val="tx1"/>
                </a:solidFill>
              </a:rPr>
              <a:t>Deux formes principales : </a:t>
            </a:r>
            <a:r>
              <a:rPr lang="fr-FR" dirty="0">
                <a:solidFill>
                  <a:schemeClr val="tx1"/>
                </a:solidFill>
              </a:rPr>
              <a:t>historique</a:t>
            </a:r>
            <a:r>
              <a:rPr lang="fr-FR" b="0" dirty="0">
                <a:solidFill>
                  <a:schemeClr val="tx1"/>
                </a:solidFill>
              </a:rPr>
              <a:t> et </a:t>
            </a:r>
            <a:r>
              <a:rPr lang="fr-FR" dirty="0">
                <a:solidFill>
                  <a:schemeClr val="tx1"/>
                </a:solidFill>
              </a:rPr>
              <a:t>implicite</a:t>
            </a:r>
            <a:r>
              <a:rPr lang="fr-FR" b="0" dirty="0">
                <a:solidFill>
                  <a:schemeClr val="tx1"/>
                </a:solidFill>
              </a:rPr>
              <a:t>.</a:t>
            </a:r>
          </a:p>
          <a:p>
            <a:r>
              <a:rPr lang="fr-FR" b="0" dirty="0">
                <a:solidFill>
                  <a:schemeClr val="tx1"/>
                </a:solidFill>
              </a:rPr>
              <a:t>La </a:t>
            </a:r>
            <a:r>
              <a:rPr lang="fr-FR" dirty="0">
                <a:solidFill>
                  <a:schemeClr val="tx1"/>
                </a:solidFill>
              </a:rPr>
              <a:t>volatilité</a:t>
            </a:r>
            <a:r>
              <a:rPr lang="fr-FR" b="0" dirty="0">
                <a:solidFill>
                  <a:schemeClr val="tx1"/>
                </a:solidFill>
              </a:rPr>
              <a:t> </a:t>
            </a:r>
            <a:r>
              <a:rPr lang="fr-FR" dirty="0">
                <a:solidFill>
                  <a:schemeClr val="tx1"/>
                </a:solidFill>
              </a:rPr>
              <a:t>historique</a:t>
            </a:r>
            <a:r>
              <a:rPr lang="fr-FR" b="0" dirty="0">
                <a:solidFill>
                  <a:schemeClr val="tx1"/>
                </a:solidFill>
              </a:rPr>
              <a:t> se base sur l'analyse des </a:t>
            </a:r>
            <a:r>
              <a:rPr lang="fr-FR" dirty="0">
                <a:solidFill>
                  <a:schemeClr val="tx1"/>
                </a:solidFill>
              </a:rPr>
              <a:t>données</a:t>
            </a:r>
            <a:r>
              <a:rPr lang="fr-FR" b="0" dirty="0">
                <a:solidFill>
                  <a:schemeClr val="tx1"/>
                </a:solidFill>
              </a:rPr>
              <a:t> </a:t>
            </a:r>
            <a:r>
              <a:rPr lang="fr-FR" dirty="0">
                <a:solidFill>
                  <a:schemeClr val="tx1"/>
                </a:solidFill>
              </a:rPr>
              <a:t>passées</a:t>
            </a:r>
            <a:r>
              <a:rPr lang="fr-FR" b="0" dirty="0">
                <a:solidFill>
                  <a:schemeClr val="tx1"/>
                </a:solidFill>
              </a:rPr>
              <a:t>, tandis que la </a:t>
            </a:r>
            <a:r>
              <a:rPr lang="fr-FR" dirty="0">
                <a:solidFill>
                  <a:schemeClr val="tx1"/>
                </a:solidFill>
              </a:rPr>
              <a:t>volatilité</a:t>
            </a:r>
            <a:r>
              <a:rPr lang="fr-FR" b="0" dirty="0">
                <a:solidFill>
                  <a:schemeClr val="tx1"/>
                </a:solidFill>
              </a:rPr>
              <a:t> </a:t>
            </a:r>
            <a:r>
              <a:rPr lang="fr-FR" dirty="0">
                <a:solidFill>
                  <a:schemeClr val="tx1"/>
                </a:solidFill>
              </a:rPr>
              <a:t>implicite</a:t>
            </a:r>
            <a:r>
              <a:rPr lang="fr-FR" b="0" dirty="0">
                <a:solidFill>
                  <a:schemeClr val="tx1"/>
                </a:solidFill>
              </a:rPr>
              <a:t> utilise les </a:t>
            </a:r>
            <a:r>
              <a:rPr lang="fr-FR" dirty="0">
                <a:solidFill>
                  <a:schemeClr val="tx1"/>
                </a:solidFill>
              </a:rPr>
              <a:t>prix</a:t>
            </a:r>
            <a:r>
              <a:rPr lang="fr-FR" b="0" dirty="0">
                <a:solidFill>
                  <a:schemeClr val="tx1"/>
                </a:solidFill>
              </a:rPr>
              <a:t> des </a:t>
            </a:r>
            <a:r>
              <a:rPr lang="fr-FR" dirty="0">
                <a:solidFill>
                  <a:schemeClr val="tx1"/>
                </a:solidFill>
              </a:rPr>
              <a:t>options</a:t>
            </a:r>
            <a:r>
              <a:rPr lang="fr-FR" b="0" dirty="0">
                <a:solidFill>
                  <a:schemeClr val="tx1"/>
                </a:solidFill>
              </a:rPr>
              <a:t> pour projeter la </a:t>
            </a:r>
            <a:r>
              <a:rPr lang="fr-FR" dirty="0">
                <a:solidFill>
                  <a:schemeClr val="tx1"/>
                </a:solidFill>
              </a:rPr>
              <a:t>volatilité</a:t>
            </a:r>
            <a:r>
              <a:rPr lang="fr-FR" b="0" dirty="0">
                <a:solidFill>
                  <a:schemeClr val="tx1"/>
                </a:solidFill>
              </a:rPr>
              <a:t> </a:t>
            </a:r>
            <a:r>
              <a:rPr lang="fr-FR" dirty="0">
                <a:solidFill>
                  <a:schemeClr val="tx1"/>
                </a:solidFill>
              </a:rPr>
              <a:t>future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Présentation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La volatilité n'est pas simplement synonyme de risque; elle présente également des </a:t>
            </a:r>
            <a:r>
              <a:rPr lang="fr-FR" dirty="0">
                <a:solidFill>
                  <a:schemeClr val="tx1"/>
                </a:solidFill>
              </a:rPr>
              <a:t>opportunités</a:t>
            </a:r>
            <a:r>
              <a:rPr lang="fr-FR" b="0" dirty="0">
                <a:solidFill>
                  <a:schemeClr val="tx1"/>
                </a:solidFill>
              </a:rPr>
              <a:t>.</a:t>
            </a:r>
          </a:p>
          <a:p>
            <a:r>
              <a:rPr lang="fr-FR" b="0" dirty="0">
                <a:solidFill>
                  <a:schemeClr val="tx1"/>
                </a:solidFill>
              </a:rPr>
              <a:t>Les investisseurs avertis peuvent utiliser ces </a:t>
            </a:r>
            <a:r>
              <a:rPr lang="fr-FR" dirty="0">
                <a:solidFill>
                  <a:schemeClr val="tx1"/>
                </a:solidFill>
              </a:rPr>
              <a:t>fluctuations</a:t>
            </a:r>
            <a:r>
              <a:rPr lang="fr-FR" b="0" dirty="0">
                <a:solidFill>
                  <a:schemeClr val="tx1"/>
                </a:solidFill>
              </a:rPr>
              <a:t> pour prendre des </a:t>
            </a:r>
            <a:r>
              <a:rPr lang="fr-FR" dirty="0">
                <a:solidFill>
                  <a:schemeClr val="tx1"/>
                </a:solidFill>
              </a:rPr>
              <a:t>positions</a:t>
            </a:r>
            <a:r>
              <a:rPr lang="fr-FR" b="0" dirty="0">
                <a:solidFill>
                  <a:schemeClr val="tx1"/>
                </a:solidFill>
              </a:rPr>
              <a:t> </a:t>
            </a:r>
            <a:r>
              <a:rPr lang="fr-FR" dirty="0">
                <a:solidFill>
                  <a:schemeClr val="tx1"/>
                </a:solidFill>
              </a:rPr>
              <a:t>avantageuses</a:t>
            </a:r>
            <a:r>
              <a:rPr lang="fr-FR" b="0" dirty="0">
                <a:solidFill>
                  <a:schemeClr val="tx1"/>
                </a:solidFill>
              </a:rPr>
              <a:t>.</a:t>
            </a:r>
          </a:p>
        </p:txBody>
      </p:sp>
      <p:pic>
        <p:nvPicPr>
          <p:cNvPr id="11" name="Graphique 10" descr="Diagramme de Venn avec un remplissage uni">
            <a:extLst>
              <a:ext uri="{FF2B5EF4-FFF2-40B4-BE49-F238E27FC236}">
                <a16:creationId xmlns:a16="http://schemas.microsoft.com/office/drawing/2014/main" id="{0329254F-438F-6976-6189-EE5DA615C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2" y="1651400"/>
            <a:ext cx="914400" cy="914400"/>
          </a:xfrm>
          <a:prstGeom prst="rect">
            <a:avLst/>
          </a:prstGeom>
        </p:spPr>
      </p:pic>
      <p:pic>
        <p:nvPicPr>
          <p:cNvPr id="14" name="Graphique 13" descr="Priorités avec un remplissage uni">
            <a:extLst>
              <a:ext uri="{FF2B5EF4-FFF2-40B4-BE49-F238E27FC236}">
                <a16:creationId xmlns:a16="http://schemas.microsoft.com/office/drawing/2014/main" id="{1B37B022-1300-38BD-3142-5D4997AEDA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20" y="1651400"/>
            <a:ext cx="914400" cy="914400"/>
          </a:xfrm>
          <a:prstGeom prst="rect">
            <a:avLst/>
          </a:prstGeom>
        </p:spPr>
      </p:pic>
    </p:spTree>
    <p:extLst>
      <p:ext uri="{BB962C8B-B14F-4D97-AF65-F5344CB8AC3E}">
        <p14:creationId xmlns:p14="http://schemas.microsoft.com/office/powerpoint/2010/main" val="1011996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b="0" dirty="0">
                <a:solidFill>
                  <a:schemeClr val="tx1"/>
                </a:solidFill>
              </a:rPr>
              <a:t>Pour évaluer la volatilité, des </a:t>
            </a:r>
            <a:r>
              <a:rPr lang="fr-FR" dirty="0">
                <a:solidFill>
                  <a:schemeClr val="tx1"/>
                </a:solidFill>
              </a:rPr>
              <a:t>indices</a:t>
            </a:r>
            <a:r>
              <a:rPr lang="fr-FR" b="0" dirty="0">
                <a:solidFill>
                  <a:schemeClr val="tx1"/>
                </a:solidFill>
              </a:rPr>
              <a:t> tels que le </a:t>
            </a:r>
            <a:r>
              <a:rPr lang="fr-FR" dirty="0">
                <a:solidFill>
                  <a:schemeClr val="tx1"/>
                </a:solidFill>
              </a:rPr>
              <a:t>VIX</a:t>
            </a:r>
            <a:r>
              <a:rPr lang="fr-FR" b="0" dirty="0">
                <a:solidFill>
                  <a:schemeClr val="tx1"/>
                </a:solidFill>
              </a:rPr>
              <a:t> aux États-Unis servent de </a:t>
            </a:r>
            <a:r>
              <a:rPr lang="fr-FR" dirty="0">
                <a:solidFill>
                  <a:schemeClr val="tx1"/>
                </a:solidFill>
              </a:rPr>
              <a:t>baromètres</a:t>
            </a:r>
            <a:r>
              <a:rPr lang="fr-FR" b="0" dirty="0">
                <a:solidFill>
                  <a:schemeClr val="tx1"/>
                </a:solidFill>
              </a:rPr>
              <a:t> essentiels.</a:t>
            </a:r>
          </a:p>
          <a:p>
            <a:r>
              <a:rPr lang="fr-FR" b="0" dirty="0">
                <a:solidFill>
                  <a:schemeClr val="tx1"/>
                </a:solidFill>
              </a:rPr>
              <a:t>Offrent une perspective </a:t>
            </a:r>
            <a:r>
              <a:rPr lang="fr-FR" dirty="0">
                <a:solidFill>
                  <a:schemeClr val="tx1"/>
                </a:solidFill>
              </a:rPr>
              <a:t>quantifiable</a:t>
            </a:r>
            <a:r>
              <a:rPr lang="fr-FR" b="0" dirty="0">
                <a:solidFill>
                  <a:schemeClr val="tx1"/>
                </a:solidFill>
              </a:rPr>
              <a:t> de la </a:t>
            </a:r>
            <a:r>
              <a:rPr lang="fr-FR" dirty="0">
                <a:solidFill>
                  <a:schemeClr val="tx1"/>
                </a:solidFill>
              </a:rPr>
              <a:t>volatilité</a:t>
            </a:r>
            <a:r>
              <a:rPr lang="fr-FR" b="0" dirty="0">
                <a:solidFill>
                  <a:schemeClr val="tx1"/>
                </a:solidFill>
              </a:rPr>
              <a:t>, permettant aux </a:t>
            </a:r>
            <a:r>
              <a:rPr lang="fr-FR" dirty="0">
                <a:solidFill>
                  <a:schemeClr val="tx1"/>
                </a:solidFill>
              </a:rPr>
              <a:t>investisseurs</a:t>
            </a:r>
            <a:r>
              <a:rPr lang="fr-FR" b="0" dirty="0">
                <a:solidFill>
                  <a:schemeClr val="tx1"/>
                </a:solidFill>
              </a:rPr>
              <a:t> de prendre des </a:t>
            </a:r>
            <a:r>
              <a:rPr lang="fr-FR" dirty="0">
                <a:solidFill>
                  <a:schemeClr val="tx1"/>
                </a:solidFill>
              </a:rPr>
              <a:t>décisions</a:t>
            </a:r>
            <a:r>
              <a:rPr lang="fr-FR" b="0" dirty="0">
                <a:solidFill>
                  <a:schemeClr val="tx1"/>
                </a:solidFill>
              </a:rPr>
              <a:t> éclairées.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Présentation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La </a:t>
            </a:r>
            <a:r>
              <a:rPr lang="fr-FR" dirty="0">
                <a:solidFill>
                  <a:schemeClr val="tx1"/>
                </a:solidFill>
              </a:rPr>
              <a:t>gestion</a:t>
            </a:r>
            <a:r>
              <a:rPr lang="fr-FR" b="0" dirty="0">
                <a:solidFill>
                  <a:schemeClr val="tx1"/>
                </a:solidFill>
              </a:rPr>
              <a:t> de la volatilité est une </a:t>
            </a:r>
            <a:r>
              <a:rPr lang="fr-FR" dirty="0">
                <a:solidFill>
                  <a:schemeClr val="tx1"/>
                </a:solidFill>
              </a:rPr>
              <a:t>compétence</a:t>
            </a:r>
            <a:r>
              <a:rPr lang="fr-FR" b="0" dirty="0">
                <a:solidFill>
                  <a:schemeClr val="tx1"/>
                </a:solidFill>
              </a:rPr>
              <a:t> </a:t>
            </a:r>
            <a:r>
              <a:rPr lang="fr-FR" dirty="0">
                <a:solidFill>
                  <a:schemeClr val="tx1"/>
                </a:solidFill>
              </a:rPr>
              <a:t>clé</a:t>
            </a:r>
            <a:r>
              <a:rPr lang="fr-FR" b="0" dirty="0">
                <a:solidFill>
                  <a:schemeClr val="tx1"/>
                </a:solidFill>
              </a:rPr>
              <a:t> pour les investisseurs.</a:t>
            </a:r>
          </a:p>
          <a:p>
            <a:r>
              <a:rPr lang="fr-FR" b="0" dirty="0">
                <a:solidFill>
                  <a:schemeClr val="tx1"/>
                </a:solidFill>
              </a:rPr>
              <a:t>Utilisation </a:t>
            </a:r>
            <a:r>
              <a:rPr lang="fr-FR" dirty="0">
                <a:solidFill>
                  <a:schemeClr val="tx1"/>
                </a:solidFill>
              </a:rPr>
              <a:t>d’options</a:t>
            </a:r>
            <a:r>
              <a:rPr lang="fr-FR" b="0" dirty="0">
                <a:solidFill>
                  <a:schemeClr val="tx1"/>
                </a:solidFill>
              </a:rPr>
              <a:t>, qui permettent </a:t>
            </a:r>
            <a:r>
              <a:rPr lang="fr-FR" dirty="0">
                <a:solidFill>
                  <a:schemeClr val="tx1"/>
                </a:solidFill>
              </a:rPr>
              <a:t>d'atténuer</a:t>
            </a:r>
            <a:r>
              <a:rPr lang="fr-FR" b="0" dirty="0">
                <a:solidFill>
                  <a:schemeClr val="tx1"/>
                </a:solidFill>
              </a:rPr>
              <a:t> les </a:t>
            </a:r>
            <a:r>
              <a:rPr lang="fr-FR" dirty="0">
                <a:solidFill>
                  <a:schemeClr val="tx1"/>
                </a:solidFill>
              </a:rPr>
              <a:t>risques</a:t>
            </a:r>
            <a:r>
              <a:rPr lang="fr-FR" b="0" dirty="0">
                <a:solidFill>
                  <a:schemeClr val="tx1"/>
                </a:solidFill>
              </a:rPr>
              <a:t> et de </a:t>
            </a:r>
            <a:r>
              <a:rPr lang="fr-FR" dirty="0">
                <a:solidFill>
                  <a:schemeClr val="tx1"/>
                </a:solidFill>
              </a:rPr>
              <a:t>protéger</a:t>
            </a:r>
            <a:r>
              <a:rPr lang="fr-FR" b="0" dirty="0">
                <a:solidFill>
                  <a:schemeClr val="tx1"/>
                </a:solidFill>
              </a:rPr>
              <a:t> les </a:t>
            </a:r>
            <a:r>
              <a:rPr lang="fr-FR" dirty="0">
                <a:solidFill>
                  <a:schemeClr val="tx1"/>
                </a:solidFill>
              </a:rPr>
              <a:t>portefeuilles</a:t>
            </a:r>
            <a:r>
              <a:rPr lang="fr-FR" b="0" dirty="0">
                <a:solidFill>
                  <a:schemeClr val="tx1"/>
                </a:solidFill>
              </a:rPr>
              <a:t> pendant des périodes de volatilité accrue.</a:t>
            </a:r>
          </a:p>
        </p:txBody>
      </p:sp>
      <p:pic>
        <p:nvPicPr>
          <p:cNvPr id="10" name="Graphique 9" descr="Calculatrice avec un remplissage uni">
            <a:extLst>
              <a:ext uri="{FF2B5EF4-FFF2-40B4-BE49-F238E27FC236}">
                <a16:creationId xmlns:a16="http://schemas.microsoft.com/office/drawing/2014/main" id="{21BF512A-AD96-0F4B-7167-653F162CC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4" y="1595227"/>
            <a:ext cx="914400" cy="914400"/>
          </a:xfrm>
          <a:prstGeom prst="rect">
            <a:avLst/>
          </a:prstGeom>
        </p:spPr>
      </p:pic>
      <p:pic>
        <p:nvPicPr>
          <p:cNvPr id="13" name="Graphique 12" descr="Liste de contrôle avec un remplissage uni">
            <a:extLst>
              <a:ext uri="{FF2B5EF4-FFF2-40B4-BE49-F238E27FC236}">
                <a16:creationId xmlns:a16="http://schemas.microsoft.com/office/drawing/2014/main" id="{E78F374E-D2C5-BF08-AF7C-9CBD47B346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16" y="1595227"/>
            <a:ext cx="914400" cy="914400"/>
          </a:xfrm>
          <a:prstGeom prst="rect">
            <a:avLst/>
          </a:prstGeom>
        </p:spPr>
      </p:pic>
    </p:spTree>
    <p:extLst>
      <p:ext uri="{BB962C8B-B14F-4D97-AF65-F5344CB8AC3E}">
        <p14:creationId xmlns:p14="http://schemas.microsoft.com/office/powerpoint/2010/main" val="2566052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dirty="0">
                <a:solidFill>
                  <a:schemeClr val="tx1"/>
                </a:solidFill>
              </a:rPr>
              <a:t>Mesure</a:t>
            </a:r>
            <a:r>
              <a:rPr lang="fr-FR" b="0" dirty="0">
                <a:solidFill>
                  <a:schemeClr val="tx1"/>
                </a:solidFill>
              </a:rPr>
              <a:t> de la </a:t>
            </a:r>
            <a:r>
              <a:rPr lang="fr-FR" dirty="0">
                <a:solidFill>
                  <a:schemeClr val="tx1"/>
                </a:solidFill>
              </a:rPr>
              <a:t>volatilité</a:t>
            </a:r>
            <a:r>
              <a:rPr lang="fr-FR" b="0" dirty="0">
                <a:solidFill>
                  <a:schemeClr val="tx1"/>
                </a:solidFill>
              </a:rPr>
              <a:t> </a:t>
            </a:r>
            <a:r>
              <a:rPr lang="fr-FR" dirty="0">
                <a:solidFill>
                  <a:schemeClr val="tx1"/>
                </a:solidFill>
              </a:rPr>
              <a:t>future</a:t>
            </a:r>
            <a:r>
              <a:rPr lang="fr-FR" b="0" dirty="0">
                <a:solidFill>
                  <a:schemeClr val="tx1"/>
                </a:solidFill>
              </a:rPr>
              <a:t> anticipée par les participants au marché. </a:t>
            </a:r>
          </a:p>
          <a:p>
            <a:r>
              <a:rPr lang="fr-FR" b="0" dirty="0">
                <a:solidFill>
                  <a:schemeClr val="tx1"/>
                </a:solidFill>
              </a:rPr>
              <a:t>La volatilité implicite est </a:t>
            </a:r>
            <a:r>
              <a:rPr lang="fr-FR" dirty="0">
                <a:solidFill>
                  <a:schemeClr val="tx1"/>
                </a:solidFill>
              </a:rPr>
              <a:t>dérivée</a:t>
            </a:r>
            <a:r>
              <a:rPr lang="fr-FR" b="0" dirty="0">
                <a:solidFill>
                  <a:schemeClr val="tx1"/>
                </a:solidFill>
              </a:rPr>
              <a:t> des </a:t>
            </a:r>
            <a:r>
              <a:rPr lang="fr-FR" dirty="0">
                <a:solidFill>
                  <a:schemeClr val="tx1"/>
                </a:solidFill>
              </a:rPr>
              <a:t>prix</a:t>
            </a:r>
            <a:r>
              <a:rPr lang="fr-FR" b="0" dirty="0">
                <a:solidFill>
                  <a:schemeClr val="tx1"/>
                </a:solidFill>
              </a:rPr>
              <a:t> des </a:t>
            </a:r>
            <a:r>
              <a:rPr lang="fr-FR" dirty="0">
                <a:solidFill>
                  <a:schemeClr val="tx1"/>
                </a:solidFill>
              </a:rPr>
              <a:t>options</a:t>
            </a:r>
            <a:r>
              <a:rPr lang="fr-FR" b="0" dirty="0">
                <a:solidFill>
                  <a:schemeClr val="tx1"/>
                </a:solidFill>
              </a:rPr>
              <a:t>. </a:t>
            </a:r>
          </a:p>
          <a:p>
            <a:r>
              <a:rPr lang="fr-FR" dirty="0">
                <a:solidFill>
                  <a:schemeClr val="tx1"/>
                </a:solidFill>
              </a:rPr>
              <a:t>Exprime</a:t>
            </a:r>
            <a:r>
              <a:rPr lang="fr-FR" b="0" dirty="0">
                <a:solidFill>
                  <a:schemeClr val="tx1"/>
                </a:solidFill>
              </a:rPr>
              <a:t> les </a:t>
            </a:r>
            <a:r>
              <a:rPr lang="fr-FR" dirty="0">
                <a:solidFill>
                  <a:schemeClr val="tx1"/>
                </a:solidFill>
              </a:rPr>
              <a:t>attentes</a:t>
            </a:r>
            <a:r>
              <a:rPr lang="fr-FR" b="0" dirty="0">
                <a:solidFill>
                  <a:schemeClr val="tx1"/>
                </a:solidFill>
              </a:rPr>
              <a:t> du </a:t>
            </a:r>
            <a:r>
              <a:rPr lang="fr-FR" dirty="0">
                <a:solidFill>
                  <a:schemeClr val="tx1"/>
                </a:solidFill>
              </a:rPr>
              <a:t>marché</a:t>
            </a:r>
            <a:r>
              <a:rPr lang="fr-FR" b="0" dirty="0">
                <a:solidFill>
                  <a:schemeClr val="tx1"/>
                </a:solidFill>
              </a:rPr>
              <a:t> concernant la </a:t>
            </a:r>
            <a:r>
              <a:rPr lang="fr-FR" dirty="0">
                <a:solidFill>
                  <a:schemeClr val="tx1"/>
                </a:solidFill>
              </a:rPr>
              <a:t>future</a:t>
            </a:r>
            <a:r>
              <a:rPr lang="fr-FR" b="0" dirty="0">
                <a:solidFill>
                  <a:schemeClr val="tx1"/>
                </a:solidFill>
              </a:rPr>
              <a:t> </a:t>
            </a:r>
            <a:r>
              <a:rPr lang="fr-FR" dirty="0">
                <a:solidFill>
                  <a:schemeClr val="tx1"/>
                </a:solidFill>
              </a:rPr>
              <a:t>fluctuation</a:t>
            </a:r>
            <a:r>
              <a:rPr lang="fr-FR" b="0" dirty="0">
                <a:solidFill>
                  <a:schemeClr val="tx1"/>
                </a:solidFill>
              </a:rPr>
              <a:t> des prix d'un actif financier.</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Focus sur la volatilité implicite</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Calculée à l'aide des </a:t>
            </a:r>
            <a:r>
              <a:rPr lang="fr-FR" dirty="0">
                <a:solidFill>
                  <a:schemeClr val="tx1"/>
                </a:solidFill>
              </a:rPr>
              <a:t>modèles</a:t>
            </a:r>
            <a:r>
              <a:rPr lang="fr-FR" b="0" dirty="0">
                <a:solidFill>
                  <a:schemeClr val="tx1"/>
                </a:solidFill>
              </a:rPr>
              <a:t> </a:t>
            </a:r>
            <a:r>
              <a:rPr lang="fr-FR" dirty="0">
                <a:solidFill>
                  <a:schemeClr val="tx1"/>
                </a:solidFill>
              </a:rPr>
              <a:t>d'évaluation</a:t>
            </a:r>
            <a:r>
              <a:rPr lang="fr-FR" b="0" dirty="0">
                <a:solidFill>
                  <a:schemeClr val="tx1"/>
                </a:solidFill>
              </a:rPr>
              <a:t> des </a:t>
            </a:r>
            <a:r>
              <a:rPr lang="fr-FR" dirty="0">
                <a:solidFill>
                  <a:schemeClr val="tx1"/>
                </a:solidFill>
              </a:rPr>
              <a:t>options.</a:t>
            </a:r>
          </a:p>
          <a:p>
            <a:r>
              <a:rPr lang="fr-FR" b="0" dirty="0">
                <a:solidFill>
                  <a:schemeClr val="tx1"/>
                </a:solidFill>
              </a:rPr>
              <a:t>Prise en compte </a:t>
            </a:r>
            <a:r>
              <a:rPr lang="fr-FR" dirty="0">
                <a:solidFill>
                  <a:schemeClr val="tx1"/>
                </a:solidFill>
              </a:rPr>
              <a:t>plusieurs</a:t>
            </a:r>
            <a:r>
              <a:rPr lang="fr-FR" b="0" dirty="0">
                <a:solidFill>
                  <a:schemeClr val="tx1"/>
                </a:solidFill>
              </a:rPr>
              <a:t> </a:t>
            </a:r>
            <a:r>
              <a:rPr lang="fr-FR" dirty="0">
                <a:solidFill>
                  <a:schemeClr val="tx1"/>
                </a:solidFill>
              </a:rPr>
              <a:t>facteurs</a:t>
            </a:r>
            <a:r>
              <a:rPr lang="fr-FR" b="0" dirty="0">
                <a:solidFill>
                  <a:schemeClr val="tx1"/>
                </a:solidFill>
              </a:rPr>
              <a:t>: </a:t>
            </a:r>
          </a:p>
          <a:p>
            <a:pPr marL="285750" indent="-285750">
              <a:spcBef>
                <a:spcPts val="0"/>
              </a:spcBef>
              <a:buFont typeface="Arial" panose="020B0604020202020204" pitchFamily="34" charset="0"/>
              <a:buChar char="•"/>
            </a:pPr>
            <a:r>
              <a:rPr lang="fr-FR" b="0" dirty="0">
                <a:solidFill>
                  <a:schemeClr val="tx1"/>
                </a:solidFill>
              </a:rPr>
              <a:t>prix de l'option</a:t>
            </a:r>
          </a:p>
          <a:p>
            <a:pPr marL="285750" indent="-285750">
              <a:spcBef>
                <a:spcPts val="0"/>
              </a:spcBef>
              <a:buFont typeface="Arial" panose="020B0604020202020204" pitchFamily="34" charset="0"/>
              <a:buChar char="•"/>
            </a:pPr>
            <a:r>
              <a:rPr lang="fr-FR" b="0" dirty="0">
                <a:solidFill>
                  <a:schemeClr val="tx1"/>
                </a:solidFill>
              </a:rPr>
              <a:t>prix actuel de l'actif sous-jacent</a:t>
            </a:r>
          </a:p>
          <a:p>
            <a:pPr marL="285750" indent="-285750">
              <a:spcBef>
                <a:spcPts val="0"/>
              </a:spcBef>
              <a:buFont typeface="Arial" panose="020B0604020202020204" pitchFamily="34" charset="0"/>
              <a:buChar char="•"/>
            </a:pPr>
            <a:r>
              <a:rPr lang="fr-FR" b="0" dirty="0">
                <a:solidFill>
                  <a:schemeClr val="tx1"/>
                </a:solidFill>
              </a:rPr>
              <a:t>temps restant avant l'expiration de l'option</a:t>
            </a:r>
          </a:p>
          <a:p>
            <a:pPr marL="285750" indent="-285750">
              <a:spcBef>
                <a:spcPts val="0"/>
              </a:spcBef>
              <a:buFont typeface="Arial" panose="020B0604020202020204" pitchFamily="34" charset="0"/>
              <a:buChar char="•"/>
            </a:pPr>
            <a:r>
              <a:rPr lang="fr-FR" b="0" dirty="0">
                <a:solidFill>
                  <a:schemeClr val="tx1"/>
                </a:solidFill>
              </a:rPr>
              <a:t>le taux d'intérêt sans risque</a:t>
            </a:r>
          </a:p>
        </p:txBody>
      </p:sp>
      <p:pic>
        <p:nvPicPr>
          <p:cNvPr id="11" name="Graphique 10" descr="Classe avec un remplissage uni">
            <a:extLst>
              <a:ext uri="{FF2B5EF4-FFF2-40B4-BE49-F238E27FC236}">
                <a16:creationId xmlns:a16="http://schemas.microsoft.com/office/drawing/2014/main" id="{C4F96E67-C7C4-2A67-C8D7-4B2455EADC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4" y="1580754"/>
            <a:ext cx="914400" cy="914400"/>
          </a:xfrm>
          <a:prstGeom prst="rect">
            <a:avLst/>
          </a:prstGeom>
        </p:spPr>
      </p:pic>
      <p:pic>
        <p:nvPicPr>
          <p:cNvPr id="12" name="Graphique 11" descr="Calculatrice avec un remplissage uni">
            <a:extLst>
              <a:ext uri="{FF2B5EF4-FFF2-40B4-BE49-F238E27FC236}">
                <a16:creationId xmlns:a16="http://schemas.microsoft.com/office/drawing/2014/main" id="{6000D8D1-9599-505C-BD23-9E433C5F5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18" y="1580754"/>
            <a:ext cx="914400" cy="914400"/>
          </a:xfrm>
          <a:prstGeom prst="rect">
            <a:avLst/>
          </a:prstGeom>
        </p:spPr>
      </p:pic>
    </p:spTree>
    <p:extLst>
      <p:ext uri="{BB962C8B-B14F-4D97-AF65-F5344CB8AC3E}">
        <p14:creationId xmlns:p14="http://schemas.microsoft.com/office/powerpoint/2010/main" val="1868263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sz="1200" b="0" dirty="0">
                <a:solidFill>
                  <a:schemeClr val="tx1"/>
                </a:solidFill>
              </a:rPr>
              <a:t>Les </a:t>
            </a:r>
            <a:r>
              <a:rPr lang="fr-FR" sz="1200" dirty="0">
                <a:solidFill>
                  <a:schemeClr val="tx1"/>
                </a:solidFill>
              </a:rPr>
              <a:t>options</a:t>
            </a:r>
            <a:r>
              <a:rPr lang="fr-FR" sz="1200" b="0" dirty="0">
                <a:solidFill>
                  <a:schemeClr val="tx1"/>
                </a:solidFill>
              </a:rPr>
              <a:t> donnent aux investisseurs le </a:t>
            </a:r>
            <a:r>
              <a:rPr lang="fr-FR" sz="1200" dirty="0">
                <a:solidFill>
                  <a:schemeClr val="tx1"/>
                </a:solidFill>
              </a:rPr>
              <a:t>droit</a:t>
            </a:r>
            <a:r>
              <a:rPr lang="fr-FR" sz="1200" b="0" dirty="0">
                <a:solidFill>
                  <a:schemeClr val="tx1"/>
                </a:solidFill>
              </a:rPr>
              <a:t>, mais </a:t>
            </a:r>
            <a:r>
              <a:rPr lang="fr-FR" sz="1200" dirty="0">
                <a:solidFill>
                  <a:schemeClr val="tx1"/>
                </a:solidFill>
              </a:rPr>
              <a:t>non l'obligation</a:t>
            </a:r>
            <a:r>
              <a:rPr lang="fr-FR" sz="1200" b="0" dirty="0">
                <a:solidFill>
                  <a:schemeClr val="tx1"/>
                </a:solidFill>
              </a:rPr>
              <a:t>, </a:t>
            </a:r>
            <a:r>
              <a:rPr lang="fr-FR" sz="1200" dirty="0">
                <a:solidFill>
                  <a:schemeClr val="tx1"/>
                </a:solidFill>
              </a:rPr>
              <a:t>d'acheter</a:t>
            </a:r>
            <a:r>
              <a:rPr lang="fr-FR" sz="1200" b="0" dirty="0">
                <a:solidFill>
                  <a:schemeClr val="tx1"/>
                </a:solidFill>
              </a:rPr>
              <a:t> ou de </a:t>
            </a:r>
            <a:r>
              <a:rPr lang="fr-FR" sz="1200" dirty="0">
                <a:solidFill>
                  <a:schemeClr val="tx1"/>
                </a:solidFill>
              </a:rPr>
              <a:t>vendre</a:t>
            </a:r>
            <a:r>
              <a:rPr lang="fr-FR" sz="1200" b="0" dirty="0">
                <a:solidFill>
                  <a:schemeClr val="tx1"/>
                </a:solidFill>
              </a:rPr>
              <a:t> un actif à un prix prédéfini avant une date d'expiration. </a:t>
            </a:r>
          </a:p>
          <a:p>
            <a:r>
              <a:rPr lang="fr-FR" sz="1200" dirty="0">
                <a:solidFill>
                  <a:schemeClr val="tx1"/>
                </a:solidFill>
              </a:rPr>
              <a:t>Sensibilité</a:t>
            </a:r>
            <a:r>
              <a:rPr lang="fr-FR" sz="1200" b="0" dirty="0">
                <a:solidFill>
                  <a:schemeClr val="tx1"/>
                </a:solidFill>
              </a:rPr>
              <a:t> des </a:t>
            </a:r>
            <a:r>
              <a:rPr lang="fr-FR" sz="1200" dirty="0">
                <a:solidFill>
                  <a:schemeClr val="tx1"/>
                </a:solidFill>
              </a:rPr>
              <a:t>options</a:t>
            </a:r>
            <a:r>
              <a:rPr lang="fr-FR" sz="1200" b="0" dirty="0">
                <a:solidFill>
                  <a:schemeClr val="tx1"/>
                </a:solidFill>
              </a:rPr>
              <a:t> aux variations de </a:t>
            </a:r>
            <a:r>
              <a:rPr lang="fr-FR" sz="1200" dirty="0">
                <a:solidFill>
                  <a:schemeClr val="tx1"/>
                </a:solidFill>
              </a:rPr>
              <a:t>volatilité</a:t>
            </a:r>
            <a:r>
              <a:rPr lang="fr-FR" sz="1200" b="0" dirty="0">
                <a:solidFill>
                  <a:schemeClr val="tx1"/>
                </a:solidFill>
              </a:rPr>
              <a:t>. </a:t>
            </a:r>
          </a:p>
          <a:p>
            <a:r>
              <a:rPr lang="fr-FR" sz="1200" b="0" dirty="0">
                <a:solidFill>
                  <a:schemeClr val="tx1"/>
                </a:solidFill>
              </a:rPr>
              <a:t>Une </a:t>
            </a:r>
            <a:r>
              <a:rPr lang="fr-FR" sz="1200" dirty="0">
                <a:solidFill>
                  <a:schemeClr val="tx1"/>
                </a:solidFill>
              </a:rPr>
              <a:t>volatilité</a:t>
            </a:r>
            <a:r>
              <a:rPr lang="fr-FR" sz="1200" b="0" dirty="0">
                <a:solidFill>
                  <a:schemeClr val="tx1"/>
                </a:solidFill>
              </a:rPr>
              <a:t> </a:t>
            </a:r>
            <a:r>
              <a:rPr lang="fr-FR" sz="1200" dirty="0">
                <a:solidFill>
                  <a:schemeClr val="tx1"/>
                </a:solidFill>
              </a:rPr>
              <a:t>implicite</a:t>
            </a:r>
            <a:r>
              <a:rPr lang="fr-FR" sz="1200" b="0" dirty="0">
                <a:solidFill>
                  <a:schemeClr val="tx1"/>
                </a:solidFill>
              </a:rPr>
              <a:t> plus </a:t>
            </a:r>
            <a:r>
              <a:rPr lang="fr-FR" sz="1200" dirty="0">
                <a:solidFill>
                  <a:schemeClr val="tx1"/>
                </a:solidFill>
              </a:rPr>
              <a:t>élevée</a:t>
            </a:r>
            <a:r>
              <a:rPr lang="fr-FR" sz="1200" b="0" dirty="0">
                <a:solidFill>
                  <a:schemeClr val="tx1"/>
                </a:solidFill>
              </a:rPr>
              <a:t> se traduit par des </a:t>
            </a:r>
            <a:r>
              <a:rPr lang="fr-FR" sz="1200" dirty="0">
                <a:solidFill>
                  <a:schemeClr val="tx1"/>
                </a:solidFill>
              </a:rPr>
              <a:t>primes</a:t>
            </a:r>
            <a:r>
              <a:rPr lang="fr-FR" sz="1200" b="0" dirty="0">
                <a:solidFill>
                  <a:schemeClr val="tx1"/>
                </a:solidFill>
              </a:rPr>
              <a:t> d'option plus </a:t>
            </a:r>
            <a:r>
              <a:rPr lang="fr-FR" sz="1200" dirty="0">
                <a:solidFill>
                  <a:schemeClr val="tx1"/>
                </a:solidFill>
              </a:rPr>
              <a:t>élevées</a:t>
            </a:r>
            <a:r>
              <a:rPr lang="fr-FR" sz="1200"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Focus sur la volatilité implicite</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b="0" dirty="0">
                <a:solidFill>
                  <a:schemeClr val="tx1"/>
                </a:solidFill>
              </a:rPr>
              <a:t>Une </a:t>
            </a:r>
            <a:r>
              <a:rPr lang="fr-FR" dirty="0">
                <a:solidFill>
                  <a:schemeClr val="tx1"/>
                </a:solidFill>
              </a:rPr>
              <a:t>volatilité implicite élevée</a:t>
            </a:r>
            <a:r>
              <a:rPr lang="fr-FR" b="0" dirty="0">
                <a:solidFill>
                  <a:schemeClr val="tx1"/>
                </a:solidFill>
              </a:rPr>
              <a:t>:</a:t>
            </a:r>
          </a:p>
          <a:p>
            <a:pPr marL="285750" indent="-285750">
              <a:spcBef>
                <a:spcPts val="0"/>
              </a:spcBef>
              <a:buFont typeface="Arial" panose="020B0604020202020204" pitchFamily="34" charset="0"/>
              <a:buChar char="•"/>
            </a:pPr>
            <a:r>
              <a:rPr lang="fr-FR" b="0" dirty="0">
                <a:solidFill>
                  <a:schemeClr val="tx1"/>
                </a:solidFill>
              </a:rPr>
              <a:t>anticipation de </a:t>
            </a:r>
            <a:r>
              <a:rPr lang="fr-FR" dirty="0">
                <a:solidFill>
                  <a:schemeClr val="tx1"/>
                </a:solidFill>
              </a:rPr>
              <a:t>mouvements</a:t>
            </a:r>
            <a:r>
              <a:rPr lang="fr-FR" b="0" dirty="0">
                <a:solidFill>
                  <a:schemeClr val="tx1"/>
                </a:solidFill>
              </a:rPr>
              <a:t> </a:t>
            </a:r>
            <a:r>
              <a:rPr lang="fr-FR" dirty="0">
                <a:solidFill>
                  <a:schemeClr val="tx1"/>
                </a:solidFill>
              </a:rPr>
              <a:t>importants</a:t>
            </a:r>
            <a:r>
              <a:rPr lang="fr-FR" b="0" dirty="0">
                <a:solidFill>
                  <a:schemeClr val="tx1"/>
                </a:solidFill>
              </a:rPr>
              <a:t> des prix dans le futur</a:t>
            </a:r>
          </a:p>
          <a:p>
            <a:pPr marL="285750" indent="-285750">
              <a:spcBef>
                <a:spcPts val="0"/>
              </a:spcBef>
              <a:buFont typeface="Arial" panose="020B0604020202020204" pitchFamily="34" charset="0"/>
              <a:buChar char="•"/>
            </a:pPr>
            <a:r>
              <a:rPr lang="fr-FR" b="0" dirty="0">
                <a:solidFill>
                  <a:schemeClr val="tx1"/>
                </a:solidFill>
              </a:rPr>
              <a:t>indique souvent une période </a:t>
            </a:r>
            <a:r>
              <a:rPr lang="fr-FR" dirty="0">
                <a:solidFill>
                  <a:schemeClr val="tx1"/>
                </a:solidFill>
              </a:rPr>
              <a:t>d'incertitude</a:t>
            </a:r>
            <a:r>
              <a:rPr lang="fr-FR" b="0" dirty="0">
                <a:solidFill>
                  <a:schemeClr val="tx1"/>
                </a:solidFill>
              </a:rPr>
              <a:t> ou d'événements économiques majeurs</a:t>
            </a:r>
          </a:p>
          <a:p>
            <a:r>
              <a:rPr lang="fr-FR" b="0" dirty="0">
                <a:solidFill>
                  <a:schemeClr val="tx1"/>
                </a:solidFill>
              </a:rPr>
              <a:t>À l'inverse, une </a:t>
            </a:r>
            <a:r>
              <a:rPr lang="fr-FR" dirty="0">
                <a:solidFill>
                  <a:schemeClr val="tx1"/>
                </a:solidFill>
              </a:rPr>
              <a:t>volatilité implicite</a:t>
            </a:r>
            <a:r>
              <a:rPr lang="fr-FR" b="0" dirty="0">
                <a:solidFill>
                  <a:schemeClr val="tx1"/>
                </a:solidFill>
              </a:rPr>
              <a:t> plus </a:t>
            </a:r>
            <a:r>
              <a:rPr lang="fr-FR" dirty="0">
                <a:solidFill>
                  <a:schemeClr val="tx1"/>
                </a:solidFill>
              </a:rPr>
              <a:t>basse</a:t>
            </a:r>
            <a:r>
              <a:rPr lang="fr-FR" b="0" dirty="0">
                <a:solidFill>
                  <a:schemeClr val="tx1"/>
                </a:solidFill>
              </a:rPr>
              <a:t> pourrait signaler une période de </a:t>
            </a:r>
            <a:r>
              <a:rPr lang="fr-FR" dirty="0">
                <a:solidFill>
                  <a:schemeClr val="tx1"/>
                </a:solidFill>
              </a:rPr>
              <a:t>stabilité</a:t>
            </a:r>
            <a:r>
              <a:rPr lang="fr-FR" b="0" dirty="0">
                <a:solidFill>
                  <a:schemeClr val="tx1"/>
                </a:solidFill>
              </a:rPr>
              <a:t> attendue sur les marchés.</a:t>
            </a:r>
          </a:p>
        </p:txBody>
      </p:sp>
      <p:pic>
        <p:nvPicPr>
          <p:cNvPr id="11" name="Graphique 10" descr="Classe avec un remplissage uni">
            <a:extLst>
              <a:ext uri="{FF2B5EF4-FFF2-40B4-BE49-F238E27FC236}">
                <a16:creationId xmlns:a16="http://schemas.microsoft.com/office/drawing/2014/main" id="{C4F96E67-C7C4-2A67-C8D7-4B2455EADC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4" y="1580754"/>
            <a:ext cx="914400" cy="914400"/>
          </a:xfrm>
          <a:prstGeom prst="rect">
            <a:avLst/>
          </a:prstGeom>
        </p:spPr>
      </p:pic>
      <p:pic>
        <p:nvPicPr>
          <p:cNvPr id="10" name="Graphique 9" descr="Intelligence artificielle avec un remplissage uni">
            <a:extLst>
              <a:ext uri="{FF2B5EF4-FFF2-40B4-BE49-F238E27FC236}">
                <a16:creationId xmlns:a16="http://schemas.microsoft.com/office/drawing/2014/main" id="{2FE9DBF6-F0CC-3DF0-2AF8-3A36D43FD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16" y="1580754"/>
            <a:ext cx="914400" cy="914400"/>
          </a:xfrm>
          <a:prstGeom prst="rect">
            <a:avLst/>
          </a:prstGeom>
        </p:spPr>
      </p:pic>
    </p:spTree>
    <p:extLst>
      <p:ext uri="{BB962C8B-B14F-4D97-AF65-F5344CB8AC3E}">
        <p14:creationId xmlns:p14="http://schemas.microsoft.com/office/powerpoint/2010/main" val="3833888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dirty="0"/>
              <a:t>Focus sur la volatilité implicite</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3074" name="Picture 2">
            <a:extLst>
              <a:ext uri="{FF2B5EF4-FFF2-40B4-BE49-F238E27FC236}">
                <a16:creationId xmlns:a16="http://schemas.microsoft.com/office/drawing/2014/main" id="{8934BA14-BA98-9ABE-6953-49A0B5CB9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24" y="1402783"/>
            <a:ext cx="8121194" cy="2990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958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57922" y="2571750"/>
            <a:ext cx="3504925" cy="2041482"/>
          </a:xfrm>
        </p:spPr>
        <p:txBody>
          <a:bodyPr>
            <a:normAutofit/>
          </a:bodyPr>
          <a:lstStyle/>
          <a:p>
            <a:r>
              <a:rPr lang="fr-FR" sz="1200" b="0" dirty="0">
                <a:solidFill>
                  <a:schemeClr val="tx1"/>
                </a:solidFill>
              </a:rPr>
              <a:t>Peut également servir d'indicateur de sentiment du marché. </a:t>
            </a:r>
          </a:p>
          <a:p>
            <a:r>
              <a:rPr lang="fr-FR" sz="1200" b="0" dirty="0">
                <a:solidFill>
                  <a:schemeClr val="tx1"/>
                </a:solidFill>
              </a:rPr>
              <a:t>Une augmentation soudaine de la volatilité implicite =&gt; réévaluation rapide des risques par les investisseurs. </a:t>
            </a:r>
          </a:p>
          <a:p>
            <a:r>
              <a:rPr lang="fr-FR" sz="1200" b="0" dirty="0">
                <a:solidFill>
                  <a:schemeClr val="tx1"/>
                </a:solidFill>
              </a:rPr>
              <a:t>Ajuster leurs positions et gérer le risque.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Focus sur la volatilité implicite</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
        <p:nvSpPr>
          <p:cNvPr id="3" name="Espace réservé du contenu 1">
            <a:extLst>
              <a:ext uri="{FF2B5EF4-FFF2-40B4-BE49-F238E27FC236}">
                <a16:creationId xmlns:a16="http://schemas.microsoft.com/office/drawing/2014/main" id="{6A4075A0-C752-3413-6025-2307FC44A7D6}"/>
              </a:ext>
            </a:extLst>
          </p:cNvPr>
          <p:cNvSpPr txBox="1">
            <a:spLocks/>
          </p:cNvSpPr>
          <p:nvPr/>
        </p:nvSpPr>
        <p:spPr>
          <a:xfrm>
            <a:off x="4881155" y="2577700"/>
            <a:ext cx="3504924" cy="215977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sz="1200" b="0" dirty="0">
                <a:solidFill>
                  <a:schemeClr val="tx1"/>
                </a:solidFill>
              </a:rPr>
              <a:t>Les investisseurs utilisent la volatilité implicite pour élaborer des stratégies. </a:t>
            </a:r>
          </a:p>
          <a:p>
            <a:r>
              <a:rPr lang="fr-FR" sz="1200" b="0" dirty="0">
                <a:solidFill>
                  <a:schemeClr val="tx1"/>
                </a:solidFill>
              </a:rPr>
              <a:t>Une volatilité implicite élevée =&gt; stratégies de protection</a:t>
            </a:r>
          </a:p>
          <a:p>
            <a:r>
              <a:rPr lang="fr-FR" sz="1200" b="0" dirty="0">
                <a:solidFill>
                  <a:schemeClr val="tx1"/>
                </a:solidFill>
              </a:rPr>
              <a:t>Une volatilité implicite basse peut encourager des stratégies de vente d'options.</a:t>
            </a:r>
          </a:p>
        </p:txBody>
      </p:sp>
      <p:pic>
        <p:nvPicPr>
          <p:cNvPr id="12" name="Graphique 11" descr="Panneau de signalisation avec un remplissage uni">
            <a:extLst>
              <a:ext uri="{FF2B5EF4-FFF2-40B4-BE49-F238E27FC236}">
                <a16:creationId xmlns:a16="http://schemas.microsoft.com/office/drawing/2014/main" id="{E5BE5719-723A-0DB2-8D40-F583FC71FD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53185" y="1595227"/>
            <a:ext cx="914400" cy="914400"/>
          </a:xfrm>
          <a:prstGeom prst="rect">
            <a:avLst/>
          </a:prstGeom>
        </p:spPr>
      </p:pic>
      <p:pic>
        <p:nvPicPr>
          <p:cNvPr id="14" name="Graphique 13" descr="Tirelire avec un remplissage uni">
            <a:extLst>
              <a:ext uri="{FF2B5EF4-FFF2-40B4-BE49-F238E27FC236}">
                <a16:creationId xmlns:a16="http://schemas.microsoft.com/office/drawing/2014/main" id="{817EDA93-60BA-859D-C183-DDBC54509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417" y="1585960"/>
            <a:ext cx="914400" cy="914400"/>
          </a:xfrm>
          <a:prstGeom prst="rect">
            <a:avLst/>
          </a:prstGeom>
        </p:spPr>
      </p:pic>
    </p:spTree>
    <p:extLst>
      <p:ext uri="{BB962C8B-B14F-4D97-AF65-F5344CB8AC3E}">
        <p14:creationId xmlns:p14="http://schemas.microsoft.com/office/powerpoint/2010/main" val="1052209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831419" y="1654629"/>
            <a:ext cx="5455331" cy="2485619"/>
          </a:xfrm>
        </p:spPr>
        <p:txBody>
          <a:bodyPr>
            <a:normAutofit/>
          </a:bodyPr>
          <a:lstStyle/>
          <a:p>
            <a:endParaRPr lang="fr-FR" b="1" dirty="0">
              <a:solidFill>
                <a:schemeClr val="accent1"/>
              </a:solidFill>
            </a:endParaRPr>
          </a:p>
          <a:p>
            <a:r>
              <a:rPr lang="fr-FR" sz="1600" b="0" dirty="0">
                <a:solidFill>
                  <a:schemeClr val="tx1"/>
                </a:solidFill>
              </a:rPr>
              <a:t>Offre un </a:t>
            </a:r>
            <a:r>
              <a:rPr lang="fr-FR" sz="1600" dirty="0">
                <a:solidFill>
                  <a:schemeClr val="tx1"/>
                </a:solidFill>
              </a:rPr>
              <a:t>aperçu unique</a:t>
            </a:r>
            <a:r>
              <a:rPr lang="fr-FR" sz="1600" b="0" dirty="0">
                <a:solidFill>
                  <a:schemeClr val="tx1"/>
                </a:solidFill>
              </a:rPr>
              <a:t> des </a:t>
            </a:r>
            <a:r>
              <a:rPr lang="fr-FR" sz="1600" dirty="0">
                <a:solidFill>
                  <a:schemeClr val="tx1"/>
                </a:solidFill>
              </a:rPr>
              <a:t>anticipations</a:t>
            </a:r>
            <a:r>
              <a:rPr lang="fr-FR" sz="1600" b="0" dirty="0">
                <a:solidFill>
                  <a:schemeClr val="tx1"/>
                </a:solidFill>
              </a:rPr>
              <a:t> du marché. </a:t>
            </a:r>
          </a:p>
          <a:p>
            <a:r>
              <a:rPr lang="fr-FR" sz="1600" b="0" dirty="0">
                <a:solidFill>
                  <a:schemeClr val="tx1"/>
                </a:solidFill>
              </a:rPr>
              <a:t>Outil puissant pour </a:t>
            </a:r>
            <a:r>
              <a:rPr lang="fr-FR" sz="1600" dirty="0">
                <a:solidFill>
                  <a:schemeClr val="tx1"/>
                </a:solidFill>
              </a:rPr>
              <a:t>évaluer</a:t>
            </a:r>
            <a:r>
              <a:rPr lang="fr-FR" sz="1600" b="0" dirty="0">
                <a:solidFill>
                  <a:schemeClr val="tx1"/>
                </a:solidFill>
              </a:rPr>
              <a:t> le </a:t>
            </a:r>
            <a:r>
              <a:rPr lang="fr-FR" sz="1600" dirty="0">
                <a:solidFill>
                  <a:schemeClr val="tx1"/>
                </a:solidFill>
              </a:rPr>
              <a:t>sentiment</a:t>
            </a:r>
            <a:r>
              <a:rPr lang="fr-FR" sz="1600" b="0" dirty="0">
                <a:solidFill>
                  <a:schemeClr val="tx1"/>
                </a:solidFill>
              </a:rPr>
              <a:t> du </a:t>
            </a:r>
            <a:r>
              <a:rPr lang="fr-FR" sz="1600" dirty="0">
                <a:solidFill>
                  <a:schemeClr val="tx1"/>
                </a:solidFill>
              </a:rPr>
              <a:t>marché</a:t>
            </a:r>
            <a:r>
              <a:rPr lang="fr-FR" sz="1600" b="0" dirty="0">
                <a:solidFill>
                  <a:schemeClr val="tx1"/>
                </a:solidFill>
              </a:rPr>
              <a:t>, </a:t>
            </a:r>
            <a:r>
              <a:rPr lang="fr-FR" sz="1600" dirty="0">
                <a:solidFill>
                  <a:schemeClr val="tx1"/>
                </a:solidFill>
              </a:rPr>
              <a:t>gérer</a:t>
            </a:r>
            <a:r>
              <a:rPr lang="fr-FR" sz="1600" b="0" dirty="0">
                <a:solidFill>
                  <a:schemeClr val="tx1"/>
                </a:solidFill>
              </a:rPr>
              <a:t> le </a:t>
            </a:r>
            <a:r>
              <a:rPr lang="fr-FR" sz="1600" dirty="0">
                <a:solidFill>
                  <a:schemeClr val="tx1"/>
                </a:solidFill>
              </a:rPr>
              <a:t>risque</a:t>
            </a:r>
            <a:r>
              <a:rPr lang="fr-FR" sz="1600" b="0" dirty="0">
                <a:solidFill>
                  <a:schemeClr val="tx1"/>
                </a:solidFill>
              </a:rPr>
              <a:t> et </a:t>
            </a:r>
            <a:r>
              <a:rPr lang="fr-FR" sz="1600" dirty="0">
                <a:solidFill>
                  <a:schemeClr val="tx1"/>
                </a:solidFill>
              </a:rPr>
              <a:t>élaborer</a:t>
            </a:r>
            <a:r>
              <a:rPr lang="fr-FR" sz="1600" b="0" dirty="0">
                <a:solidFill>
                  <a:schemeClr val="tx1"/>
                </a:solidFill>
              </a:rPr>
              <a:t> des </a:t>
            </a:r>
            <a:r>
              <a:rPr lang="fr-FR" sz="1600" dirty="0">
                <a:solidFill>
                  <a:schemeClr val="tx1"/>
                </a:solidFill>
              </a:rPr>
              <a:t>stratégies</a:t>
            </a:r>
            <a:r>
              <a:rPr lang="fr-FR" sz="1600" b="0" dirty="0">
                <a:solidFill>
                  <a:schemeClr val="tx1"/>
                </a:solidFill>
              </a:rPr>
              <a:t> d'investissement. </a:t>
            </a:r>
          </a:p>
          <a:p>
            <a:r>
              <a:rPr lang="fr-FR" sz="1600" b="0" dirty="0">
                <a:solidFill>
                  <a:schemeClr val="tx1"/>
                </a:solidFill>
              </a:rPr>
              <a:t>Reconnaître ses </a:t>
            </a:r>
            <a:r>
              <a:rPr lang="fr-FR" sz="1600" dirty="0">
                <a:solidFill>
                  <a:schemeClr val="tx1"/>
                </a:solidFill>
              </a:rPr>
              <a:t>limites</a:t>
            </a:r>
            <a:r>
              <a:rPr lang="fr-FR" sz="1600" b="0" dirty="0">
                <a:solidFill>
                  <a:schemeClr val="tx1"/>
                </a:solidFill>
              </a:rPr>
              <a:t> et de </a:t>
            </a:r>
            <a:r>
              <a:rPr lang="fr-FR" sz="1600" dirty="0">
                <a:solidFill>
                  <a:schemeClr val="tx1"/>
                </a:solidFill>
              </a:rPr>
              <a:t>l'incorporer</a:t>
            </a:r>
            <a:r>
              <a:rPr lang="fr-FR" sz="1600" b="0" dirty="0">
                <a:solidFill>
                  <a:schemeClr val="tx1"/>
                </a:solidFill>
              </a:rPr>
              <a:t> </a:t>
            </a:r>
            <a:r>
              <a:rPr lang="fr-FR" sz="1600" dirty="0">
                <a:solidFill>
                  <a:schemeClr val="tx1"/>
                </a:solidFill>
              </a:rPr>
              <a:t>judicieusement</a:t>
            </a:r>
            <a:r>
              <a:rPr lang="fr-FR" sz="1600" b="0" dirty="0">
                <a:solidFill>
                  <a:schemeClr val="tx1"/>
                </a:solidFill>
              </a:rPr>
              <a:t> dans le processus de </a:t>
            </a:r>
            <a:r>
              <a:rPr lang="fr-FR" sz="1600" dirty="0">
                <a:solidFill>
                  <a:schemeClr val="tx1"/>
                </a:solidFill>
              </a:rPr>
              <a:t>prise</a:t>
            </a:r>
            <a:r>
              <a:rPr lang="fr-FR" sz="1600" b="0" dirty="0">
                <a:solidFill>
                  <a:schemeClr val="tx1"/>
                </a:solidFill>
              </a:rPr>
              <a:t> de </a:t>
            </a:r>
            <a:r>
              <a:rPr lang="fr-FR" sz="1600" dirty="0">
                <a:solidFill>
                  <a:schemeClr val="tx1"/>
                </a:solidFill>
              </a:rPr>
              <a:t>décision</a:t>
            </a:r>
            <a:r>
              <a:rPr lang="fr-FR"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Focus sur la volatilité implicite</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11" name="Graphique 10" descr="Mille avec un remplissage uni">
            <a:extLst>
              <a:ext uri="{FF2B5EF4-FFF2-40B4-BE49-F238E27FC236}">
                <a16:creationId xmlns:a16="http://schemas.microsoft.com/office/drawing/2014/main" id="{42D94ECD-037A-ADC4-F175-94C94F684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8423" y="2285915"/>
            <a:ext cx="1214846" cy="1214846"/>
          </a:xfrm>
          <a:prstGeom prst="rect">
            <a:avLst/>
          </a:prstGeom>
        </p:spPr>
      </p:pic>
    </p:spTree>
    <p:extLst>
      <p:ext uri="{BB962C8B-B14F-4D97-AF65-F5344CB8AC3E}">
        <p14:creationId xmlns:p14="http://schemas.microsoft.com/office/powerpoint/2010/main" val="1993769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p:txBody>
          <a:bodyPr>
            <a:normAutofit/>
          </a:bodyPr>
          <a:lstStyle/>
          <a:p>
            <a:r>
              <a:rPr lang="fr-FR" b="0" dirty="0">
                <a:solidFill>
                  <a:schemeClr val="tx1"/>
                </a:solidFill>
              </a:rPr>
              <a:t>Pourquoi la volatilité est-elle importante pour les investisseurs?</a:t>
            </a:r>
          </a:p>
          <a:p>
            <a:endParaRPr lang="fr-FR" b="0" dirty="0">
              <a:solidFill>
                <a:schemeClr val="tx1"/>
              </a:solidFill>
            </a:endParaRPr>
          </a:p>
          <a:p>
            <a:pPr marL="342900" indent="-342900">
              <a:buFont typeface="+mj-lt"/>
              <a:buAutoNum type="alphaLcParenR"/>
            </a:pPr>
            <a:r>
              <a:rPr lang="fr-FR" b="0" dirty="0">
                <a:solidFill>
                  <a:schemeClr val="tx1"/>
                </a:solidFill>
              </a:rPr>
              <a:t>Elle n'a pas d'impact significatif sur les décisions d'investissement.</a:t>
            </a:r>
          </a:p>
          <a:p>
            <a:pPr marL="342900" indent="-342900">
              <a:buFont typeface="+mj-lt"/>
              <a:buAutoNum type="alphaLcParenR"/>
            </a:pPr>
            <a:r>
              <a:rPr lang="fr-FR" b="0" dirty="0">
                <a:solidFill>
                  <a:schemeClr val="tx1"/>
                </a:solidFill>
              </a:rPr>
              <a:t>Elle permet d'anticiper les mouvements du marché et offre des opportunités d'investissement.</a:t>
            </a:r>
          </a:p>
          <a:p>
            <a:pPr marL="342900" indent="-342900">
              <a:buFont typeface="+mj-lt"/>
              <a:buAutoNum type="alphaLcParenR"/>
            </a:pPr>
            <a:r>
              <a:rPr lang="fr-FR" b="0" dirty="0">
                <a:solidFill>
                  <a:schemeClr val="tx1"/>
                </a:solidFill>
              </a:rPr>
              <a:t>Elle est principalement utile pour les investisseurs à court terme.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129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Question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9" name="Graphique 8" descr="Badge point d’interrogation avec un remplissage uni">
            <a:extLst>
              <a:ext uri="{FF2B5EF4-FFF2-40B4-BE49-F238E27FC236}">
                <a16:creationId xmlns:a16="http://schemas.microsoft.com/office/drawing/2014/main" id="{CEE05942-78EA-C10A-50C0-F06F88D882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9954" y="2009796"/>
            <a:ext cx="914400" cy="914400"/>
          </a:xfrm>
          <a:prstGeom prst="rect">
            <a:avLst/>
          </a:prstGeom>
        </p:spPr>
      </p:pic>
    </p:spTree>
    <p:extLst>
      <p:ext uri="{BB962C8B-B14F-4D97-AF65-F5344CB8AC3E}">
        <p14:creationId xmlns:p14="http://schemas.microsoft.com/office/powerpoint/2010/main" val="49569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 marché financier et son utilité</a:t>
            </a:r>
          </a:p>
        </p:txBody>
      </p:sp>
      <p:sp>
        <p:nvSpPr>
          <p:cNvPr id="8" name="Espace réservé de la date 7">
            <a:extLst>
              <a:ext uri="{FF2B5EF4-FFF2-40B4-BE49-F238E27FC236}">
                <a16:creationId xmlns:a16="http://schemas.microsoft.com/office/drawing/2014/main" id="{15D36080-4329-8430-B0D7-F23358884E1B}"/>
              </a:ext>
            </a:extLst>
          </p:cNvPr>
          <p:cNvSpPr>
            <a:spLocks noGrp="1"/>
          </p:cNvSpPr>
          <p:nvPr>
            <p:ph type="dt" sz="half" idx="10"/>
          </p:nvPr>
        </p:nvSpPr>
        <p:spPr/>
        <p:txBody>
          <a:bodyPr/>
          <a:lstStyle/>
          <a:p>
            <a:fld id="{E10EFCCE-9791-49EC-AD89-7B6ADC157A0F}" type="datetime1">
              <a:rPr lang="fr-FR" smtClean="0"/>
              <a:t>03/12/2023</a:t>
            </a:fld>
            <a:endParaRPr lang="fr-FR"/>
          </a:p>
        </p:txBody>
      </p:sp>
      <p:sp>
        <p:nvSpPr>
          <p:cNvPr id="20" name="ZoneTexte 19">
            <a:extLst>
              <a:ext uri="{FF2B5EF4-FFF2-40B4-BE49-F238E27FC236}">
                <a16:creationId xmlns:a16="http://schemas.microsoft.com/office/drawing/2014/main" id="{50C10D1B-53CD-6CD9-0EB5-A38796A6A5FE}"/>
              </a:ext>
            </a:extLst>
          </p:cNvPr>
          <p:cNvSpPr txBox="1"/>
          <p:nvPr/>
        </p:nvSpPr>
        <p:spPr>
          <a:xfrm>
            <a:off x="453551" y="2247811"/>
            <a:ext cx="2864415" cy="1169551"/>
          </a:xfrm>
          <a:prstGeom prst="rect">
            <a:avLst/>
          </a:prstGeom>
          <a:noFill/>
        </p:spPr>
        <p:txBody>
          <a:bodyPr wrap="square">
            <a:spAutoFit/>
          </a:bodyPr>
          <a:lstStyle/>
          <a:p>
            <a:r>
              <a:rPr lang="fr-FR" sz="1400" dirty="0"/>
              <a:t>Le marché </a:t>
            </a:r>
            <a:r>
              <a:rPr lang="fr-FR" sz="1400" b="1" dirty="0"/>
              <a:t>primaire</a:t>
            </a:r>
            <a:r>
              <a:rPr lang="fr-FR" sz="1400" dirty="0"/>
              <a:t> </a:t>
            </a:r>
            <a:r>
              <a:rPr lang="fr-FR" sz="1400" dirty="0">
                <a:sym typeface="Wingdings" panose="05000000000000000000" pitchFamily="2" charset="2"/>
              </a:rPr>
              <a:t> </a:t>
            </a:r>
            <a:r>
              <a:rPr lang="fr-FR" sz="1400" b="1" u="sng" dirty="0">
                <a:solidFill>
                  <a:schemeClr val="accent1"/>
                </a:solidFill>
              </a:rPr>
              <a:t>financement de l’économie </a:t>
            </a:r>
            <a:r>
              <a:rPr lang="fr-FR" sz="1400" dirty="0">
                <a:sym typeface="Wingdings" panose="05000000000000000000" pitchFamily="2" charset="2"/>
              </a:rPr>
              <a:t></a:t>
            </a:r>
            <a:r>
              <a:rPr lang="fr-FR" sz="1400" dirty="0"/>
              <a:t> </a:t>
            </a:r>
          </a:p>
          <a:p>
            <a:endParaRPr lang="fr-FR" sz="1400" dirty="0"/>
          </a:p>
          <a:p>
            <a:pPr marL="285750" indent="-285750">
              <a:buFont typeface="Arial" panose="020B0604020202020204" pitchFamily="34" charset="0"/>
              <a:buChar char="•"/>
            </a:pPr>
            <a:r>
              <a:rPr lang="fr-FR" sz="1400" dirty="0"/>
              <a:t>agents qui </a:t>
            </a:r>
            <a:r>
              <a:rPr lang="fr-FR" sz="1400" b="1" dirty="0"/>
              <a:t>émettent</a:t>
            </a:r>
            <a:r>
              <a:rPr lang="fr-FR" sz="1400" dirty="0"/>
              <a:t> des titres</a:t>
            </a:r>
          </a:p>
          <a:p>
            <a:pPr marL="285750" indent="-285750">
              <a:buFont typeface="Arial" panose="020B0604020202020204" pitchFamily="34" charset="0"/>
              <a:buChar char="•"/>
            </a:pPr>
            <a:r>
              <a:rPr lang="fr-FR" sz="1400" dirty="0"/>
              <a:t>agents qui les </a:t>
            </a:r>
            <a:r>
              <a:rPr lang="fr-FR" sz="1400" b="1" dirty="0"/>
              <a:t>reçoivent</a:t>
            </a:r>
          </a:p>
        </p:txBody>
      </p:sp>
      <p:pic>
        <p:nvPicPr>
          <p:cNvPr id="21" name="Graphique 20" descr="Poignée de main avec un remplissage uni">
            <a:extLst>
              <a:ext uri="{FF2B5EF4-FFF2-40B4-BE49-F238E27FC236}">
                <a16:creationId xmlns:a16="http://schemas.microsoft.com/office/drawing/2014/main" id="{6596E048-4914-E55D-D01D-BF3DC7B356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746" y="1333411"/>
            <a:ext cx="914400" cy="914400"/>
          </a:xfrm>
          <a:prstGeom prst="rect">
            <a:avLst/>
          </a:prstGeom>
        </p:spPr>
      </p:pic>
      <p:pic>
        <p:nvPicPr>
          <p:cNvPr id="15" name="Graphique 14" descr="Banque avec un remplissage uni">
            <a:extLst>
              <a:ext uri="{FF2B5EF4-FFF2-40B4-BE49-F238E27FC236}">
                <a16:creationId xmlns:a16="http://schemas.microsoft.com/office/drawing/2014/main" id="{FE339AAD-5ADC-3265-D57C-B21467AB1F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2642396"/>
            <a:ext cx="914400" cy="914400"/>
          </a:xfrm>
          <a:prstGeom prst="rect">
            <a:avLst/>
          </a:prstGeom>
        </p:spPr>
      </p:pic>
      <p:pic>
        <p:nvPicPr>
          <p:cNvPr id="19" name="Graphique 18" descr="Transférer avec un remplissage uni">
            <a:extLst>
              <a:ext uri="{FF2B5EF4-FFF2-40B4-BE49-F238E27FC236}">
                <a16:creationId xmlns:a16="http://schemas.microsoft.com/office/drawing/2014/main" id="{EE10FFE6-E71C-1125-BFEC-4CA1FECAF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0742" y="2717651"/>
            <a:ext cx="715439" cy="715439"/>
          </a:xfrm>
          <a:prstGeom prst="rect">
            <a:avLst/>
          </a:prstGeom>
        </p:spPr>
      </p:pic>
      <p:pic>
        <p:nvPicPr>
          <p:cNvPr id="23" name="Graphique 22" descr="Groupe de personnes avec un remplissage uni">
            <a:extLst>
              <a:ext uri="{FF2B5EF4-FFF2-40B4-BE49-F238E27FC236}">
                <a16:creationId xmlns:a16="http://schemas.microsoft.com/office/drawing/2014/main" id="{A609B28F-7647-282A-690B-1595CFA899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06398" y="2642396"/>
            <a:ext cx="914400" cy="914400"/>
          </a:xfrm>
          <a:prstGeom prst="rect">
            <a:avLst/>
          </a:prstGeom>
        </p:spPr>
      </p:pic>
      <p:sp>
        <p:nvSpPr>
          <p:cNvPr id="24" name="ZoneTexte 23">
            <a:extLst>
              <a:ext uri="{FF2B5EF4-FFF2-40B4-BE49-F238E27FC236}">
                <a16:creationId xmlns:a16="http://schemas.microsoft.com/office/drawing/2014/main" id="{4FDADFCE-7A16-6906-16E6-95875B2692BD}"/>
              </a:ext>
            </a:extLst>
          </p:cNvPr>
          <p:cNvSpPr txBox="1"/>
          <p:nvPr/>
        </p:nvSpPr>
        <p:spPr>
          <a:xfrm>
            <a:off x="4718241" y="2350480"/>
            <a:ext cx="2747517" cy="523220"/>
          </a:xfrm>
          <a:prstGeom prst="rect">
            <a:avLst/>
          </a:prstGeom>
          <a:noFill/>
        </p:spPr>
        <p:txBody>
          <a:bodyPr wrap="square">
            <a:spAutoFit/>
          </a:bodyPr>
          <a:lstStyle/>
          <a:p>
            <a:pPr algn="ctr"/>
            <a:r>
              <a:rPr lang="fr-FR" sz="2800" b="1" dirty="0"/>
              <a:t>%</a:t>
            </a:r>
          </a:p>
        </p:txBody>
      </p:sp>
    </p:spTree>
    <p:extLst>
      <p:ext uri="{BB962C8B-B14F-4D97-AF65-F5344CB8AC3E}">
        <p14:creationId xmlns:p14="http://schemas.microsoft.com/office/powerpoint/2010/main" val="38890003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p:txBody>
          <a:bodyPr>
            <a:normAutofit/>
          </a:bodyPr>
          <a:lstStyle/>
          <a:p>
            <a:r>
              <a:rPr lang="fr-FR" b="0" dirty="0">
                <a:solidFill>
                  <a:schemeClr val="tx1"/>
                </a:solidFill>
              </a:rPr>
              <a:t>Comment les investisseurs peuvent-ils gérer la volatilité de manière proactive?</a:t>
            </a:r>
          </a:p>
          <a:p>
            <a:endParaRPr lang="fr-FR" b="0" dirty="0">
              <a:solidFill>
                <a:schemeClr val="tx1"/>
              </a:solidFill>
            </a:endParaRPr>
          </a:p>
          <a:p>
            <a:pPr marL="342900" indent="-342900">
              <a:buFont typeface="+mj-lt"/>
              <a:buAutoNum type="alphaLcParenR"/>
            </a:pPr>
            <a:r>
              <a:rPr lang="fr-FR" b="0" dirty="0">
                <a:solidFill>
                  <a:schemeClr val="tx1"/>
                </a:solidFill>
              </a:rPr>
              <a:t>En ignorant les fluctuations du marché.</a:t>
            </a:r>
          </a:p>
          <a:p>
            <a:pPr marL="342900" indent="-342900">
              <a:buFont typeface="+mj-lt"/>
              <a:buAutoNum type="alphaLcParenR"/>
            </a:pPr>
            <a:r>
              <a:rPr lang="fr-FR" b="0" dirty="0">
                <a:solidFill>
                  <a:schemeClr val="tx1"/>
                </a:solidFill>
              </a:rPr>
              <a:t>En utilisant des techniques de gestion des risques, y compris des instruments financiers tels que les options.</a:t>
            </a:r>
          </a:p>
          <a:p>
            <a:pPr marL="342900" indent="-342900">
              <a:buFont typeface="+mj-lt"/>
              <a:buAutoNum type="alphaLcParenR"/>
            </a:pPr>
            <a:r>
              <a:rPr lang="fr-FR" b="0" dirty="0">
                <a:solidFill>
                  <a:schemeClr val="tx1"/>
                </a:solidFill>
              </a:rPr>
              <a:t>En évitant complètement les marchés volatils.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130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Question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3" name="Graphique 2" descr="Badge point d’interrogation avec un remplissage uni">
            <a:extLst>
              <a:ext uri="{FF2B5EF4-FFF2-40B4-BE49-F238E27FC236}">
                <a16:creationId xmlns:a16="http://schemas.microsoft.com/office/drawing/2014/main" id="{C675A56C-C2E2-2A44-6FE6-E8B1F88614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0846" y="1657350"/>
            <a:ext cx="914400" cy="914400"/>
          </a:xfrm>
          <a:prstGeom prst="rect">
            <a:avLst/>
          </a:prstGeom>
        </p:spPr>
      </p:pic>
    </p:spTree>
    <p:extLst>
      <p:ext uri="{BB962C8B-B14F-4D97-AF65-F5344CB8AC3E}">
        <p14:creationId xmlns:p14="http://schemas.microsoft.com/office/powerpoint/2010/main" val="28887796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p:txBody>
          <a:bodyPr>
            <a:normAutofit/>
          </a:bodyPr>
          <a:lstStyle/>
          <a:p>
            <a:r>
              <a:rPr lang="fr-FR" b="0" dirty="0">
                <a:solidFill>
                  <a:schemeClr val="tx1"/>
                </a:solidFill>
              </a:rPr>
              <a:t>Pourquoi les investisseurs pourraient-ils considérer la volatilité comme une opportunité?</a:t>
            </a:r>
          </a:p>
          <a:p>
            <a:endParaRPr lang="fr-FR" b="0" dirty="0">
              <a:solidFill>
                <a:schemeClr val="tx1"/>
              </a:solidFill>
            </a:endParaRPr>
          </a:p>
          <a:p>
            <a:pPr marL="342900" indent="-342900">
              <a:buFont typeface="+mj-lt"/>
              <a:buAutoNum type="alphaLcParenR"/>
            </a:pPr>
            <a:r>
              <a:rPr lang="fr-FR" b="0" dirty="0">
                <a:solidFill>
                  <a:schemeClr val="tx1"/>
                </a:solidFill>
              </a:rPr>
              <a:t>Parce que la volatilité ne présente jamais d'opportunités.</a:t>
            </a:r>
          </a:p>
          <a:p>
            <a:pPr marL="342900" indent="-342900">
              <a:buFont typeface="+mj-lt"/>
              <a:buAutoNum type="alphaLcParenR"/>
            </a:pPr>
            <a:r>
              <a:rPr lang="fr-FR" b="0" dirty="0">
                <a:solidFill>
                  <a:schemeClr val="tx1"/>
                </a:solidFill>
              </a:rPr>
              <a:t>Car elle crée des mouvements de marché prévisibles.</a:t>
            </a:r>
          </a:p>
          <a:p>
            <a:pPr marL="342900" indent="-342900">
              <a:buFont typeface="+mj-lt"/>
              <a:buAutoNum type="alphaLcParenR"/>
            </a:pPr>
            <a:r>
              <a:rPr lang="fr-FR" b="0" dirty="0">
                <a:solidFill>
                  <a:schemeClr val="tx1"/>
                </a:solidFill>
              </a:rPr>
              <a:t>Elle peut permettre aux investisseurs de prendre des positions avantageuses lorsque les prix sont volatiles.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131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Question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pic>
        <p:nvPicPr>
          <p:cNvPr id="3" name="Graphique 2" descr="Badge point d’interrogation avec un remplissage uni">
            <a:extLst>
              <a:ext uri="{FF2B5EF4-FFF2-40B4-BE49-F238E27FC236}">
                <a16:creationId xmlns:a16="http://schemas.microsoft.com/office/drawing/2014/main" id="{9F3217A5-4492-BECE-015A-E6638CD96E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029" y="1072355"/>
            <a:ext cx="914400" cy="914400"/>
          </a:xfrm>
          <a:prstGeom prst="rect">
            <a:avLst/>
          </a:prstGeom>
        </p:spPr>
      </p:pic>
    </p:spTree>
    <p:extLst>
      <p:ext uri="{BB962C8B-B14F-4D97-AF65-F5344CB8AC3E}">
        <p14:creationId xmlns:p14="http://schemas.microsoft.com/office/powerpoint/2010/main" val="4291540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p:txBody>
          <a:bodyPr>
            <a:normAutofit/>
          </a:bodyPr>
          <a:lstStyle/>
          <a:p>
            <a:r>
              <a:rPr lang="fr-FR" b="1" dirty="0">
                <a:solidFill>
                  <a:schemeClr val="accent1"/>
                </a:solidFill>
              </a:rPr>
              <a:t>COURS ABDEL SUR LE TRADING DE VOL</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132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LA volatilité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dirty="0"/>
              <a:t>Présentation</a:t>
            </a:r>
          </a:p>
        </p:txBody>
      </p:sp>
      <p:sp>
        <p:nvSpPr>
          <p:cNvPr id="8" name="Espace réservé de la date 7">
            <a:extLst>
              <a:ext uri="{FF2B5EF4-FFF2-40B4-BE49-F238E27FC236}">
                <a16:creationId xmlns:a16="http://schemas.microsoft.com/office/drawing/2014/main" id="{2BCF7F79-97DD-2F7B-F90E-0D29486F107B}"/>
              </a:ext>
            </a:extLst>
          </p:cNvPr>
          <p:cNvSpPr>
            <a:spLocks noGrp="1"/>
          </p:cNvSpPr>
          <p:nvPr>
            <p:ph type="dt" sz="half" idx="10"/>
          </p:nvPr>
        </p:nvSpPr>
        <p:spPr/>
        <p:txBody>
          <a:bodyPr/>
          <a:lstStyle/>
          <a:p>
            <a:fld id="{BE4A7F89-101E-4C0F-B6F8-E42F850265D5}" type="datetime1">
              <a:rPr lang="fr-FR" smtClean="0"/>
              <a:t>03/12/2023</a:t>
            </a:fld>
            <a:endParaRPr lang="fr-FR"/>
          </a:p>
        </p:txBody>
      </p:sp>
    </p:spTree>
    <p:extLst>
      <p:ext uri="{BB962C8B-B14F-4D97-AF65-F5344CB8AC3E}">
        <p14:creationId xmlns:p14="http://schemas.microsoft.com/office/powerpoint/2010/main" val="1610317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825250"/>
            <a:ext cx="4192769" cy="3291265"/>
          </a:xfrm>
        </p:spPr>
        <p:txBody>
          <a:bodyPr>
            <a:normAutofit/>
          </a:bodyPr>
          <a:lstStyle/>
          <a:p>
            <a:pPr marL="342900" indent="-342900">
              <a:buFont typeface="Arial" panose="020B0604020202020204" pitchFamily="34" charset="0"/>
              <a:buChar char="•"/>
            </a:pPr>
            <a:r>
              <a:rPr lang="fr-FR" b="0" dirty="0">
                <a:solidFill>
                  <a:schemeClr val="tx1"/>
                </a:solidFill>
              </a:rPr>
              <a:t>Le </a:t>
            </a:r>
            <a:r>
              <a:rPr lang="fr-FR" dirty="0">
                <a:solidFill>
                  <a:schemeClr val="tx1"/>
                </a:solidFill>
              </a:rPr>
              <a:t>marché primaire </a:t>
            </a:r>
            <a:r>
              <a:rPr lang="fr-FR" b="0" dirty="0">
                <a:solidFill>
                  <a:schemeClr val="tx1"/>
                </a:solidFill>
              </a:rPr>
              <a:t>= une source importante de financement de </a:t>
            </a:r>
            <a:r>
              <a:rPr lang="fr-FR" dirty="0">
                <a:solidFill>
                  <a:schemeClr val="tx1"/>
                </a:solidFill>
              </a:rPr>
              <a:t>l’activité économique</a:t>
            </a:r>
            <a:r>
              <a:rPr lang="fr-FR" b="0" dirty="0">
                <a:solidFill>
                  <a:schemeClr val="tx1"/>
                </a:solidFill>
              </a:rPr>
              <a:t>. </a:t>
            </a:r>
          </a:p>
          <a:p>
            <a:pPr marL="342900" indent="-342900">
              <a:buFont typeface="Arial" panose="020B0604020202020204" pitchFamily="34" charset="0"/>
              <a:buChar char="•"/>
            </a:pPr>
            <a:r>
              <a:rPr lang="fr-FR" dirty="0">
                <a:solidFill>
                  <a:schemeClr val="tx1"/>
                </a:solidFill>
              </a:rPr>
              <a:t>Emission d’actions </a:t>
            </a:r>
            <a:r>
              <a:rPr lang="fr-FR" b="0" dirty="0">
                <a:solidFill>
                  <a:schemeClr val="tx1"/>
                </a:solidFill>
              </a:rPr>
              <a:t>pour </a:t>
            </a:r>
            <a:r>
              <a:rPr lang="fr-FR" b="0" u="sng" dirty="0">
                <a:solidFill>
                  <a:schemeClr val="tx1"/>
                </a:solidFill>
              </a:rPr>
              <a:t>compléter leurs fonds propres </a:t>
            </a:r>
          </a:p>
          <a:p>
            <a:pPr marL="342900" indent="-342900">
              <a:buFont typeface="Arial" panose="020B0604020202020204" pitchFamily="34" charset="0"/>
              <a:buChar char="•"/>
            </a:pPr>
            <a:r>
              <a:rPr lang="fr-FR" dirty="0">
                <a:solidFill>
                  <a:schemeClr val="tx1"/>
                </a:solidFill>
              </a:rPr>
              <a:t>Obligations</a:t>
            </a:r>
            <a:r>
              <a:rPr lang="fr-FR" b="0" dirty="0">
                <a:solidFill>
                  <a:schemeClr val="tx1"/>
                </a:solidFill>
              </a:rPr>
              <a:t> pour emprunter des fonds.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122" y="893875"/>
            <a:ext cx="7985125" cy="530225"/>
          </a:xfrm>
        </p:spPr>
        <p:txBody>
          <a:bodyPr/>
          <a:lstStyle/>
          <a:p>
            <a:r>
              <a:rPr lang="fr-FR" b="1" dirty="0"/>
              <a:t>Le marché financier et son utilité</a:t>
            </a:r>
          </a:p>
        </p:txBody>
      </p:sp>
      <p:sp>
        <p:nvSpPr>
          <p:cNvPr id="8" name="Espace réservé de la date 7">
            <a:extLst>
              <a:ext uri="{FF2B5EF4-FFF2-40B4-BE49-F238E27FC236}">
                <a16:creationId xmlns:a16="http://schemas.microsoft.com/office/drawing/2014/main" id="{15D36080-4329-8430-B0D7-F23358884E1B}"/>
              </a:ext>
            </a:extLst>
          </p:cNvPr>
          <p:cNvSpPr>
            <a:spLocks noGrp="1"/>
          </p:cNvSpPr>
          <p:nvPr>
            <p:ph type="dt" sz="half" idx="10"/>
          </p:nvPr>
        </p:nvSpPr>
        <p:spPr/>
        <p:txBody>
          <a:bodyPr/>
          <a:lstStyle/>
          <a:p>
            <a:fld id="{E10EFCCE-9791-49EC-AD89-7B6ADC157A0F}" type="datetime1">
              <a:rPr lang="fr-FR" smtClean="0"/>
              <a:t>03/12/2023</a:t>
            </a:fld>
            <a:endParaRPr lang="fr-FR"/>
          </a:p>
        </p:txBody>
      </p:sp>
      <p:sp>
        <p:nvSpPr>
          <p:cNvPr id="3" name="Espace réservé du contenu 1">
            <a:extLst>
              <a:ext uri="{FF2B5EF4-FFF2-40B4-BE49-F238E27FC236}">
                <a16:creationId xmlns:a16="http://schemas.microsoft.com/office/drawing/2014/main" id="{EEC5DF88-7BAE-3536-14F7-CFE50E3F1340}"/>
              </a:ext>
            </a:extLst>
          </p:cNvPr>
          <p:cNvSpPr txBox="1">
            <a:spLocks/>
          </p:cNvSpPr>
          <p:nvPr/>
        </p:nvSpPr>
        <p:spPr>
          <a:xfrm>
            <a:off x="4685170" y="1825249"/>
            <a:ext cx="3839994" cy="329126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indent="-342900">
              <a:buFont typeface="Arial" panose="020B0604020202020204" pitchFamily="34" charset="0"/>
              <a:buChar char="•"/>
            </a:pPr>
            <a:r>
              <a:rPr lang="fr-FR" dirty="0">
                <a:solidFill>
                  <a:schemeClr val="tx1"/>
                </a:solidFill>
              </a:rPr>
              <a:t>Le marché « secondaire » </a:t>
            </a:r>
            <a:r>
              <a:rPr lang="fr-FR" b="0" dirty="0">
                <a:solidFill>
                  <a:schemeClr val="tx1"/>
                </a:solidFill>
              </a:rPr>
              <a:t>= échange rapide des titres qui portent sur </a:t>
            </a:r>
            <a:r>
              <a:rPr lang="fr-FR" dirty="0">
                <a:solidFill>
                  <a:schemeClr val="tx1"/>
                </a:solidFill>
              </a:rPr>
              <a:t>le long terme </a:t>
            </a:r>
            <a:r>
              <a:rPr lang="fr-FR" b="0" dirty="0">
                <a:solidFill>
                  <a:schemeClr val="tx1"/>
                </a:solidFill>
              </a:rPr>
              <a:t>après leur émission</a:t>
            </a:r>
          </a:p>
          <a:p>
            <a:pPr marL="342900" indent="-342900">
              <a:buFont typeface="Arial" panose="020B0604020202020204" pitchFamily="34" charset="0"/>
              <a:buChar char="•"/>
            </a:pPr>
            <a:r>
              <a:rPr lang="fr-FR" b="0" dirty="0">
                <a:solidFill>
                  <a:schemeClr val="tx1"/>
                </a:solidFill>
              </a:rPr>
              <a:t> Transactions peuvent être de gré à gré mais se font principalement sur les marchés via un carnet d’ordre.</a:t>
            </a:r>
          </a:p>
        </p:txBody>
      </p:sp>
      <p:pic>
        <p:nvPicPr>
          <p:cNvPr id="10" name="Graphique 9" descr="Hypothèque avec un remplissage uni">
            <a:extLst>
              <a:ext uri="{FF2B5EF4-FFF2-40B4-BE49-F238E27FC236}">
                <a16:creationId xmlns:a16="http://schemas.microsoft.com/office/drawing/2014/main" id="{63EA02EB-7314-771D-7B5B-4C3769B838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1651" y="1516167"/>
            <a:ext cx="914400" cy="914400"/>
          </a:xfrm>
          <a:prstGeom prst="rect">
            <a:avLst/>
          </a:prstGeom>
        </p:spPr>
      </p:pic>
      <p:pic>
        <p:nvPicPr>
          <p:cNvPr id="12" name="Graphique 11" descr="Hypothèque contour">
            <a:extLst>
              <a:ext uri="{FF2B5EF4-FFF2-40B4-BE49-F238E27FC236}">
                <a16:creationId xmlns:a16="http://schemas.microsoft.com/office/drawing/2014/main" id="{E11BE911-568C-488B-0586-06E71BB317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2997" y="1514303"/>
            <a:ext cx="914400" cy="914400"/>
          </a:xfrm>
          <a:prstGeom prst="rect">
            <a:avLst/>
          </a:prstGeom>
        </p:spPr>
      </p:pic>
    </p:spTree>
    <p:extLst>
      <p:ext uri="{BB962C8B-B14F-4D97-AF65-F5344CB8AC3E}">
        <p14:creationId xmlns:p14="http://schemas.microsoft.com/office/powerpoint/2010/main" val="199875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825250"/>
            <a:ext cx="4192769" cy="3291265"/>
          </a:xfrm>
        </p:spPr>
        <p:txBody>
          <a:bodyPr>
            <a:normAutofit/>
          </a:bodyPr>
          <a:lstStyle/>
          <a:p>
            <a:pPr marL="342900" indent="-342900">
              <a:buFont typeface="Arial" panose="020B0604020202020204" pitchFamily="34" charset="0"/>
              <a:buChar char="•"/>
            </a:pPr>
            <a:r>
              <a:rPr lang="fr-FR" b="0" dirty="0">
                <a:solidFill>
                  <a:schemeClr val="tx1"/>
                </a:solidFill>
              </a:rPr>
              <a:t>Le </a:t>
            </a:r>
            <a:r>
              <a:rPr lang="fr-FR" dirty="0">
                <a:solidFill>
                  <a:schemeClr val="tx1"/>
                </a:solidFill>
              </a:rPr>
              <a:t>marché primaire </a:t>
            </a:r>
            <a:r>
              <a:rPr lang="fr-FR" b="0" dirty="0">
                <a:solidFill>
                  <a:schemeClr val="tx1"/>
                </a:solidFill>
              </a:rPr>
              <a:t>= une source importante de financement de </a:t>
            </a:r>
            <a:r>
              <a:rPr lang="fr-FR" dirty="0">
                <a:solidFill>
                  <a:schemeClr val="tx1"/>
                </a:solidFill>
              </a:rPr>
              <a:t>l’activité économique</a:t>
            </a:r>
            <a:r>
              <a:rPr lang="fr-FR" b="0" dirty="0">
                <a:solidFill>
                  <a:schemeClr val="tx1"/>
                </a:solidFill>
              </a:rPr>
              <a:t>. </a:t>
            </a:r>
          </a:p>
          <a:p>
            <a:pPr marL="342900" indent="-342900">
              <a:buFont typeface="Arial" panose="020B0604020202020204" pitchFamily="34" charset="0"/>
              <a:buChar char="•"/>
            </a:pPr>
            <a:r>
              <a:rPr lang="fr-FR" dirty="0">
                <a:solidFill>
                  <a:schemeClr val="tx1"/>
                </a:solidFill>
              </a:rPr>
              <a:t>Emission d’actions </a:t>
            </a:r>
            <a:r>
              <a:rPr lang="fr-FR" b="0" dirty="0">
                <a:solidFill>
                  <a:schemeClr val="tx1"/>
                </a:solidFill>
              </a:rPr>
              <a:t>pour </a:t>
            </a:r>
            <a:r>
              <a:rPr lang="fr-FR" b="0" u="sng" dirty="0">
                <a:solidFill>
                  <a:schemeClr val="tx1"/>
                </a:solidFill>
              </a:rPr>
              <a:t>compléter leurs fonds propres </a:t>
            </a:r>
          </a:p>
          <a:p>
            <a:pPr marL="342900" indent="-342900">
              <a:buFont typeface="Arial" panose="020B0604020202020204" pitchFamily="34" charset="0"/>
              <a:buChar char="•"/>
            </a:pPr>
            <a:r>
              <a:rPr lang="fr-FR" dirty="0">
                <a:solidFill>
                  <a:schemeClr val="tx1"/>
                </a:solidFill>
              </a:rPr>
              <a:t>Obligations</a:t>
            </a:r>
            <a:r>
              <a:rPr lang="fr-FR" b="0" dirty="0">
                <a:solidFill>
                  <a:schemeClr val="tx1"/>
                </a:solidFill>
              </a:rPr>
              <a:t> pour emprunter des fonds.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122" y="893875"/>
            <a:ext cx="7985125" cy="530225"/>
          </a:xfrm>
        </p:spPr>
        <p:txBody>
          <a:bodyPr/>
          <a:lstStyle/>
          <a:p>
            <a:r>
              <a:rPr lang="fr-FR" b="1" dirty="0"/>
              <a:t>Le marché financier et son utilité</a:t>
            </a:r>
          </a:p>
        </p:txBody>
      </p:sp>
      <p:sp>
        <p:nvSpPr>
          <p:cNvPr id="8" name="Espace réservé de la date 7">
            <a:extLst>
              <a:ext uri="{FF2B5EF4-FFF2-40B4-BE49-F238E27FC236}">
                <a16:creationId xmlns:a16="http://schemas.microsoft.com/office/drawing/2014/main" id="{15D36080-4329-8430-B0D7-F23358884E1B}"/>
              </a:ext>
            </a:extLst>
          </p:cNvPr>
          <p:cNvSpPr>
            <a:spLocks noGrp="1"/>
          </p:cNvSpPr>
          <p:nvPr>
            <p:ph type="dt" sz="half" idx="10"/>
          </p:nvPr>
        </p:nvSpPr>
        <p:spPr/>
        <p:txBody>
          <a:bodyPr/>
          <a:lstStyle/>
          <a:p>
            <a:fld id="{E10EFCCE-9791-49EC-AD89-7B6ADC157A0F}" type="datetime1">
              <a:rPr lang="fr-FR" smtClean="0"/>
              <a:t>03/12/2023</a:t>
            </a:fld>
            <a:endParaRPr lang="fr-FR"/>
          </a:p>
        </p:txBody>
      </p:sp>
      <p:sp>
        <p:nvSpPr>
          <p:cNvPr id="3" name="Espace réservé du contenu 1">
            <a:extLst>
              <a:ext uri="{FF2B5EF4-FFF2-40B4-BE49-F238E27FC236}">
                <a16:creationId xmlns:a16="http://schemas.microsoft.com/office/drawing/2014/main" id="{EEC5DF88-7BAE-3536-14F7-CFE50E3F1340}"/>
              </a:ext>
            </a:extLst>
          </p:cNvPr>
          <p:cNvSpPr txBox="1">
            <a:spLocks/>
          </p:cNvSpPr>
          <p:nvPr/>
        </p:nvSpPr>
        <p:spPr>
          <a:xfrm>
            <a:off x="4735428" y="1829478"/>
            <a:ext cx="3938672" cy="329126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indent="-342900">
              <a:buFont typeface="Arial" panose="020B0604020202020204" pitchFamily="34" charset="0"/>
              <a:buChar char="•"/>
            </a:pPr>
            <a:r>
              <a:rPr lang="fr-FR" dirty="0">
                <a:solidFill>
                  <a:schemeClr val="tx1"/>
                </a:solidFill>
              </a:rPr>
              <a:t>Le marché « secondaire » </a:t>
            </a:r>
            <a:r>
              <a:rPr lang="fr-FR" b="0" dirty="0">
                <a:solidFill>
                  <a:schemeClr val="tx1"/>
                </a:solidFill>
              </a:rPr>
              <a:t>= échange rapide des titres qui portent sur </a:t>
            </a:r>
            <a:r>
              <a:rPr lang="fr-FR" dirty="0">
                <a:solidFill>
                  <a:schemeClr val="tx1"/>
                </a:solidFill>
              </a:rPr>
              <a:t>le long terme </a:t>
            </a:r>
            <a:r>
              <a:rPr lang="fr-FR" b="0" dirty="0">
                <a:solidFill>
                  <a:schemeClr val="tx1"/>
                </a:solidFill>
              </a:rPr>
              <a:t>après leur émission</a:t>
            </a:r>
          </a:p>
          <a:p>
            <a:pPr marL="342900" indent="-342900">
              <a:buFont typeface="Arial" panose="020B0604020202020204" pitchFamily="34" charset="0"/>
              <a:buChar char="•"/>
            </a:pPr>
            <a:r>
              <a:rPr lang="fr-FR" b="0" dirty="0">
                <a:solidFill>
                  <a:schemeClr val="tx1"/>
                </a:solidFill>
              </a:rPr>
              <a:t> Transactions peuvent être de gré à gré mais se font principalement sur les marchés via un carnet d’ordre.</a:t>
            </a:r>
          </a:p>
        </p:txBody>
      </p:sp>
      <p:pic>
        <p:nvPicPr>
          <p:cNvPr id="10" name="Graphique 9" descr="Hypothèque avec un remplissage uni">
            <a:extLst>
              <a:ext uri="{FF2B5EF4-FFF2-40B4-BE49-F238E27FC236}">
                <a16:creationId xmlns:a16="http://schemas.microsoft.com/office/drawing/2014/main" id="{63EA02EB-7314-771D-7B5B-4C3769B838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1651" y="1516167"/>
            <a:ext cx="914400" cy="914400"/>
          </a:xfrm>
          <a:prstGeom prst="rect">
            <a:avLst/>
          </a:prstGeom>
        </p:spPr>
      </p:pic>
      <p:pic>
        <p:nvPicPr>
          <p:cNvPr id="12" name="Graphique 11" descr="Hypothèque contour">
            <a:extLst>
              <a:ext uri="{FF2B5EF4-FFF2-40B4-BE49-F238E27FC236}">
                <a16:creationId xmlns:a16="http://schemas.microsoft.com/office/drawing/2014/main" id="{E11BE911-568C-488B-0586-06E71BB317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2997" y="1514303"/>
            <a:ext cx="914400" cy="914400"/>
          </a:xfrm>
          <a:prstGeom prst="rect">
            <a:avLst/>
          </a:prstGeom>
        </p:spPr>
      </p:pic>
      <p:pic>
        <p:nvPicPr>
          <p:cNvPr id="14" name="Graphique 13" descr="Nœud de corde avec un remplissage uni">
            <a:extLst>
              <a:ext uri="{FF2B5EF4-FFF2-40B4-BE49-F238E27FC236}">
                <a16:creationId xmlns:a16="http://schemas.microsoft.com/office/drawing/2014/main" id="{4393A884-C5F9-3E9B-CDF9-2C3495AFDA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64988">
            <a:off x="4384446" y="1598756"/>
            <a:ext cx="914400" cy="914400"/>
          </a:xfrm>
          <a:prstGeom prst="rect">
            <a:avLst/>
          </a:prstGeom>
        </p:spPr>
      </p:pic>
      <p:sp>
        <p:nvSpPr>
          <p:cNvPr id="9" name="Espace réservé du contenu 1">
            <a:extLst>
              <a:ext uri="{FF2B5EF4-FFF2-40B4-BE49-F238E27FC236}">
                <a16:creationId xmlns:a16="http://schemas.microsoft.com/office/drawing/2014/main" id="{72AAF41D-807D-DC2A-F015-6AECB3F9AC15}"/>
              </a:ext>
            </a:extLst>
          </p:cNvPr>
          <p:cNvSpPr txBox="1">
            <a:spLocks/>
          </p:cNvSpPr>
          <p:nvPr/>
        </p:nvSpPr>
        <p:spPr>
          <a:xfrm>
            <a:off x="591127" y="4329161"/>
            <a:ext cx="7998691" cy="436803"/>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Ces 2 marchés sont</a:t>
            </a:r>
            <a:r>
              <a:rPr lang="fr-FR" dirty="0">
                <a:solidFill>
                  <a:schemeClr val="tx1"/>
                </a:solidFill>
              </a:rPr>
              <a:t> indissociables </a:t>
            </a:r>
            <a:r>
              <a:rPr lang="fr-FR" b="0" dirty="0">
                <a:solidFill>
                  <a:schemeClr val="tx1"/>
                </a:solidFill>
              </a:rPr>
              <a:t>(long terme et court terme, liquidité, …)</a:t>
            </a:r>
          </a:p>
        </p:txBody>
      </p:sp>
    </p:spTree>
    <p:extLst>
      <p:ext uri="{BB962C8B-B14F-4D97-AF65-F5344CB8AC3E}">
        <p14:creationId xmlns:p14="http://schemas.microsoft.com/office/powerpoint/2010/main" val="2070160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 marché financier et son utilité</a:t>
            </a:r>
          </a:p>
        </p:txBody>
      </p:sp>
      <p:pic>
        <p:nvPicPr>
          <p:cNvPr id="9" name="Image 8">
            <a:extLst>
              <a:ext uri="{FF2B5EF4-FFF2-40B4-BE49-F238E27FC236}">
                <a16:creationId xmlns:a16="http://schemas.microsoft.com/office/drawing/2014/main" id="{588C09EE-FE21-A929-58B9-A1DE40BD43B2}"/>
              </a:ext>
            </a:extLst>
          </p:cNvPr>
          <p:cNvPicPr>
            <a:picLocks noChangeAspect="1"/>
          </p:cNvPicPr>
          <p:nvPr/>
        </p:nvPicPr>
        <p:blipFill>
          <a:blip r:embed="rId2"/>
          <a:stretch>
            <a:fillRect/>
          </a:stretch>
        </p:blipFill>
        <p:spPr>
          <a:xfrm>
            <a:off x="1226505" y="1655469"/>
            <a:ext cx="6439231" cy="2616334"/>
          </a:xfrm>
          <a:prstGeom prst="rect">
            <a:avLst/>
          </a:prstGeom>
        </p:spPr>
      </p:pic>
      <p:sp>
        <p:nvSpPr>
          <p:cNvPr id="10" name="Espace réservé de la date 9">
            <a:extLst>
              <a:ext uri="{FF2B5EF4-FFF2-40B4-BE49-F238E27FC236}">
                <a16:creationId xmlns:a16="http://schemas.microsoft.com/office/drawing/2014/main" id="{D908CC41-6F3A-826E-6DCA-F8404692D415}"/>
              </a:ext>
            </a:extLst>
          </p:cNvPr>
          <p:cNvSpPr>
            <a:spLocks noGrp="1"/>
          </p:cNvSpPr>
          <p:nvPr>
            <p:ph type="dt" sz="half" idx="10"/>
          </p:nvPr>
        </p:nvSpPr>
        <p:spPr/>
        <p:txBody>
          <a:bodyPr/>
          <a:lstStyle/>
          <a:p>
            <a:fld id="{67E88DB9-EF71-496B-9D94-7E2FE4275F29}" type="datetime1">
              <a:rPr lang="fr-FR" smtClean="0"/>
              <a:t>03/12/2023</a:t>
            </a:fld>
            <a:endParaRPr lang="fr-FR"/>
          </a:p>
        </p:txBody>
      </p:sp>
    </p:spTree>
    <p:extLst>
      <p:ext uri="{BB962C8B-B14F-4D97-AF65-F5344CB8AC3E}">
        <p14:creationId xmlns:p14="http://schemas.microsoft.com/office/powerpoint/2010/main" val="3046546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Investisseurs Individuels  </a:t>
            </a:r>
          </a:p>
          <a:p>
            <a:pPr algn="ctr"/>
            <a:r>
              <a:rPr lang="fr-FR" dirty="0">
                <a:solidFill>
                  <a:schemeClr val="tx1"/>
                </a:solidFill>
              </a:rPr>
              <a:t>Particuliers </a:t>
            </a:r>
            <a:r>
              <a:rPr lang="fr-FR" b="0" dirty="0">
                <a:solidFill>
                  <a:schemeClr val="tx1"/>
                </a:solidFill>
              </a:rPr>
              <a:t>qui </a:t>
            </a:r>
            <a:r>
              <a:rPr lang="fr-FR" dirty="0">
                <a:solidFill>
                  <a:schemeClr val="tx1"/>
                </a:solidFill>
              </a:rPr>
              <a:t>investissent leur argent</a:t>
            </a:r>
            <a:r>
              <a:rPr lang="fr-FR" b="0" dirty="0">
                <a:solidFill>
                  <a:schemeClr val="tx1"/>
                </a:solidFill>
              </a:rPr>
              <a:t> sur les marchés financiers (achat d’actions, fonds d'investissement etc.)</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Acteurs Clés des Marchés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pic>
        <p:nvPicPr>
          <p:cNvPr id="13" name="Graphique 12" descr="Utilisateur avec un remplissage uni">
            <a:extLst>
              <a:ext uri="{FF2B5EF4-FFF2-40B4-BE49-F238E27FC236}">
                <a16:creationId xmlns:a16="http://schemas.microsoft.com/office/drawing/2014/main" id="{F4C6141B-C531-750B-B32E-1B98BF68CA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1395191"/>
            <a:ext cx="657587" cy="657587"/>
          </a:xfrm>
          <a:prstGeom prst="rect">
            <a:avLst/>
          </a:prstGeom>
        </p:spPr>
      </p:pic>
    </p:spTree>
    <p:extLst>
      <p:ext uri="{BB962C8B-B14F-4D97-AF65-F5344CB8AC3E}">
        <p14:creationId xmlns:p14="http://schemas.microsoft.com/office/powerpoint/2010/main" val="2259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Investisseurs Individuels  </a:t>
            </a:r>
          </a:p>
          <a:p>
            <a:pPr algn="ctr"/>
            <a:r>
              <a:rPr lang="fr-FR" dirty="0">
                <a:solidFill>
                  <a:schemeClr val="tx1"/>
                </a:solidFill>
              </a:rPr>
              <a:t>Particuliers </a:t>
            </a:r>
            <a:r>
              <a:rPr lang="fr-FR" b="0" dirty="0">
                <a:solidFill>
                  <a:schemeClr val="tx1"/>
                </a:solidFill>
              </a:rPr>
              <a:t>qui </a:t>
            </a:r>
            <a:r>
              <a:rPr lang="fr-FR" dirty="0">
                <a:solidFill>
                  <a:schemeClr val="tx1"/>
                </a:solidFill>
              </a:rPr>
              <a:t>investissent leur argent</a:t>
            </a:r>
            <a:r>
              <a:rPr lang="fr-FR" b="0" dirty="0">
                <a:solidFill>
                  <a:schemeClr val="tx1"/>
                </a:solidFill>
              </a:rPr>
              <a:t> sur les marchés financiers (achat d’actions, fonds d'investissement etc.)</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Acteurs Clés des Marchés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82576" y="23019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Institutions Financières</a:t>
            </a:r>
          </a:p>
          <a:p>
            <a:pPr algn="ctr">
              <a:lnSpc>
                <a:spcPct val="100000"/>
              </a:lnSpc>
              <a:spcBef>
                <a:spcPts val="0"/>
              </a:spcBef>
            </a:pPr>
            <a:endParaRPr lang="fr-FR" dirty="0"/>
          </a:p>
          <a:p>
            <a:pPr marL="285750" indent="-285750">
              <a:lnSpc>
                <a:spcPct val="100000"/>
              </a:lnSpc>
              <a:spcBef>
                <a:spcPts val="0"/>
              </a:spcBef>
              <a:buFont typeface="Arial" panose="020B0604020202020204" pitchFamily="34" charset="0"/>
              <a:buChar char="•"/>
            </a:pPr>
            <a:r>
              <a:rPr lang="fr-FR" dirty="0">
                <a:solidFill>
                  <a:schemeClr val="tx1"/>
                </a:solidFill>
              </a:rPr>
              <a:t> </a:t>
            </a:r>
            <a:r>
              <a:rPr lang="fr-FR" b="0" dirty="0">
                <a:solidFill>
                  <a:schemeClr val="tx1"/>
                </a:solidFill>
              </a:rPr>
              <a:t>banques</a:t>
            </a:r>
          </a:p>
          <a:p>
            <a:pPr marL="285750" indent="-285750">
              <a:lnSpc>
                <a:spcPct val="100000"/>
              </a:lnSpc>
              <a:spcBef>
                <a:spcPts val="0"/>
              </a:spcBef>
              <a:buFont typeface="Arial" panose="020B0604020202020204" pitchFamily="34" charset="0"/>
              <a:buChar char="•"/>
            </a:pPr>
            <a:r>
              <a:rPr lang="fr-FR" b="0" dirty="0">
                <a:solidFill>
                  <a:schemeClr val="tx1"/>
                </a:solidFill>
              </a:rPr>
              <a:t>compagnies d'assurance</a:t>
            </a:r>
          </a:p>
          <a:p>
            <a:pPr marL="285750" indent="-285750">
              <a:lnSpc>
                <a:spcPct val="100000"/>
              </a:lnSpc>
              <a:spcBef>
                <a:spcPts val="0"/>
              </a:spcBef>
              <a:buFont typeface="Arial" panose="020B0604020202020204" pitchFamily="34" charset="0"/>
              <a:buChar char="•"/>
            </a:pPr>
            <a:r>
              <a:rPr lang="fr-FR" b="0" dirty="0">
                <a:solidFill>
                  <a:schemeClr val="tx1"/>
                </a:solidFill>
              </a:rPr>
              <a:t>fonds de pension etc.</a:t>
            </a:r>
          </a:p>
          <a:p>
            <a:pPr algn="ctr"/>
            <a:r>
              <a:rPr lang="fr-FR" b="0" dirty="0">
                <a:solidFill>
                  <a:schemeClr val="tx1"/>
                </a:solidFill>
                <a:sym typeface="Wingdings" panose="05000000000000000000" pitchFamily="2" charset="2"/>
              </a:rPr>
              <a:t></a:t>
            </a:r>
            <a:r>
              <a:rPr lang="fr-FR" b="0" dirty="0">
                <a:solidFill>
                  <a:schemeClr val="tx1"/>
                </a:solidFill>
              </a:rPr>
              <a:t> Gèrent des </a:t>
            </a:r>
            <a:r>
              <a:rPr lang="fr-FR" dirty="0">
                <a:solidFill>
                  <a:schemeClr val="tx1"/>
                </a:solidFill>
              </a:rPr>
              <a:t>montants importants d'argent </a:t>
            </a:r>
            <a:r>
              <a:rPr lang="fr-FR" b="0" dirty="0">
                <a:solidFill>
                  <a:schemeClr val="tx1"/>
                </a:solidFill>
              </a:rPr>
              <a:t>pour le compte de </a:t>
            </a:r>
            <a:r>
              <a:rPr lang="fr-FR" dirty="0">
                <a:solidFill>
                  <a:schemeClr val="tx1"/>
                </a:solidFill>
              </a:rPr>
              <a:t>tiers</a:t>
            </a:r>
            <a:r>
              <a:rPr lang="fr-FR" b="0" dirty="0">
                <a:solidFill>
                  <a:schemeClr val="tx1"/>
                </a:solidFill>
              </a:rPr>
              <a:t>.</a:t>
            </a:r>
          </a:p>
        </p:txBody>
      </p:sp>
      <p:pic>
        <p:nvPicPr>
          <p:cNvPr id="13" name="Graphique 12" descr="Utilisateur avec un remplissage uni">
            <a:extLst>
              <a:ext uri="{FF2B5EF4-FFF2-40B4-BE49-F238E27FC236}">
                <a16:creationId xmlns:a16="http://schemas.microsoft.com/office/drawing/2014/main" id="{F4C6141B-C531-750B-B32E-1B98BF68CA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1395191"/>
            <a:ext cx="657587" cy="657587"/>
          </a:xfrm>
          <a:prstGeom prst="rect">
            <a:avLst/>
          </a:prstGeom>
        </p:spPr>
      </p:pic>
      <p:pic>
        <p:nvPicPr>
          <p:cNvPr id="15" name="Graphique 14" descr="Banque avec un remplissage uni">
            <a:extLst>
              <a:ext uri="{FF2B5EF4-FFF2-40B4-BE49-F238E27FC236}">
                <a16:creationId xmlns:a16="http://schemas.microsoft.com/office/drawing/2014/main" id="{2238DFAD-1554-C804-2829-4EC6D77AF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9042" y="1415715"/>
            <a:ext cx="657588" cy="657588"/>
          </a:xfrm>
          <a:prstGeom prst="rect">
            <a:avLst/>
          </a:prstGeom>
        </p:spPr>
      </p:pic>
    </p:spTree>
    <p:extLst>
      <p:ext uri="{BB962C8B-B14F-4D97-AF65-F5344CB8AC3E}">
        <p14:creationId xmlns:p14="http://schemas.microsoft.com/office/powerpoint/2010/main" val="201427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Investisseurs Individuels  </a:t>
            </a:r>
          </a:p>
          <a:p>
            <a:pPr algn="ctr"/>
            <a:r>
              <a:rPr lang="fr-FR" dirty="0">
                <a:solidFill>
                  <a:schemeClr val="tx1"/>
                </a:solidFill>
              </a:rPr>
              <a:t>Particuliers </a:t>
            </a:r>
            <a:r>
              <a:rPr lang="fr-FR" b="0" dirty="0">
                <a:solidFill>
                  <a:schemeClr val="tx1"/>
                </a:solidFill>
              </a:rPr>
              <a:t>qui </a:t>
            </a:r>
            <a:r>
              <a:rPr lang="fr-FR" dirty="0">
                <a:solidFill>
                  <a:schemeClr val="tx1"/>
                </a:solidFill>
              </a:rPr>
              <a:t>investissent leur argent</a:t>
            </a:r>
            <a:r>
              <a:rPr lang="fr-FR" b="0" dirty="0">
                <a:solidFill>
                  <a:schemeClr val="tx1"/>
                </a:solidFill>
              </a:rPr>
              <a:t> sur les marchés financiers (achat d’actions, fonds d'investissement etc.)</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19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Acteurs Clés des Marchés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82576" y="23019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Institutions Financières</a:t>
            </a:r>
          </a:p>
          <a:p>
            <a:pPr algn="ctr">
              <a:lnSpc>
                <a:spcPct val="100000"/>
              </a:lnSpc>
              <a:spcBef>
                <a:spcPts val="0"/>
              </a:spcBef>
            </a:pPr>
            <a:endParaRPr lang="fr-FR" dirty="0"/>
          </a:p>
          <a:p>
            <a:pPr marL="285750" indent="-285750">
              <a:lnSpc>
                <a:spcPct val="100000"/>
              </a:lnSpc>
              <a:spcBef>
                <a:spcPts val="0"/>
              </a:spcBef>
              <a:buFont typeface="Arial" panose="020B0604020202020204" pitchFamily="34" charset="0"/>
              <a:buChar char="•"/>
            </a:pPr>
            <a:r>
              <a:rPr lang="fr-FR" dirty="0">
                <a:solidFill>
                  <a:schemeClr val="tx1"/>
                </a:solidFill>
              </a:rPr>
              <a:t> </a:t>
            </a:r>
            <a:r>
              <a:rPr lang="fr-FR" b="0" dirty="0">
                <a:solidFill>
                  <a:schemeClr val="tx1"/>
                </a:solidFill>
              </a:rPr>
              <a:t>banques</a:t>
            </a:r>
          </a:p>
          <a:p>
            <a:pPr marL="285750" indent="-285750">
              <a:lnSpc>
                <a:spcPct val="100000"/>
              </a:lnSpc>
              <a:spcBef>
                <a:spcPts val="0"/>
              </a:spcBef>
              <a:buFont typeface="Arial" panose="020B0604020202020204" pitchFamily="34" charset="0"/>
              <a:buChar char="•"/>
            </a:pPr>
            <a:r>
              <a:rPr lang="fr-FR" b="0" dirty="0">
                <a:solidFill>
                  <a:schemeClr val="tx1"/>
                </a:solidFill>
              </a:rPr>
              <a:t>compagnies d'assurance</a:t>
            </a:r>
          </a:p>
          <a:p>
            <a:pPr marL="285750" indent="-285750">
              <a:lnSpc>
                <a:spcPct val="100000"/>
              </a:lnSpc>
              <a:spcBef>
                <a:spcPts val="0"/>
              </a:spcBef>
              <a:buFont typeface="Arial" panose="020B0604020202020204" pitchFamily="34" charset="0"/>
              <a:buChar char="•"/>
            </a:pPr>
            <a:r>
              <a:rPr lang="fr-FR" b="0" dirty="0">
                <a:solidFill>
                  <a:schemeClr val="tx1"/>
                </a:solidFill>
              </a:rPr>
              <a:t>fonds de pension etc.</a:t>
            </a:r>
          </a:p>
          <a:p>
            <a:pPr algn="ctr"/>
            <a:r>
              <a:rPr lang="fr-FR" b="0" dirty="0">
                <a:solidFill>
                  <a:schemeClr val="tx1"/>
                </a:solidFill>
                <a:sym typeface="Wingdings" panose="05000000000000000000" pitchFamily="2" charset="2"/>
              </a:rPr>
              <a:t></a:t>
            </a:r>
            <a:r>
              <a:rPr lang="fr-FR" b="0" dirty="0">
                <a:solidFill>
                  <a:schemeClr val="tx1"/>
                </a:solidFill>
              </a:rPr>
              <a:t> Gèrent des </a:t>
            </a:r>
            <a:r>
              <a:rPr lang="fr-FR" dirty="0">
                <a:solidFill>
                  <a:schemeClr val="tx1"/>
                </a:solidFill>
              </a:rPr>
              <a:t>montants importants d'argent </a:t>
            </a:r>
            <a:r>
              <a:rPr lang="fr-FR" b="0" dirty="0">
                <a:solidFill>
                  <a:schemeClr val="tx1"/>
                </a:solidFill>
              </a:rPr>
              <a:t>pour le compte de </a:t>
            </a:r>
            <a:r>
              <a:rPr lang="fr-FR" dirty="0">
                <a:solidFill>
                  <a:schemeClr val="tx1"/>
                </a:solidFill>
              </a:rPr>
              <a:t>tiers</a:t>
            </a:r>
            <a:r>
              <a:rPr lang="fr-FR" b="0" dirty="0">
                <a:solidFill>
                  <a:schemeClr val="tx1"/>
                </a:solidFill>
              </a:rPr>
              <a:t>.</a:t>
            </a:r>
          </a:p>
        </p:txBody>
      </p:sp>
      <p:sp>
        <p:nvSpPr>
          <p:cNvPr id="10" name="Espace réservé du contenu 1">
            <a:extLst>
              <a:ext uri="{FF2B5EF4-FFF2-40B4-BE49-F238E27FC236}">
                <a16:creationId xmlns:a16="http://schemas.microsoft.com/office/drawing/2014/main" id="{550A58B2-1F94-A4DB-049C-8DDE1B2E1994}"/>
              </a:ext>
            </a:extLst>
          </p:cNvPr>
          <p:cNvSpPr txBox="1">
            <a:spLocks/>
          </p:cNvSpPr>
          <p:nvPr/>
        </p:nvSpPr>
        <p:spPr>
          <a:xfrm>
            <a:off x="4712803" y="1936017"/>
            <a:ext cx="2047944"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Entreprises Émettrices </a:t>
            </a:r>
          </a:p>
          <a:p>
            <a:pPr algn="ctr"/>
            <a:r>
              <a:rPr lang="fr-FR" b="0" dirty="0">
                <a:solidFill>
                  <a:schemeClr val="tx1"/>
                </a:solidFill>
              </a:rPr>
              <a:t>Sociétés qui </a:t>
            </a:r>
            <a:r>
              <a:rPr lang="fr-FR" dirty="0">
                <a:solidFill>
                  <a:schemeClr val="tx1"/>
                </a:solidFill>
              </a:rPr>
              <a:t>émettent des actions </a:t>
            </a:r>
            <a:r>
              <a:rPr lang="fr-FR" b="0" dirty="0">
                <a:solidFill>
                  <a:schemeClr val="tx1"/>
                </a:solidFill>
              </a:rPr>
              <a:t>ou des </a:t>
            </a:r>
            <a:r>
              <a:rPr lang="fr-FR" dirty="0">
                <a:solidFill>
                  <a:schemeClr val="tx1"/>
                </a:solidFill>
              </a:rPr>
              <a:t>obligations</a:t>
            </a:r>
            <a:r>
              <a:rPr lang="fr-FR" b="0" dirty="0">
                <a:solidFill>
                  <a:schemeClr val="tx1"/>
                </a:solidFill>
              </a:rPr>
              <a:t> pour </a:t>
            </a:r>
            <a:r>
              <a:rPr lang="fr-FR" b="0" u="sng" dirty="0">
                <a:solidFill>
                  <a:schemeClr val="tx1"/>
                </a:solidFill>
              </a:rPr>
              <a:t>financer leurs activités</a:t>
            </a:r>
            <a:r>
              <a:rPr lang="fr-FR" b="0" dirty="0">
                <a:solidFill>
                  <a:schemeClr val="tx1"/>
                </a:solidFill>
              </a:rPr>
              <a:t>.</a:t>
            </a:r>
          </a:p>
        </p:txBody>
      </p:sp>
      <p:pic>
        <p:nvPicPr>
          <p:cNvPr id="13" name="Graphique 12" descr="Utilisateur avec un remplissage uni">
            <a:extLst>
              <a:ext uri="{FF2B5EF4-FFF2-40B4-BE49-F238E27FC236}">
                <a16:creationId xmlns:a16="http://schemas.microsoft.com/office/drawing/2014/main" id="{F4C6141B-C531-750B-B32E-1B98BF68CA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1395191"/>
            <a:ext cx="657587" cy="657587"/>
          </a:xfrm>
          <a:prstGeom prst="rect">
            <a:avLst/>
          </a:prstGeom>
        </p:spPr>
      </p:pic>
      <p:pic>
        <p:nvPicPr>
          <p:cNvPr id="15" name="Graphique 14" descr="Banque avec un remplissage uni">
            <a:extLst>
              <a:ext uri="{FF2B5EF4-FFF2-40B4-BE49-F238E27FC236}">
                <a16:creationId xmlns:a16="http://schemas.microsoft.com/office/drawing/2014/main" id="{2238DFAD-1554-C804-2829-4EC6D77AF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9042" y="1415715"/>
            <a:ext cx="657588" cy="657588"/>
          </a:xfrm>
          <a:prstGeom prst="rect">
            <a:avLst/>
          </a:prstGeom>
        </p:spPr>
      </p:pic>
      <p:pic>
        <p:nvPicPr>
          <p:cNvPr id="17" name="Graphique 16" descr="Bâtiment avec un remplissage uni">
            <a:extLst>
              <a:ext uri="{FF2B5EF4-FFF2-40B4-BE49-F238E27FC236}">
                <a16:creationId xmlns:a16="http://schemas.microsoft.com/office/drawing/2014/main" id="{1777E866-BC8E-3E35-5C60-6AB4732BA0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0637" y="1476897"/>
            <a:ext cx="530226" cy="530226"/>
          </a:xfrm>
          <a:prstGeom prst="rect">
            <a:avLst/>
          </a:prstGeom>
        </p:spPr>
      </p:pic>
    </p:spTree>
    <p:extLst>
      <p:ext uri="{BB962C8B-B14F-4D97-AF65-F5344CB8AC3E}">
        <p14:creationId xmlns:p14="http://schemas.microsoft.com/office/powerpoint/2010/main" val="95897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69464D3-ECCD-49A5-8A11-33561E3FFD53}"/>
              </a:ext>
            </a:extLst>
          </p:cNvPr>
          <p:cNvSpPr>
            <a:spLocks noGrp="1"/>
          </p:cNvSpPr>
          <p:nvPr>
            <p:ph type="ftr" sz="quarter" idx="11"/>
          </p:nvPr>
        </p:nvSpPr>
        <p:spPr/>
        <p:txBody>
          <a:bodyPr/>
          <a:lstStyle/>
          <a:p>
            <a:r>
              <a:rPr lang="fr-FR" dirty="0"/>
              <a:t>Risques et volatilité sur les marchés financiers</a:t>
            </a:r>
          </a:p>
        </p:txBody>
      </p:sp>
      <p:sp>
        <p:nvSpPr>
          <p:cNvPr id="4" name="Espace réservé du numéro de diapositive 3">
            <a:extLst>
              <a:ext uri="{FF2B5EF4-FFF2-40B4-BE49-F238E27FC236}">
                <a16:creationId xmlns:a16="http://schemas.microsoft.com/office/drawing/2014/main" id="{CA93D383-E7CC-44A3-A1AA-7C5BD8490491}"/>
              </a:ext>
            </a:extLst>
          </p:cNvPr>
          <p:cNvSpPr>
            <a:spLocks noGrp="1"/>
          </p:cNvSpPr>
          <p:nvPr>
            <p:ph type="sldNum" sz="quarter" idx="12"/>
          </p:nvPr>
        </p:nvSpPr>
        <p:spPr/>
        <p:txBody>
          <a:bodyPr/>
          <a:lstStyle/>
          <a:p>
            <a:fld id="{9C1A82F2-75C4-42C2-8E93-FEFE8959BC01}" type="slidenum">
              <a:rPr lang="fr-FR" smtClean="0"/>
              <a:pPr/>
              <a:t>2</a:t>
            </a:fld>
            <a:endParaRPr lang="fr-FR"/>
          </a:p>
        </p:txBody>
      </p:sp>
      <p:sp>
        <p:nvSpPr>
          <p:cNvPr id="5" name="Espace réservé du texte 4">
            <a:extLst>
              <a:ext uri="{FF2B5EF4-FFF2-40B4-BE49-F238E27FC236}">
                <a16:creationId xmlns:a16="http://schemas.microsoft.com/office/drawing/2014/main" id="{9AB75653-40B3-474F-9E20-4793CC588B19}"/>
              </a:ext>
            </a:extLst>
          </p:cNvPr>
          <p:cNvSpPr>
            <a:spLocks noGrp="1"/>
          </p:cNvSpPr>
          <p:nvPr>
            <p:ph type="body" sz="quarter" idx="13"/>
          </p:nvPr>
        </p:nvSpPr>
        <p:spPr/>
        <p:txBody>
          <a:bodyPr/>
          <a:lstStyle/>
          <a:p>
            <a:r>
              <a:rPr lang="fr-FR" dirty="0"/>
              <a:t>1. Histoire</a:t>
            </a:r>
          </a:p>
        </p:txBody>
      </p:sp>
      <p:sp>
        <p:nvSpPr>
          <p:cNvPr id="6" name="Espace réservé du texte 5">
            <a:extLst>
              <a:ext uri="{FF2B5EF4-FFF2-40B4-BE49-F238E27FC236}">
                <a16:creationId xmlns:a16="http://schemas.microsoft.com/office/drawing/2014/main" id="{F6F50A85-8F36-41BF-A843-F7A0A6B9219A}"/>
              </a:ext>
            </a:extLst>
          </p:cNvPr>
          <p:cNvSpPr>
            <a:spLocks noGrp="1"/>
          </p:cNvSpPr>
          <p:nvPr>
            <p:ph type="body" sz="quarter" idx="14"/>
          </p:nvPr>
        </p:nvSpPr>
        <p:spPr/>
        <p:txBody>
          <a:bodyPr/>
          <a:lstStyle/>
          <a:p>
            <a:r>
              <a:rPr lang="fr-FR" dirty="0"/>
              <a:t>3. Mécanismes et produits</a:t>
            </a:r>
          </a:p>
        </p:txBody>
      </p:sp>
      <p:sp>
        <p:nvSpPr>
          <p:cNvPr id="7" name="Espace réservé du texte 6">
            <a:extLst>
              <a:ext uri="{FF2B5EF4-FFF2-40B4-BE49-F238E27FC236}">
                <a16:creationId xmlns:a16="http://schemas.microsoft.com/office/drawing/2014/main" id="{C19F2A65-3BD8-44B1-B1FB-70725456A323}"/>
              </a:ext>
            </a:extLst>
          </p:cNvPr>
          <p:cNvSpPr>
            <a:spLocks noGrp="1"/>
          </p:cNvSpPr>
          <p:nvPr>
            <p:ph type="body" sz="quarter" idx="15"/>
          </p:nvPr>
        </p:nvSpPr>
        <p:spPr/>
        <p:txBody>
          <a:bodyPr/>
          <a:lstStyle/>
          <a:p>
            <a:r>
              <a:rPr lang="fr-FR" dirty="0"/>
              <a:t>2. Les marchés financiers</a:t>
            </a:r>
          </a:p>
        </p:txBody>
      </p:sp>
      <p:sp>
        <p:nvSpPr>
          <p:cNvPr id="8" name="Espace réservé du texte 7">
            <a:extLst>
              <a:ext uri="{FF2B5EF4-FFF2-40B4-BE49-F238E27FC236}">
                <a16:creationId xmlns:a16="http://schemas.microsoft.com/office/drawing/2014/main" id="{D63FB193-932E-4619-B8AC-8700474F9894}"/>
              </a:ext>
            </a:extLst>
          </p:cNvPr>
          <p:cNvSpPr>
            <a:spLocks noGrp="1"/>
          </p:cNvSpPr>
          <p:nvPr>
            <p:ph type="body" sz="quarter" idx="16"/>
          </p:nvPr>
        </p:nvSpPr>
        <p:spPr/>
        <p:txBody>
          <a:bodyPr/>
          <a:lstStyle/>
          <a:p>
            <a:r>
              <a:rPr lang="fr-FR" dirty="0"/>
              <a:t>4. Les risques de marchés</a:t>
            </a:r>
          </a:p>
        </p:txBody>
      </p:sp>
      <p:sp>
        <p:nvSpPr>
          <p:cNvPr id="9" name="Espace réservé de la date 8">
            <a:extLst>
              <a:ext uri="{FF2B5EF4-FFF2-40B4-BE49-F238E27FC236}">
                <a16:creationId xmlns:a16="http://schemas.microsoft.com/office/drawing/2014/main" id="{56458286-9933-6F25-20CD-5F89601E221B}"/>
              </a:ext>
            </a:extLst>
          </p:cNvPr>
          <p:cNvSpPr>
            <a:spLocks noGrp="1"/>
          </p:cNvSpPr>
          <p:nvPr>
            <p:ph type="dt" sz="half" idx="10"/>
          </p:nvPr>
        </p:nvSpPr>
        <p:spPr/>
        <p:txBody>
          <a:bodyPr/>
          <a:lstStyle/>
          <a:p>
            <a:fld id="{28D46175-1F1D-4B28-9482-1C53F4C023DA}" type="datetime1">
              <a:rPr lang="fr-FR" smtClean="0"/>
              <a:t>03/12/2023</a:t>
            </a:fld>
            <a:endParaRPr lang="fr-FR" dirty="0"/>
          </a:p>
        </p:txBody>
      </p:sp>
    </p:spTree>
    <p:extLst>
      <p:ext uri="{BB962C8B-B14F-4D97-AF65-F5344CB8AC3E}">
        <p14:creationId xmlns:p14="http://schemas.microsoft.com/office/powerpoint/2010/main" val="489070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Investisseurs Individuels  </a:t>
            </a:r>
          </a:p>
          <a:p>
            <a:pPr algn="ctr"/>
            <a:r>
              <a:rPr lang="fr-FR" dirty="0">
                <a:solidFill>
                  <a:schemeClr val="tx1"/>
                </a:solidFill>
              </a:rPr>
              <a:t>Particuliers </a:t>
            </a:r>
            <a:r>
              <a:rPr lang="fr-FR" b="0" dirty="0">
                <a:solidFill>
                  <a:schemeClr val="tx1"/>
                </a:solidFill>
              </a:rPr>
              <a:t>qui </a:t>
            </a:r>
            <a:r>
              <a:rPr lang="fr-FR" dirty="0">
                <a:solidFill>
                  <a:schemeClr val="tx1"/>
                </a:solidFill>
              </a:rPr>
              <a:t>investissent leur argent</a:t>
            </a:r>
            <a:r>
              <a:rPr lang="fr-FR" b="0" dirty="0">
                <a:solidFill>
                  <a:schemeClr val="tx1"/>
                </a:solidFill>
              </a:rPr>
              <a:t> sur les marchés financiers (achat d’actions, fonds d'investissement etc.)</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Acteurs Clés des Marchés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82576" y="23019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Institutions Financières</a:t>
            </a:r>
          </a:p>
          <a:p>
            <a:pPr algn="ctr">
              <a:lnSpc>
                <a:spcPct val="100000"/>
              </a:lnSpc>
              <a:spcBef>
                <a:spcPts val="0"/>
              </a:spcBef>
            </a:pPr>
            <a:endParaRPr lang="fr-FR" dirty="0"/>
          </a:p>
          <a:p>
            <a:pPr marL="285750" indent="-285750">
              <a:lnSpc>
                <a:spcPct val="100000"/>
              </a:lnSpc>
              <a:spcBef>
                <a:spcPts val="0"/>
              </a:spcBef>
              <a:buFont typeface="Arial" panose="020B0604020202020204" pitchFamily="34" charset="0"/>
              <a:buChar char="•"/>
            </a:pPr>
            <a:r>
              <a:rPr lang="fr-FR" dirty="0">
                <a:solidFill>
                  <a:schemeClr val="tx1"/>
                </a:solidFill>
              </a:rPr>
              <a:t> </a:t>
            </a:r>
            <a:r>
              <a:rPr lang="fr-FR" b="0" dirty="0">
                <a:solidFill>
                  <a:schemeClr val="tx1"/>
                </a:solidFill>
              </a:rPr>
              <a:t>banques</a:t>
            </a:r>
          </a:p>
          <a:p>
            <a:pPr marL="285750" indent="-285750">
              <a:lnSpc>
                <a:spcPct val="100000"/>
              </a:lnSpc>
              <a:spcBef>
                <a:spcPts val="0"/>
              </a:spcBef>
              <a:buFont typeface="Arial" panose="020B0604020202020204" pitchFamily="34" charset="0"/>
              <a:buChar char="•"/>
            </a:pPr>
            <a:r>
              <a:rPr lang="fr-FR" b="0" dirty="0">
                <a:solidFill>
                  <a:schemeClr val="tx1"/>
                </a:solidFill>
              </a:rPr>
              <a:t>compagnies d'assurance</a:t>
            </a:r>
          </a:p>
          <a:p>
            <a:pPr marL="285750" indent="-285750">
              <a:lnSpc>
                <a:spcPct val="100000"/>
              </a:lnSpc>
              <a:spcBef>
                <a:spcPts val="0"/>
              </a:spcBef>
              <a:buFont typeface="Arial" panose="020B0604020202020204" pitchFamily="34" charset="0"/>
              <a:buChar char="•"/>
            </a:pPr>
            <a:r>
              <a:rPr lang="fr-FR" b="0" dirty="0">
                <a:solidFill>
                  <a:schemeClr val="tx1"/>
                </a:solidFill>
              </a:rPr>
              <a:t>fonds de pension etc.</a:t>
            </a:r>
          </a:p>
          <a:p>
            <a:pPr algn="ctr"/>
            <a:r>
              <a:rPr lang="fr-FR" b="0" dirty="0">
                <a:solidFill>
                  <a:schemeClr val="tx1"/>
                </a:solidFill>
                <a:sym typeface="Wingdings" panose="05000000000000000000" pitchFamily="2" charset="2"/>
              </a:rPr>
              <a:t></a:t>
            </a:r>
            <a:r>
              <a:rPr lang="fr-FR" b="0" dirty="0">
                <a:solidFill>
                  <a:schemeClr val="tx1"/>
                </a:solidFill>
              </a:rPr>
              <a:t> Gèrent des </a:t>
            </a:r>
            <a:r>
              <a:rPr lang="fr-FR" dirty="0">
                <a:solidFill>
                  <a:schemeClr val="tx1"/>
                </a:solidFill>
              </a:rPr>
              <a:t>montants importants d'argent </a:t>
            </a:r>
            <a:r>
              <a:rPr lang="fr-FR" b="0" dirty="0">
                <a:solidFill>
                  <a:schemeClr val="tx1"/>
                </a:solidFill>
              </a:rPr>
              <a:t>pour le compte de </a:t>
            </a:r>
            <a:r>
              <a:rPr lang="fr-FR" dirty="0">
                <a:solidFill>
                  <a:schemeClr val="tx1"/>
                </a:solidFill>
              </a:rPr>
              <a:t>tiers</a:t>
            </a:r>
            <a:r>
              <a:rPr lang="fr-FR" b="0" dirty="0">
                <a:solidFill>
                  <a:schemeClr val="tx1"/>
                </a:solidFill>
              </a:rPr>
              <a:t>.</a:t>
            </a:r>
          </a:p>
        </p:txBody>
      </p:sp>
      <p:sp>
        <p:nvSpPr>
          <p:cNvPr id="10" name="Espace réservé du contenu 1">
            <a:extLst>
              <a:ext uri="{FF2B5EF4-FFF2-40B4-BE49-F238E27FC236}">
                <a16:creationId xmlns:a16="http://schemas.microsoft.com/office/drawing/2014/main" id="{550A58B2-1F94-A4DB-049C-8DDE1B2E1994}"/>
              </a:ext>
            </a:extLst>
          </p:cNvPr>
          <p:cNvSpPr txBox="1">
            <a:spLocks/>
          </p:cNvSpPr>
          <p:nvPr/>
        </p:nvSpPr>
        <p:spPr>
          <a:xfrm>
            <a:off x="4712803" y="1936017"/>
            <a:ext cx="2047944"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Entreprises Émettrices </a:t>
            </a:r>
          </a:p>
          <a:p>
            <a:pPr algn="ctr"/>
            <a:r>
              <a:rPr lang="fr-FR" b="0" dirty="0">
                <a:solidFill>
                  <a:schemeClr val="tx1"/>
                </a:solidFill>
              </a:rPr>
              <a:t>Sociétés qui </a:t>
            </a:r>
            <a:r>
              <a:rPr lang="fr-FR" dirty="0">
                <a:solidFill>
                  <a:schemeClr val="tx1"/>
                </a:solidFill>
              </a:rPr>
              <a:t>émettent des actions </a:t>
            </a:r>
            <a:r>
              <a:rPr lang="fr-FR" b="0" dirty="0">
                <a:solidFill>
                  <a:schemeClr val="tx1"/>
                </a:solidFill>
              </a:rPr>
              <a:t>ou des </a:t>
            </a:r>
            <a:r>
              <a:rPr lang="fr-FR" dirty="0">
                <a:solidFill>
                  <a:schemeClr val="tx1"/>
                </a:solidFill>
              </a:rPr>
              <a:t>obligations</a:t>
            </a:r>
            <a:r>
              <a:rPr lang="fr-FR" b="0" dirty="0">
                <a:solidFill>
                  <a:schemeClr val="tx1"/>
                </a:solidFill>
              </a:rPr>
              <a:t> pour </a:t>
            </a:r>
            <a:r>
              <a:rPr lang="fr-FR" b="0" u="sng" dirty="0">
                <a:solidFill>
                  <a:schemeClr val="tx1"/>
                </a:solidFill>
              </a:rPr>
              <a:t>financer leurs activités</a:t>
            </a:r>
            <a:r>
              <a:rPr lang="fr-FR" b="0" dirty="0">
                <a:solidFill>
                  <a:schemeClr val="tx1"/>
                </a:solidFill>
              </a:rPr>
              <a:t>.</a:t>
            </a:r>
          </a:p>
        </p:txBody>
      </p:sp>
      <p:sp>
        <p:nvSpPr>
          <p:cNvPr id="11" name="Espace réservé du contenu 1">
            <a:extLst>
              <a:ext uri="{FF2B5EF4-FFF2-40B4-BE49-F238E27FC236}">
                <a16:creationId xmlns:a16="http://schemas.microsoft.com/office/drawing/2014/main" id="{E4DACF75-112B-6C15-2F09-1157F25B9CD4}"/>
              </a:ext>
            </a:extLst>
          </p:cNvPr>
          <p:cNvSpPr txBox="1">
            <a:spLocks/>
          </p:cNvSpPr>
          <p:nvPr/>
        </p:nvSpPr>
        <p:spPr>
          <a:xfrm>
            <a:off x="7111548" y="2177924"/>
            <a:ext cx="1942391"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Courtiers et Intermédiaires </a:t>
            </a:r>
          </a:p>
          <a:p>
            <a:pPr algn="ctr"/>
            <a:r>
              <a:rPr lang="fr-FR" dirty="0">
                <a:solidFill>
                  <a:schemeClr val="tx1"/>
                </a:solidFill>
              </a:rPr>
              <a:t>facilitent les transactions </a:t>
            </a:r>
            <a:r>
              <a:rPr lang="fr-FR" b="0" dirty="0">
                <a:solidFill>
                  <a:schemeClr val="tx1"/>
                </a:solidFill>
              </a:rPr>
              <a:t>en mettant en relation les </a:t>
            </a:r>
            <a:r>
              <a:rPr lang="fr-FR" b="0" u="sng" dirty="0">
                <a:solidFill>
                  <a:schemeClr val="tx1"/>
                </a:solidFill>
              </a:rPr>
              <a:t>acheteurs</a:t>
            </a:r>
            <a:r>
              <a:rPr lang="fr-FR" b="0" dirty="0">
                <a:solidFill>
                  <a:schemeClr val="tx1"/>
                </a:solidFill>
              </a:rPr>
              <a:t> et les </a:t>
            </a:r>
            <a:r>
              <a:rPr lang="fr-FR" b="0" u="sng" dirty="0">
                <a:solidFill>
                  <a:schemeClr val="tx1"/>
                </a:solidFill>
              </a:rPr>
              <a:t>vendeurs</a:t>
            </a:r>
            <a:r>
              <a:rPr lang="fr-FR" b="0" dirty="0">
                <a:solidFill>
                  <a:schemeClr val="tx1"/>
                </a:solidFill>
              </a:rPr>
              <a:t>, souvent via des plateformes en ligne</a:t>
            </a:r>
            <a:r>
              <a:rPr lang="fr-FR" dirty="0"/>
              <a:t>.</a:t>
            </a:r>
          </a:p>
        </p:txBody>
      </p:sp>
      <p:pic>
        <p:nvPicPr>
          <p:cNvPr id="13" name="Graphique 12" descr="Utilisateur avec un remplissage uni">
            <a:extLst>
              <a:ext uri="{FF2B5EF4-FFF2-40B4-BE49-F238E27FC236}">
                <a16:creationId xmlns:a16="http://schemas.microsoft.com/office/drawing/2014/main" id="{F4C6141B-C531-750B-B32E-1B98BF68CA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1395191"/>
            <a:ext cx="657587" cy="657587"/>
          </a:xfrm>
          <a:prstGeom prst="rect">
            <a:avLst/>
          </a:prstGeom>
        </p:spPr>
      </p:pic>
      <p:pic>
        <p:nvPicPr>
          <p:cNvPr id="15" name="Graphique 14" descr="Banque avec un remplissage uni">
            <a:extLst>
              <a:ext uri="{FF2B5EF4-FFF2-40B4-BE49-F238E27FC236}">
                <a16:creationId xmlns:a16="http://schemas.microsoft.com/office/drawing/2014/main" id="{2238DFAD-1554-C804-2829-4EC6D77AF0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9042" y="1415715"/>
            <a:ext cx="657588" cy="657588"/>
          </a:xfrm>
          <a:prstGeom prst="rect">
            <a:avLst/>
          </a:prstGeom>
        </p:spPr>
      </p:pic>
      <p:pic>
        <p:nvPicPr>
          <p:cNvPr id="17" name="Graphique 16" descr="Bâtiment avec un remplissage uni">
            <a:extLst>
              <a:ext uri="{FF2B5EF4-FFF2-40B4-BE49-F238E27FC236}">
                <a16:creationId xmlns:a16="http://schemas.microsoft.com/office/drawing/2014/main" id="{1777E866-BC8E-3E35-5C60-6AB4732BA0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0637" y="1476897"/>
            <a:ext cx="530226" cy="530226"/>
          </a:xfrm>
          <a:prstGeom prst="rect">
            <a:avLst/>
          </a:prstGeom>
        </p:spPr>
      </p:pic>
      <p:pic>
        <p:nvPicPr>
          <p:cNvPr id="19" name="Graphique 18" descr="Employé de bureau avec un remplissage uni">
            <a:extLst>
              <a:ext uri="{FF2B5EF4-FFF2-40B4-BE49-F238E27FC236}">
                <a16:creationId xmlns:a16="http://schemas.microsoft.com/office/drawing/2014/main" id="{8B84F055-AB82-F2BF-52F9-6DA3C886BF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16921" y="1415715"/>
            <a:ext cx="621771" cy="621771"/>
          </a:xfrm>
          <a:prstGeom prst="rect">
            <a:avLst/>
          </a:prstGeom>
        </p:spPr>
      </p:pic>
    </p:spTree>
    <p:extLst>
      <p:ext uri="{BB962C8B-B14F-4D97-AF65-F5344CB8AC3E}">
        <p14:creationId xmlns:p14="http://schemas.microsoft.com/office/powerpoint/2010/main" val="4641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Actions</a:t>
            </a:r>
          </a:p>
          <a:p>
            <a:pPr algn="ctr"/>
            <a:r>
              <a:rPr lang="fr-FR" b="0" dirty="0">
                <a:solidFill>
                  <a:schemeClr val="tx1"/>
                </a:solidFill>
              </a:rPr>
              <a:t>Participation dans la </a:t>
            </a:r>
            <a:r>
              <a:rPr lang="fr-FR" dirty="0">
                <a:solidFill>
                  <a:schemeClr val="tx1"/>
                </a:solidFill>
              </a:rPr>
              <a:t>propriété</a:t>
            </a:r>
            <a:r>
              <a:rPr lang="fr-FR" b="0" dirty="0">
                <a:solidFill>
                  <a:schemeClr val="tx1"/>
                </a:solidFill>
              </a:rPr>
              <a:t> d'une entreprise</a:t>
            </a:r>
          </a:p>
          <a:p>
            <a:pPr algn="ctr"/>
            <a:r>
              <a:rPr lang="fr-FR" b="0" dirty="0">
                <a:solidFill>
                  <a:schemeClr val="tx1"/>
                </a:solidFill>
              </a:rPr>
              <a:t>      Droit de vote </a:t>
            </a:r>
          </a:p>
          <a:p>
            <a:pPr algn="ctr"/>
            <a:r>
              <a:rPr lang="fr-FR" b="0" dirty="0">
                <a:solidFill>
                  <a:schemeClr val="tx1"/>
                </a:solidFill>
              </a:rPr>
              <a:t>   Dividendes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Instruments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pic>
        <p:nvPicPr>
          <p:cNvPr id="3" name="Graphique 2" descr="Coche avec un remplissage uni">
            <a:extLst>
              <a:ext uri="{FF2B5EF4-FFF2-40B4-BE49-F238E27FC236}">
                <a16:creationId xmlns:a16="http://schemas.microsoft.com/office/drawing/2014/main" id="{14B2E7DC-F4B9-28BC-4B04-1CD9CCCE4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276" y="3508192"/>
            <a:ext cx="357800" cy="357800"/>
          </a:xfrm>
          <a:prstGeom prst="rect">
            <a:avLst/>
          </a:prstGeom>
        </p:spPr>
      </p:pic>
      <p:pic>
        <p:nvPicPr>
          <p:cNvPr id="12" name="Graphique 11" descr="Coche avec un remplissage uni">
            <a:extLst>
              <a:ext uri="{FF2B5EF4-FFF2-40B4-BE49-F238E27FC236}">
                <a16:creationId xmlns:a16="http://schemas.microsoft.com/office/drawing/2014/main" id="{FC19A16D-5479-17B7-5AD0-54DDE8DD1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50" y="3935144"/>
            <a:ext cx="357800" cy="357800"/>
          </a:xfrm>
          <a:prstGeom prst="rect">
            <a:avLst/>
          </a:prstGeom>
        </p:spPr>
      </p:pic>
      <p:pic>
        <p:nvPicPr>
          <p:cNvPr id="15" name="Graphique 14" descr="Badge 1 avec un remplissage uni">
            <a:extLst>
              <a:ext uri="{FF2B5EF4-FFF2-40B4-BE49-F238E27FC236}">
                <a16:creationId xmlns:a16="http://schemas.microsoft.com/office/drawing/2014/main" id="{0BDB63E7-9B32-DA46-1481-B4CD974B1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363" y="1397779"/>
            <a:ext cx="657654" cy="657654"/>
          </a:xfrm>
          <a:prstGeom prst="rect">
            <a:avLst/>
          </a:prstGeom>
        </p:spPr>
      </p:pic>
    </p:spTree>
    <p:extLst>
      <p:ext uri="{BB962C8B-B14F-4D97-AF65-F5344CB8AC3E}">
        <p14:creationId xmlns:p14="http://schemas.microsoft.com/office/powerpoint/2010/main" val="3306411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Actions</a:t>
            </a:r>
          </a:p>
          <a:p>
            <a:pPr algn="ctr"/>
            <a:r>
              <a:rPr lang="fr-FR" b="0" dirty="0">
                <a:solidFill>
                  <a:schemeClr val="tx1"/>
                </a:solidFill>
              </a:rPr>
              <a:t>Participation dans la </a:t>
            </a:r>
            <a:r>
              <a:rPr lang="fr-FR" dirty="0">
                <a:solidFill>
                  <a:schemeClr val="tx1"/>
                </a:solidFill>
              </a:rPr>
              <a:t>propriété</a:t>
            </a:r>
            <a:r>
              <a:rPr lang="fr-FR" b="0" dirty="0">
                <a:solidFill>
                  <a:schemeClr val="tx1"/>
                </a:solidFill>
              </a:rPr>
              <a:t> d'une entreprise</a:t>
            </a:r>
          </a:p>
          <a:p>
            <a:pPr algn="ctr"/>
            <a:r>
              <a:rPr lang="fr-FR" b="0" dirty="0">
                <a:solidFill>
                  <a:schemeClr val="tx1"/>
                </a:solidFill>
              </a:rPr>
              <a:t>      Droit de vote </a:t>
            </a:r>
          </a:p>
          <a:p>
            <a:pPr algn="ctr"/>
            <a:r>
              <a:rPr lang="fr-FR" b="0" dirty="0">
                <a:solidFill>
                  <a:schemeClr val="tx1"/>
                </a:solidFill>
              </a:rPr>
              <a:t>   Dividendes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Instruments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76397" y="21515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Obligations</a:t>
            </a:r>
          </a:p>
          <a:p>
            <a:pPr algn="ctr">
              <a:lnSpc>
                <a:spcPct val="100000"/>
              </a:lnSpc>
              <a:spcBef>
                <a:spcPts val="0"/>
              </a:spcBef>
            </a:pPr>
            <a:endParaRPr lang="fr-FR" dirty="0"/>
          </a:p>
          <a:p>
            <a:pPr algn="ctr">
              <a:lnSpc>
                <a:spcPct val="100000"/>
              </a:lnSpc>
              <a:spcBef>
                <a:spcPts val="0"/>
              </a:spcBef>
            </a:pPr>
            <a:r>
              <a:rPr lang="fr-FR" b="0" dirty="0">
                <a:solidFill>
                  <a:schemeClr val="tx1"/>
                </a:solidFill>
              </a:rPr>
              <a:t>Titres de </a:t>
            </a:r>
            <a:r>
              <a:rPr lang="fr-FR" dirty="0">
                <a:solidFill>
                  <a:schemeClr val="tx1"/>
                </a:solidFill>
              </a:rPr>
              <a:t>créance</a:t>
            </a:r>
            <a:r>
              <a:rPr lang="fr-FR" b="0" dirty="0">
                <a:solidFill>
                  <a:schemeClr val="tx1"/>
                </a:solidFill>
              </a:rPr>
              <a:t> émis par des </a:t>
            </a:r>
            <a:r>
              <a:rPr lang="fr-FR" dirty="0">
                <a:solidFill>
                  <a:schemeClr val="tx1"/>
                </a:solidFill>
              </a:rPr>
              <a:t>entreprises</a:t>
            </a:r>
            <a:r>
              <a:rPr lang="fr-FR" b="0" dirty="0">
                <a:solidFill>
                  <a:schemeClr val="tx1"/>
                </a:solidFill>
              </a:rPr>
              <a:t> ou des </a:t>
            </a:r>
            <a:r>
              <a:rPr lang="fr-FR" dirty="0">
                <a:solidFill>
                  <a:schemeClr val="tx1"/>
                </a:solidFill>
              </a:rPr>
              <a:t>gouvernements</a:t>
            </a:r>
            <a:r>
              <a:rPr lang="fr-FR" b="0" dirty="0">
                <a:solidFill>
                  <a:schemeClr val="tx1"/>
                </a:solidFill>
              </a:rPr>
              <a:t> </a:t>
            </a:r>
          </a:p>
          <a:p>
            <a:pPr>
              <a:lnSpc>
                <a:spcPct val="100000"/>
              </a:lnSpc>
              <a:spcBef>
                <a:spcPts val="0"/>
              </a:spcBef>
            </a:pPr>
            <a:endParaRPr lang="fr-FR" b="0" dirty="0">
              <a:solidFill>
                <a:schemeClr val="tx1"/>
              </a:solidFill>
            </a:endParaRPr>
          </a:p>
          <a:p>
            <a:pPr>
              <a:lnSpc>
                <a:spcPct val="100000"/>
              </a:lnSpc>
              <a:spcBef>
                <a:spcPts val="0"/>
              </a:spcBef>
            </a:pPr>
            <a:r>
              <a:rPr lang="fr-FR" b="0" dirty="0">
                <a:solidFill>
                  <a:schemeClr val="tx1"/>
                </a:solidFill>
              </a:rPr>
              <a:t>           Intérêts réguliers</a:t>
            </a:r>
          </a:p>
          <a:p>
            <a:pPr>
              <a:lnSpc>
                <a:spcPct val="100000"/>
              </a:lnSpc>
            </a:pPr>
            <a:r>
              <a:rPr lang="fr-FR" b="0" dirty="0">
                <a:solidFill>
                  <a:schemeClr val="tx1"/>
                </a:solidFill>
              </a:rPr>
              <a:t>           Remboursement du capital à l'échéance</a:t>
            </a:r>
          </a:p>
        </p:txBody>
      </p:sp>
      <p:pic>
        <p:nvPicPr>
          <p:cNvPr id="3" name="Graphique 2" descr="Coche avec un remplissage uni">
            <a:extLst>
              <a:ext uri="{FF2B5EF4-FFF2-40B4-BE49-F238E27FC236}">
                <a16:creationId xmlns:a16="http://schemas.microsoft.com/office/drawing/2014/main" id="{14B2E7DC-F4B9-28BC-4B04-1CD9CCCE4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276" y="3508192"/>
            <a:ext cx="357800" cy="357800"/>
          </a:xfrm>
          <a:prstGeom prst="rect">
            <a:avLst/>
          </a:prstGeom>
        </p:spPr>
      </p:pic>
      <p:pic>
        <p:nvPicPr>
          <p:cNvPr id="12" name="Graphique 11" descr="Coche avec un remplissage uni">
            <a:extLst>
              <a:ext uri="{FF2B5EF4-FFF2-40B4-BE49-F238E27FC236}">
                <a16:creationId xmlns:a16="http://schemas.microsoft.com/office/drawing/2014/main" id="{FC19A16D-5479-17B7-5AD0-54DDE8DD1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50" y="3935144"/>
            <a:ext cx="357800" cy="357800"/>
          </a:xfrm>
          <a:prstGeom prst="rect">
            <a:avLst/>
          </a:prstGeom>
        </p:spPr>
      </p:pic>
      <p:pic>
        <p:nvPicPr>
          <p:cNvPr id="14" name="Graphique 13" descr="Coche avec un remplissage uni">
            <a:extLst>
              <a:ext uri="{FF2B5EF4-FFF2-40B4-BE49-F238E27FC236}">
                <a16:creationId xmlns:a16="http://schemas.microsoft.com/office/drawing/2014/main" id="{BE02BB20-D45E-1A03-10EF-292BB2470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508192"/>
            <a:ext cx="357800" cy="357800"/>
          </a:xfrm>
          <a:prstGeom prst="rect">
            <a:avLst/>
          </a:prstGeom>
        </p:spPr>
      </p:pic>
      <p:pic>
        <p:nvPicPr>
          <p:cNvPr id="16" name="Graphique 15" descr="Coche avec un remplissage uni">
            <a:extLst>
              <a:ext uri="{FF2B5EF4-FFF2-40B4-BE49-F238E27FC236}">
                <a16:creationId xmlns:a16="http://schemas.microsoft.com/office/drawing/2014/main" id="{C4201782-627D-A619-FDC8-5FA1BB3D95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935144"/>
            <a:ext cx="357800" cy="357800"/>
          </a:xfrm>
          <a:prstGeom prst="rect">
            <a:avLst/>
          </a:prstGeom>
        </p:spPr>
      </p:pic>
      <p:pic>
        <p:nvPicPr>
          <p:cNvPr id="15" name="Graphique 14" descr="Badge 1 avec un remplissage uni">
            <a:extLst>
              <a:ext uri="{FF2B5EF4-FFF2-40B4-BE49-F238E27FC236}">
                <a16:creationId xmlns:a16="http://schemas.microsoft.com/office/drawing/2014/main" id="{0BDB63E7-9B32-DA46-1481-B4CD974B1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363" y="1397779"/>
            <a:ext cx="657654" cy="657654"/>
          </a:xfrm>
          <a:prstGeom prst="rect">
            <a:avLst/>
          </a:prstGeom>
        </p:spPr>
      </p:pic>
      <p:pic>
        <p:nvPicPr>
          <p:cNvPr id="19" name="Graphique 18" descr="Badge avec un remplissage uni">
            <a:extLst>
              <a:ext uri="{FF2B5EF4-FFF2-40B4-BE49-F238E27FC236}">
                <a16:creationId xmlns:a16="http://schemas.microsoft.com/office/drawing/2014/main" id="{394D4733-F3AC-B1B5-96F2-326C38265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28073" y="1415682"/>
            <a:ext cx="657654" cy="657654"/>
          </a:xfrm>
          <a:prstGeom prst="rect">
            <a:avLst/>
          </a:prstGeom>
        </p:spPr>
      </p:pic>
    </p:spTree>
    <p:extLst>
      <p:ext uri="{BB962C8B-B14F-4D97-AF65-F5344CB8AC3E}">
        <p14:creationId xmlns:p14="http://schemas.microsoft.com/office/powerpoint/2010/main" val="399932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Actions</a:t>
            </a:r>
          </a:p>
          <a:p>
            <a:pPr algn="ctr"/>
            <a:r>
              <a:rPr lang="fr-FR" b="0" dirty="0">
                <a:solidFill>
                  <a:schemeClr val="tx1"/>
                </a:solidFill>
              </a:rPr>
              <a:t>Participation dans la </a:t>
            </a:r>
            <a:r>
              <a:rPr lang="fr-FR" dirty="0">
                <a:solidFill>
                  <a:schemeClr val="tx1"/>
                </a:solidFill>
              </a:rPr>
              <a:t>propriété</a:t>
            </a:r>
            <a:r>
              <a:rPr lang="fr-FR" b="0" dirty="0">
                <a:solidFill>
                  <a:schemeClr val="tx1"/>
                </a:solidFill>
              </a:rPr>
              <a:t> d'une entreprise</a:t>
            </a:r>
          </a:p>
          <a:p>
            <a:pPr algn="ctr"/>
            <a:r>
              <a:rPr lang="fr-FR" b="0" dirty="0">
                <a:solidFill>
                  <a:schemeClr val="tx1"/>
                </a:solidFill>
              </a:rPr>
              <a:t>      Droit de vote </a:t>
            </a:r>
          </a:p>
          <a:p>
            <a:pPr algn="ctr"/>
            <a:r>
              <a:rPr lang="fr-FR" b="0" dirty="0">
                <a:solidFill>
                  <a:schemeClr val="tx1"/>
                </a:solidFill>
              </a:rPr>
              <a:t>   Dividendes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Instruments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76397" y="21515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Obligations</a:t>
            </a:r>
          </a:p>
          <a:p>
            <a:pPr algn="ctr">
              <a:lnSpc>
                <a:spcPct val="100000"/>
              </a:lnSpc>
              <a:spcBef>
                <a:spcPts val="0"/>
              </a:spcBef>
            </a:pPr>
            <a:endParaRPr lang="fr-FR" dirty="0"/>
          </a:p>
          <a:p>
            <a:pPr algn="ctr">
              <a:lnSpc>
                <a:spcPct val="100000"/>
              </a:lnSpc>
              <a:spcBef>
                <a:spcPts val="0"/>
              </a:spcBef>
            </a:pPr>
            <a:r>
              <a:rPr lang="fr-FR" b="0" dirty="0">
                <a:solidFill>
                  <a:schemeClr val="tx1"/>
                </a:solidFill>
              </a:rPr>
              <a:t>Titres de </a:t>
            </a:r>
            <a:r>
              <a:rPr lang="fr-FR" dirty="0">
                <a:solidFill>
                  <a:schemeClr val="tx1"/>
                </a:solidFill>
              </a:rPr>
              <a:t>créance</a:t>
            </a:r>
            <a:r>
              <a:rPr lang="fr-FR" b="0" dirty="0">
                <a:solidFill>
                  <a:schemeClr val="tx1"/>
                </a:solidFill>
              </a:rPr>
              <a:t> émis par des </a:t>
            </a:r>
            <a:r>
              <a:rPr lang="fr-FR" dirty="0">
                <a:solidFill>
                  <a:schemeClr val="tx1"/>
                </a:solidFill>
              </a:rPr>
              <a:t>entreprises</a:t>
            </a:r>
            <a:r>
              <a:rPr lang="fr-FR" b="0" dirty="0">
                <a:solidFill>
                  <a:schemeClr val="tx1"/>
                </a:solidFill>
              </a:rPr>
              <a:t> ou des </a:t>
            </a:r>
            <a:r>
              <a:rPr lang="fr-FR" dirty="0">
                <a:solidFill>
                  <a:schemeClr val="tx1"/>
                </a:solidFill>
              </a:rPr>
              <a:t>gouvernements</a:t>
            </a:r>
            <a:r>
              <a:rPr lang="fr-FR" b="0" dirty="0">
                <a:solidFill>
                  <a:schemeClr val="tx1"/>
                </a:solidFill>
              </a:rPr>
              <a:t> </a:t>
            </a:r>
          </a:p>
          <a:p>
            <a:pPr>
              <a:lnSpc>
                <a:spcPct val="100000"/>
              </a:lnSpc>
              <a:spcBef>
                <a:spcPts val="0"/>
              </a:spcBef>
            </a:pPr>
            <a:endParaRPr lang="fr-FR" b="0" dirty="0">
              <a:solidFill>
                <a:schemeClr val="tx1"/>
              </a:solidFill>
            </a:endParaRPr>
          </a:p>
          <a:p>
            <a:pPr>
              <a:lnSpc>
                <a:spcPct val="100000"/>
              </a:lnSpc>
              <a:spcBef>
                <a:spcPts val="0"/>
              </a:spcBef>
            </a:pPr>
            <a:r>
              <a:rPr lang="fr-FR" b="0" dirty="0">
                <a:solidFill>
                  <a:schemeClr val="tx1"/>
                </a:solidFill>
              </a:rPr>
              <a:t>           Intérêts réguliers</a:t>
            </a:r>
          </a:p>
          <a:p>
            <a:pPr>
              <a:lnSpc>
                <a:spcPct val="100000"/>
              </a:lnSpc>
            </a:pPr>
            <a:r>
              <a:rPr lang="fr-FR" b="0" dirty="0">
                <a:solidFill>
                  <a:schemeClr val="tx1"/>
                </a:solidFill>
              </a:rPr>
              <a:t>           Remboursement du capital à l'échéance</a:t>
            </a:r>
          </a:p>
        </p:txBody>
      </p:sp>
      <p:sp>
        <p:nvSpPr>
          <p:cNvPr id="10" name="Espace réservé du contenu 1">
            <a:extLst>
              <a:ext uri="{FF2B5EF4-FFF2-40B4-BE49-F238E27FC236}">
                <a16:creationId xmlns:a16="http://schemas.microsoft.com/office/drawing/2014/main" id="{550A58B2-1F94-A4DB-049C-8DDE1B2E1994}"/>
              </a:ext>
            </a:extLst>
          </p:cNvPr>
          <p:cNvSpPr txBox="1">
            <a:spLocks/>
          </p:cNvSpPr>
          <p:nvPr/>
        </p:nvSpPr>
        <p:spPr>
          <a:xfrm>
            <a:off x="4691481" y="2053898"/>
            <a:ext cx="2047944"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Produits Dérivés</a:t>
            </a:r>
          </a:p>
          <a:p>
            <a:pPr algn="ctr"/>
            <a:r>
              <a:rPr lang="fr-FR" dirty="0">
                <a:solidFill>
                  <a:schemeClr val="tx1"/>
                </a:solidFill>
              </a:rPr>
              <a:t>Contrats</a:t>
            </a:r>
            <a:r>
              <a:rPr lang="fr-FR" b="0" dirty="0">
                <a:solidFill>
                  <a:schemeClr val="tx1"/>
                </a:solidFill>
              </a:rPr>
              <a:t> financiers dont la valeur dépend du prix d'un </a:t>
            </a:r>
            <a:r>
              <a:rPr lang="fr-FR" dirty="0">
                <a:solidFill>
                  <a:schemeClr val="tx1"/>
                </a:solidFill>
              </a:rPr>
              <a:t>actif sous-jacent</a:t>
            </a:r>
            <a:endParaRPr lang="fr-FR" b="0" dirty="0">
              <a:solidFill>
                <a:schemeClr val="tx1"/>
              </a:solidFill>
            </a:endParaRPr>
          </a:p>
          <a:p>
            <a:pPr algn="ctr"/>
            <a:r>
              <a:rPr lang="fr-FR" b="0" dirty="0">
                <a:solidFill>
                  <a:schemeClr val="tx1"/>
                </a:solidFill>
              </a:rPr>
              <a:t>Exemples : contrats à terme, options.</a:t>
            </a:r>
          </a:p>
        </p:txBody>
      </p:sp>
      <p:pic>
        <p:nvPicPr>
          <p:cNvPr id="3" name="Graphique 2" descr="Coche avec un remplissage uni">
            <a:extLst>
              <a:ext uri="{FF2B5EF4-FFF2-40B4-BE49-F238E27FC236}">
                <a16:creationId xmlns:a16="http://schemas.microsoft.com/office/drawing/2014/main" id="{14B2E7DC-F4B9-28BC-4B04-1CD9CCCE4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276" y="3508192"/>
            <a:ext cx="357800" cy="357800"/>
          </a:xfrm>
          <a:prstGeom prst="rect">
            <a:avLst/>
          </a:prstGeom>
        </p:spPr>
      </p:pic>
      <p:pic>
        <p:nvPicPr>
          <p:cNvPr id="12" name="Graphique 11" descr="Coche avec un remplissage uni">
            <a:extLst>
              <a:ext uri="{FF2B5EF4-FFF2-40B4-BE49-F238E27FC236}">
                <a16:creationId xmlns:a16="http://schemas.microsoft.com/office/drawing/2014/main" id="{FC19A16D-5479-17B7-5AD0-54DDE8DD1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50" y="3935144"/>
            <a:ext cx="357800" cy="357800"/>
          </a:xfrm>
          <a:prstGeom prst="rect">
            <a:avLst/>
          </a:prstGeom>
        </p:spPr>
      </p:pic>
      <p:pic>
        <p:nvPicPr>
          <p:cNvPr id="14" name="Graphique 13" descr="Coche avec un remplissage uni">
            <a:extLst>
              <a:ext uri="{FF2B5EF4-FFF2-40B4-BE49-F238E27FC236}">
                <a16:creationId xmlns:a16="http://schemas.microsoft.com/office/drawing/2014/main" id="{BE02BB20-D45E-1A03-10EF-292BB2470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508192"/>
            <a:ext cx="357800" cy="357800"/>
          </a:xfrm>
          <a:prstGeom prst="rect">
            <a:avLst/>
          </a:prstGeom>
        </p:spPr>
      </p:pic>
      <p:pic>
        <p:nvPicPr>
          <p:cNvPr id="16" name="Graphique 15" descr="Coche avec un remplissage uni">
            <a:extLst>
              <a:ext uri="{FF2B5EF4-FFF2-40B4-BE49-F238E27FC236}">
                <a16:creationId xmlns:a16="http://schemas.microsoft.com/office/drawing/2014/main" id="{C4201782-627D-A619-FDC8-5FA1BB3D95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935144"/>
            <a:ext cx="357800" cy="357800"/>
          </a:xfrm>
          <a:prstGeom prst="rect">
            <a:avLst/>
          </a:prstGeom>
        </p:spPr>
      </p:pic>
      <p:pic>
        <p:nvPicPr>
          <p:cNvPr id="15" name="Graphique 14" descr="Badge 1 avec un remplissage uni">
            <a:extLst>
              <a:ext uri="{FF2B5EF4-FFF2-40B4-BE49-F238E27FC236}">
                <a16:creationId xmlns:a16="http://schemas.microsoft.com/office/drawing/2014/main" id="{0BDB63E7-9B32-DA46-1481-B4CD974B1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363" y="1397779"/>
            <a:ext cx="657654" cy="657654"/>
          </a:xfrm>
          <a:prstGeom prst="rect">
            <a:avLst/>
          </a:prstGeom>
        </p:spPr>
      </p:pic>
      <p:pic>
        <p:nvPicPr>
          <p:cNvPr id="19" name="Graphique 18" descr="Badge avec un remplissage uni">
            <a:extLst>
              <a:ext uri="{FF2B5EF4-FFF2-40B4-BE49-F238E27FC236}">
                <a16:creationId xmlns:a16="http://schemas.microsoft.com/office/drawing/2014/main" id="{394D4733-F3AC-B1B5-96F2-326C38265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28073" y="1415682"/>
            <a:ext cx="657654" cy="657654"/>
          </a:xfrm>
          <a:prstGeom prst="rect">
            <a:avLst/>
          </a:prstGeom>
        </p:spPr>
      </p:pic>
      <p:pic>
        <p:nvPicPr>
          <p:cNvPr id="22" name="Graphique 21" descr="Badge 3 avec un remplissage uni">
            <a:extLst>
              <a:ext uri="{FF2B5EF4-FFF2-40B4-BE49-F238E27FC236}">
                <a16:creationId xmlns:a16="http://schemas.microsoft.com/office/drawing/2014/main" id="{79FE2A69-89FD-ED57-0846-6C85EE6870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6902" y="1391581"/>
            <a:ext cx="657655" cy="657655"/>
          </a:xfrm>
          <a:prstGeom prst="rect">
            <a:avLst/>
          </a:prstGeom>
        </p:spPr>
      </p:pic>
    </p:spTree>
    <p:extLst>
      <p:ext uri="{BB962C8B-B14F-4D97-AF65-F5344CB8AC3E}">
        <p14:creationId xmlns:p14="http://schemas.microsoft.com/office/powerpoint/2010/main" val="1763427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90061" y="2053898"/>
            <a:ext cx="2132258" cy="2559774"/>
          </a:xfrm>
        </p:spPr>
        <p:txBody>
          <a:bodyPr>
            <a:normAutofit/>
          </a:bodyPr>
          <a:lstStyle/>
          <a:p>
            <a:pPr algn="ctr"/>
            <a:r>
              <a:rPr lang="fr-FR" dirty="0"/>
              <a:t>Actions</a:t>
            </a:r>
          </a:p>
          <a:p>
            <a:pPr algn="ctr"/>
            <a:r>
              <a:rPr lang="fr-FR" b="0" dirty="0">
                <a:solidFill>
                  <a:schemeClr val="tx1"/>
                </a:solidFill>
              </a:rPr>
              <a:t>Participation dans la </a:t>
            </a:r>
            <a:r>
              <a:rPr lang="fr-FR" dirty="0">
                <a:solidFill>
                  <a:schemeClr val="tx1"/>
                </a:solidFill>
              </a:rPr>
              <a:t>propriété</a:t>
            </a:r>
            <a:r>
              <a:rPr lang="fr-FR" b="0" dirty="0">
                <a:solidFill>
                  <a:schemeClr val="tx1"/>
                </a:solidFill>
              </a:rPr>
              <a:t> d'une entreprise</a:t>
            </a:r>
          </a:p>
          <a:p>
            <a:pPr algn="ctr"/>
            <a:r>
              <a:rPr lang="fr-FR" b="0" dirty="0">
                <a:solidFill>
                  <a:schemeClr val="tx1"/>
                </a:solidFill>
              </a:rPr>
              <a:t>      Droit de vote </a:t>
            </a:r>
          </a:p>
          <a:p>
            <a:pPr algn="ctr"/>
            <a:r>
              <a:rPr lang="fr-FR" b="0" dirty="0">
                <a:solidFill>
                  <a:schemeClr val="tx1"/>
                </a:solidFill>
              </a:rPr>
              <a:t>   Dividendes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Instruments Financiers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9" name="Espace réservé du contenu 1">
            <a:extLst>
              <a:ext uri="{FF2B5EF4-FFF2-40B4-BE49-F238E27FC236}">
                <a16:creationId xmlns:a16="http://schemas.microsoft.com/office/drawing/2014/main" id="{3A3EC010-14FA-D5B7-6178-BC3D82E489E7}"/>
              </a:ext>
            </a:extLst>
          </p:cNvPr>
          <p:cNvSpPr txBox="1">
            <a:spLocks/>
          </p:cNvSpPr>
          <p:nvPr/>
        </p:nvSpPr>
        <p:spPr>
          <a:xfrm>
            <a:off x="2376397" y="2151550"/>
            <a:ext cx="2161006"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00000"/>
              </a:lnSpc>
              <a:spcBef>
                <a:spcPts val="0"/>
              </a:spcBef>
            </a:pPr>
            <a:r>
              <a:rPr lang="fr-FR" dirty="0"/>
              <a:t>Obligations</a:t>
            </a:r>
          </a:p>
          <a:p>
            <a:pPr algn="ctr">
              <a:lnSpc>
                <a:spcPct val="100000"/>
              </a:lnSpc>
              <a:spcBef>
                <a:spcPts val="0"/>
              </a:spcBef>
            </a:pPr>
            <a:endParaRPr lang="fr-FR" dirty="0"/>
          </a:p>
          <a:p>
            <a:pPr algn="ctr">
              <a:lnSpc>
                <a:spcPct val="100000"/>
              </a:lnSpc>
              <a:spcBef>
                <a:spcPts val="0"/>
              </a:spcBef>
            </a:pPr>
            <a:r>
              <a:rPr lang="fr-FR" b="0" dirty="0">
                <a:solidFill>
                  <a:schemeClr val="tx1"/>
                </a:solidFill>
              </a:rPr>
              <a:t>Titres de </a:t>
            </a:r>
            <a:r>
              <a:rPr lang="fr-FR" dirty="0">
                <a:solidFill>
                  <a:schemeClr val="tx1"/>
                </a:solidFill>
              </a:rPr>
              <a:t>créance</a:t>
            </a:r>
            <a:r>
              <a:rPr lang="fr-FR" b="0" dirty="0">
                <a:solidFill>
                  <a:schemeClr val="tx1"/>
                </a:solidFill>
              </a:rPr>
              <a:t> émis par des </a:t>
            </a:r>
            <a:r>
              <a:rPr lang="fr-FR" dirty="0">
                <a:solidFill>
                  <a:schemeClr val="tx1"/>
                </a:solidFill>
              </a:rPr>
              <a:t>entreprises</a:t>
            </a:r>
            <a:r>
              <a:rPr lang="fr-FR" b="0" dirty="0">
                <a:solidFill>
                  <a:schemeClr val="tx1"/>
                </a:solidFill>
              </a:rPr>
              <a:t> ou des </a:t>
            </a:r>
            <a:r>
              <a:rPr lang="fr-FR" dirty="0">
                <a:solidFill>
                  <a:schemeClr val="tx1"/>
                </a:solidFill>
              </a:rPr>
              <a:t>gouvernements</a:t>
            </a:r>
            <a:r>
              <a:rPr lang="fr-FR" b="0" dirty="0">
                <a:solidFill>
                  <a:schemeClr val="tx1"/>
                </a:solidFill>
              </a:rPr>
              <a:t> </a:t>
            </a:r>
          </a:p>
          <a:p>
            <a:pPr>
              <a:lnSpc>
                <a:spcPct val="100000"/>
              </a:lnSpc>
              <a:spcBef>
                <a:spcPts val="0"/>
              </a:spcBef>
            </a:pPr>
            <a:endParaRPr lang="fr-FR" b="0" dirty="0">
              <a:solidFill>
                <a:schemeClr val="tx1"/>
              </a:solidFill>
            </a:endParaRPr>
          </a:p>
          <a:p>
            <a:pPr>
              <a:lnSpc>
                <a:spcPct val="100000"/>
              </a:lnSpc>
              <a:spcBef>
                <a:spcPts val="0"/>
              </a:spcBef>
            </a:pPr>
            <a:r>
              <a:rPr lang="fr-FR" b="0" dirty="0">
                <a:solidFill>
                  <a:schemeClr val="tx1"/>
                </a:solidFill>
              </a:rPr>
              <a:t>           Intérêts réguliers</a:t>
            </a:r>
          </a:p>
          <a:p>
            <a:pPr>
              <a:lnSpc>
                <a:spcPct val="100000"/>
              </a:lnSpc>
            </a:pPr>
            <a:r>
              <a:rPr lang="fr-FR" b="0" dirty="0">
                <a:solidFill>
                  <a:schemeClr val="tx1"/>
                </a:solidFill>
              </a:rPr>
              <a:t>           Remboursement du capital à l'échéance</a:t>
            </a:r>
          </a:p>
        </p:txBody>
      </p:sp>
      <p:sp>
        <p:nvSpPr>
          <p:cNvPr id="10" name="Espace réservé du contenu 1">
            <a:extLst>
              <a:ext uri="{FF2B5EF4-FFF2-40B4-BE49-F238E27FC236}">
                <a16:creationId xmlns:a16="http://schemas.microsoft.com/office/drawing/2014/main" id="{550A58B2-1F94-A4DB-049C-8DDE1B2E1994}"/>
              </a:ext>
            </a:extLst>
          </p:cNvPr>
          <p:cNvSpPr txBox="1">
            <a:spLocks/>
          </p:cNvSpPr>
          <p:nvPr/>
        </p:nvSpPr>
        <p:spPr>
          <a:xfrm>
            <a:off x="4691481" y="2053898"/>
            <a:ext cx="2047944" cy="25597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Produits Dérivés</a:t>
            </a:r>
          </a:p>
          <a:p>
            <a:pPr algn="ctr"/>
            <a:r>
              <a:rPr lang="fr-FR" dirty="0">
                <a:solidFill>
                  <a:schemeClr val="tx1"/>
                </a:solidFill>
              </a:rPr>
              <a:t>Contrats</a:t>
            </a:r>
            <a:r>
              <a:rPr lang="fr-FR" b="0" dirty="0">
                <a:solidFill>
                  <a:schemeClr val="tx1"/>
                </a:solidFill>
              </a:rPr>
              <a:t> financiers dont la valeur dépend du prix d'un </a:t>
            </a:r>
            <a:r>
              <a:rPr lang="fr-FR" dirty="0">
                <a:solidFill>
                  <a:schemeClr val="tx1"/>
                </a:solidFill>
              </a:rPr>
              <a:t>actif sous-jacent</a:t>
            </a:r>
            <a:endParaRPr lang="fr-FR" b="0" dirty="0">
              <a:solidFill>
                <a:schemeClr val="tx1"/>
              </a:solidFill>
            </a:endParaRPr>
          </a:p>
          <a:p>
            <a:pPr algn="ctr"/>
            <a:r>
              <a:rPr lang="fr-FR" b="0" dirty="0">
                <a:solidFill>
                  <a:schemeClr val="tx1"/>
                </a:solidFill>
              </a:rPr>
              <a:t>Exemples : contrats à terme, options.</a:t>
            </a:r>
          </a:p>
        </p:txBody>
      </p:sp>
      <p:sp>
        <p:nvSpPr>
          <p:cNvPr id="11" name="Espace réservé du contenu 1">
            <a:extLst>
              <a:ext uri="{FF2B5EF4-FFF2-40B4-BE49-F238E27FC236}">
                <a16:creationId xmlns:a16="http://schemas.microsoft.com/office/drawing/2014/main" id="{E4DACF75-112B-6C15-2F09-1157F25B9CD4}"/>
              </a:ext>
            </a:extLst>
          </p:cNvPr>
          <p:cNvSpPr txBox="1">
            <a:spLocks/>
          </p:cNvSpPr>
          <p:nvPr/>
        </p:nvSpPr>
        <p:spPr>
          <a:xfrm>
            <a:off x="7127093" y="2053898"/>
            <a:ext cx="1942391" cy="282801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t>ETF (Exchange-</a:t>
            </a:r>
            <a:r>
              <a:rPr lang="fr-FR" dirty="0" err="1"/>
              <a:t>Traded</a:t>
            </a:r>
            <a:r>
              <a:rPr lang="fr-FR" dirty="0"/>
              <a:t> Funds)</a:t>
            </a:r>
          </a:p>
          <a:p>
            <a:pPr algn="ctr"/>
            <a:r>
              <a:rPr lang="fr-FR" b="0" dirty="0">
                <a:solidFill>
                  <a:schemeClr val="tx1"/>
                </a:solidFill>
              </a:rPr>
              <a:t>Fonds d'investissement négociés en bourse</a:t>
            </a:r>
          </a:p>
          <a:p>
            <a:r>
              <a:rPr lang="fr-FR" b="0" dirty="0">
                <a:solidFill>
                  <a:schemeClr val="tx1"/>
                </a:solidFill>
              </a:rPr>
              <a:t>            Diversification </a:t>
            </a:r>
          </a:p>
          <a:p>
            <a:r>
              <a:rPr lang="fr-FR" b="0" dirty="0">
                <a:solidFill>
                  <a:schemeClr val="tx1"/>
                </a:solidFill>
              </a:rPr>
              <a:t>            Part d'un panier d'actifs</a:t>
            </a:r>
            <a:endParaRPr lang="fr-FR" b="0" dirty="0"/>
          </a:p>
        </p:txBody>
      </p:sp>
      <p:pic>
        <p:nvPicPr>
          <p:cNvPr id="3" name="Graphique 2" descr="Coche avec un remplissage uni">
            <a:extLst>
              <a:ext uri="{FF2B5EF4-FFF2-40B4-BE49-F238E27FC236}">
                <a16:creationId xmlns:a16="http://schemas.microsoft.com/office/drawing/2014/main" id="{14B2E7DC-F4B9-28BC-4B04-1CD9CCCE4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276" y="3508192"/>
            <a:ext cx="357800" cy="357800"/>
          </a:xfrm>
          <a:prstGeom prst="rect">
            <a:avLst/>
          </a:prstGeom>
        </p:spPr>
      </p:pic>
      <p:pic>
        <p:nvPicPr>
          <p:cNvPr id="12" name="Graphique 11" descr="Coche avec un remplissage uni">
            <a:extLst>
              <a:ext uri="{FF2B5EF4-FFF2-40B4-BE49-F238E27FC236}">
                <a16:creationId xmlns:a16="http://schemas.microsoft.com/office/drawing/2014/main" id="{FC19A16D-5479-17B7-5AD0-54DDE8DD15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750" y="3935144"/>
            <a:ext cx="357800" cy="357800"/>
          </a:xfrm>
          <a:prstGeom prst="rect">
            <a:avLst/>
          </a:prstGeom>
        </p:spPr>
      </p:pic>
      <p:pic>
        <p:nvPicPr>
          <p:cNvPr id="14" name="Graphique 13" descr="Coche avec un remplissage uni">
            <a:extLst>
              <a:ext uri="{FF2B5EF4-FFF2-40B4-BE49-F238E27FC236}">
                <a16:creationId xmlns:a16="http://schemas.microsoft.com/office/drawing/2014/main" id="{BE02BB20-D45E-1A03-10EF-292BB2470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508192"/>
            <a:ext cx="357800" cy="357800"/>
          </a:xfrm>
          <a:prstGeom prst="rect">
            <a:avLst/>
          </a:prstGeom>
        </p:spPr>
      </p:pic>
      <p:pic>
        <p:nvPicPr>
          <p:cNvPr id="16" name="Graphique 15" descr="Coche avec un remplissage uni">
            <a:extLst>
              <a:ext uri="{FF2B5EF4-FFF2-40B4-BE49-F238E27FC236}">
                <a16:creationId xmlns:a16="http://schemas.microsoft.com/office/drawing/2014/main" id="{C4201782-627D-A619-FDC8-5FA1BB3D95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4637" y="3935144"/>
            <a:ext cx="357800" cy="357800"/>
          </a:xfrm>
          <a:prstGeom prst="rect">
            <a:avLst/>
          </a:prstGeom>
        </p:spPr>
      </p:pic>
      <p:pic>
        <p:nvPicPr>
          <p:cNvPr id="18" name="Graphique 17" descr="Coche avec un remplissage uni">
            <a:extLst>
              <a:ext uri="{FF2B5EF4-FFF2-40B4-BE49-F238E27FC236}">
                <a16:creationId xmlns:a16="http://schemas.microsoft.com/office/drawing/2014/main" id="{E1B5B84F-6FB3-DFDA-4820-18E92C0B4B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7414" y="3508192"/>
            <a:ext cx="357800" cy="357800"/>
          </a:xfrm>
          <a:prstGeom prst="rect">
            <a:avLst/>
          </a:prstGeom>
        </p:spPr>
      </p:pic>
      <p:pic>
        <p:nvPicPr>
          <p:cNvPr id="20" name="Graphique 19" descr="Coche avec un remplissage uni">
            <a:extLst>
              <a:ext uri="{FF2B5EF4-FFF2-40B4-BE49-F238E27FC236}">
                <a16:creationId xmlns:a16="http://schemas.microsoft.com/office/drawing/2014/main" id="{9E732EB3-458F-EF3C-1CB8-28CA33C086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7414" y="3931704"/>
            <a:ext cx="357800" cy="357800"/>
          </a:xfrm>
          <a:prstGeom prst="rect">
            <a:avLst/>
          </a:prstGeom>
        </p:spPr>
      </p:pic>
      <p:pic>
        <p:nvPicPr>
          <p:cNvPr id="15" name="Graphique 14" descr="Badge 1 avec un remplissage uni">
            <a:extLst>
              <a:ext uri="{FF2B5EF4-FFF2-40B4-BE49-F238E27FC236}">
                <a16:creationId xmlns:a16="http://schemas.microsoft.com/office/drawing/2014/main" id="{0BDB63E7-9B32-DA46-1481-B4CD974B1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7363" y="1397779"/>
            <a:ext cx="657654" cy="657654"/>
          </a:xfrm>
          <a:prstGeom prst="rect">
            <a:avLst/>
          </a:prstGeom>
        </p:spPr>
      </p:pic>
      <p:pic>
        <p:nvPicPr>
          <p:cNvPr id="19" name="Graphique 18" descr="Badge avec un remplissage uni">
            <a:extLst>
              <a:ext uri="{FF2B5EF4-FFF2-40B4-BE49-F238E27FC236}">
                <a16:creationId xmlns:a16="http://schemas.microsoft.com/office/drawing/2014/main" id="{394D4733-F3AC-B1B5-96F2-326C38265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28073" y="1415682"/>
            <a:ext cx="657654" cy="657654"/>
          </a:xfrm>
          <a:prstGeom prst="rect">
            <a:avLst/>
          </a:prstGeom>
        </p:spPr>
      </p:pic>
      <p:pic>
        <p:nvPicPr>
          <p:cNvPr id="22" name="Graphique 21" descr="Badge 3 avec un remplissage uni">
            <a:extLst>
              <a:ext uri="{FF2B5EF4-FFF2-40B4-BE49-F238E27FC236}">
                <a16:creationId xmlns:a16="http://schemas.microsoft.com/office/drawing/2014/main" id="{79FE2A69-89FD-ED57-0846-6C85EE6870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6902" y="1391581"/>
            <a:ext cx="657655" cy="657655"/>
          </a:xfrm>
          <a:prstGeom prst="rect">
            <a:avLst/>
          </a:prstGeom>
        </p:spPr>
      </p:pic>
      <p:pic>
        <p:nvPicPr>
          <p:cNvPr id="24" name="Graphique 23" descr="Badge 4 avec un remplissage uni">
            <a:extLst>
              <a:ext uri="{FF2B5EF4-FFF2-40B4-BE49-F238E27FC236}">
                <a16:creationId xmlns:a16="http://schemas.microsoft.com/office/drawing/2014/main" id="{A000CFA0-FAD7-057E-EE71-102224A812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1794" y="1393914"/>
            <a:ext cx="652988" cy="652988"/>
          </a:xfrm>
          <a:prstGeom prst="rect">
            <a:avLst/>
          </a:prstGeom>
        </p:spPr>
      </p:pic>
    </p:spTree>
    <p:extLst>
      <p:ext uri="{BB962C8B-B14F-4D97-AF65-F5344CB8AC3E}">
        <p14:creationId xmlns:p14="http://schemas.microsoft.com/office/powerpoint/2010/main" val="4061518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0"/>
            <a:ext cx="3767896" cy="3291265"/>
          </a:xfrm>
        </p:spPr>
        <p:txBody>
          <a:bodyPr>
            <a:normAutofit/>
          </a:bodyPr>
          <a:lstStyle/>
          <a:p>
            <a:pPr marL="342900" indent="-342900">
              <a:buFont typeface="Arial" panose="020B0604020202020204" pitchFamily="34" charset="0"/>
              <a:buChar char="•"/>
            </a:pPr>
            <a:endParaRPr lang="fr-FR" dirty="0"/>
          </a:p>
          <a:p>
            <a:r>
              <a:rPr lang="fr-FR" sz="1600" dirty="0"/>
              <a:t>Allocation Efficace des Ressources </a:t>
            </a:r>
          </a:p>
          <a:p>
            <a:pPr algn="ctr"/>
            <a:r>
              <a:rPr lang="fr-FR" b="0" dirty="0">
                <a:solidFill>
                  <a:schemeClr val="tx1"/>
                </a:solidFill>
              </a:rPr>
              <a:t>Levée de fonds pour financer des projets des entreprises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Rôle des Marchés Financiers dans l'Économie</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4C1CA096-A336-03AF-4767-9CBC9C5DF906}"/>
              </a:ext>
            </a:extLst>
          </p:cNvPr>
          <p:cNvSpPr txBox="1">
            <a:spLocks/>
          </p:cNvSpPr>
          <p:nvPr/>
        </p:nvSpPr>
        <p:spPr>
          <a:xfrm>
            <a:off x="5320278" y="2388286"/>
            <a:ext cx="3250660" cy="227185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sz="1600" dirty="0"/>
              <a:t>Investissement et Croissance </a:t>
            </a:r>
          </a:p>
          <a:p>
            <a:pPr algn="ctr"/>
            <a:r>
              <a:rPr lang="fr-FR" b="0" dirty="0">
                <a:solidFill>
                  <a:schemeClr val="tx1"/>
                </a:solidFill>
              </a:rPr>
              <a:t>Opportunités pour les </a:t>
            </a:r>
            <a:r>
              <a:rPr lang="fr-FR" dirty="0">
                <a:solidFill>
                  <a:schemeClr val="tx1"/>
                </a:solidFill>
              </a:rPr>
              <a:t>investisseurs</a:t>
            </a:r>
            <a:r>
              <a:rPr lang="fr-FR" b="0" dirty="0">
                <a:solidFill>
                  <a:schemeClr val="tx1"/>
                </a:solidFill>
              </a:rPr>
              <a:t> : </a:t>
            </a:r>
            <a:r>
              <a:rPr lang="fr-FR" dirty="0">
                <a:solidFill>
                  <a:schemeClr val="tx1"/>
                </a:solidFill>
              </a:rPr>
              <a:t>injection des capitaux </a:t>
            </a:r>
            <a:r>
              <a:rPr lang="fr-FR" b="0" dirty="0">
                <a:solidFill>
                  <a:schemeClr val="tx1"/>
                </a:solidFill>
              </a:rPr>
              <a:t>dans des entreprises </a:t>
            </a:r>
            <a:r>
              <a:rPr lang="fr-FR" dirty="0">
                <a:solidFill>
                  <a:schemeClr val="tx1"/>
                </a:solidFill>
              </a:rPr>
              <a:t>innovantes</a:t>
            </a:r>
            <a:r>
              <a:rPr lang="fr-FR" b="0" dirty="0">
                <a:solidFill>
                  <a:schemeClr val="tx1"/>
                </a:solidFill>
              </a:rPr>
              <a:t> </a:t>
            </a:r>
            <a:r>
              <a:rPr lang="fr-FR" b="0" dirty="0">
                <a:solidFill>
                  <a:schemeClr val="tx1"/>
                </a:solidFill>
                <a:sym typeface="Wingdings" panose="05000000000000000000" pitchFamily="2" charset="2"/>
              </a:rPr>
              <a:t></a:t>
            </a:r>
            <a:r>
              <a:rPr lang="fr-FR" b="0" dirty="0">
                <a:solidFill>
                  <a:schemeClr val="tx1"/>
                </a:solidFill>
              </a:rPr>
              <a:t> </a:t>
            </a:r>
            <a:r>
              <a:rPr lang="fr-FR" b="0" u="sng" dirty="0">
                <a:solidFill>
                  <a:schemeClr val="tx1"/>
                </a:solidFill>
              </a:rPr>
              <a:t>développement économique</a:t>
            </a:r>
          </a:p>
        </p:txBody>
      </p:sp>
      <p:pic>
        <p:nvPicPr>
          <p:cNvPr id="10" name="Graphique 9" descr="Argent avec un remplissage uni">
            <a:extLst>
              <a:ext uri="{FF2B5EF4-FFF2-40B4-BE49-F238E27FC236}">
                <a16:creationId xmlns:a16="http://schemas.microsoft.com/office/drawing/2014/main" id="{A83E93A8-1F28-B158-AB72-38125AD3A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3563" y="1312934"/>
            <a:ext cx="914400" cy="914400"/>
          </a:xfrm>
          <a:prstGeom prst="rect">
            <a:avLst/>
          </a:prstGeom>
        </p:spPr>
      </p:pic>
      <p:pic>
        <p:nvPicPr>
          <p:cNvPr id="12" name="Graphique 11" descr="Tendance à la hausse avec un remplissage uni">
            <a:extLst>
              <a:ext uri="{FF2B5EF4-FFF2-40B4-BE49-F238E27FC236}">
                <a16:creationId xmlns:a16="http://schemas.microsoft.com/office/drawing/2014/main" id="{FDC6107C-ABC3-FC6C-3D98-C81F08B1F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7590" y="1476000"/>
            <a:ext cx="665693" cy="665693"/>
          </a:xfrm>
          <a:prstGeom prst="rect">
            <a:avLst/>
          </a:prstGeom>
        </p:spPr>
      </p:pic>
    </p:spTree>
    <p:extLst>
      <p:ext uri="{BB962C8B-B14F-4D97-AF65-F5344CB8AC3E}">
        <p14:creationId xmlns:p14="http://schemas.microsoft.com/office/powerpoint/2010/main" val="188409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30171" y="2277579"/>
            <a:ext cx="1449247" cy="1711814"/>
          </a:xfrm>
          <a:solidFill>
            <a:schemeClr val="accent3">
              <a:lumMod val="20000"/>
              <a:lumOff val="80000"/>
            </a:schemeClr>
          </a:solidFill>
          <a:ln>
            <a:solidFill>
              <a:schemeClr val="bg1">
                <a:lumMod val="65000"/>
              </a:schemeClr>
            </a:solidFill>
          </a:ln>
        </p:spPr>
        <p:txBody>
          <a:bodyPr>
            <a:normAutofit/>
          </a:bodyPr>
          <a:lstStyle/>
          <a:p>
            <a:pPr algn="ctr"/>
            <a:r>
              <a:rPr lang="fr-FR" sz="1200" dirty="0">
                <a:solidFill>
                  <a:schemeClr val="tx1"/>
                </a:solidFill>
              </a:rPr>
              <a:t>Investissement</a:t>
            </a:r>
            <a:r>
              <a:rPr lang="fr-FR" sz="1200" b="0" dirty="0">
                <a:solidFill>
                  <a:schemeClr val="tx1"/>
                </a:solidFill>
              </a:rPr>
              <a:t>, </a:t>
            </a:r>
            <a:r>
              <a:rPr lang="fr-FR" sz="1200" dirty="0">
                <a:solidFill>
                  <a:schemeClr val="tx1"/>
                </a:solidFill>
              </a:rPr>
              <a:t>rémunération de l’épargne</a:t>
            </a:r>
            <a:r>
              <a:rPr lang="fr-FR" sz="1200" b="0" dirty="0">
                <a:solidFill>
                  <a:schemeClr val="tx1"/>
                </a:solidFill>
              </a:rPr>
              <a:t>, </a:t>
            </a:r>
            <a:r>
              <a:rPr lang="fr-FR" sz="1200" dirty="0">
                <a:solidFill>
                  <a:schemeClr val="tx1"/>
                </a:solidFill>
              </a:rPr>
              <a:t>structuration</a:t>
            </a:r>
            <a:r>
              <a:rPr lang="fr-FR" sz="1200" b="0" dirty="0">
                <a:solidFill>
                  <a:schemeClr val="tx1"/>
                </a:solidFill>
              </a:rPr>
              <a:t> du </a:t>
            </a:r>
            <a:r>
              <a:rPr lang="fr-FR" sz="1200" dirty="0">
                <a:solidFill>
                  <a:schemeClr val="tx1"/>
                </a:solidFill>
              </a:rPr>
              <a:t>capital</a:t>
            </a:r>
            <a:r>
              <a:rPr lang="fr-FR" sz="1200" b="0" dirty="0">
                <a:solidFill>
                  <a:schemeClr val="tx1"/>
                </a:solidFill>
              </a:rPr>
              <a:t> (dividendes, intérêts)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Tree>
    <p:extLst>
      <p:ext uri="{BB962C8B-B14F-4D97-AF65-F5344CB8AC3E}">
        <p14:creationId xmlns:p14="http://schemas.microsoft.com/office/powerpoint/2010/main" val="3048605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30171" y="2277579"/>
            <a:ext cx="1449247" cy="1711814"/>
          </a:xfrm>
          <a:solidFill>
            <a:schemeClr val="accent3">
              <a:lumMod val="20000"/>
              <a:lumOff val="80000"/>
            </a:schemeClr>
          </a:solidFill>
          <a:ln>
            <a:solidFill>
              <a:schemeClr val="bg1">
                <a:lumMod val="65000"/>
              </a:schemeClr>
            </a:solidFill>
          </a:ln>
        </p:spPr>
        <p:txBody>
          <a:bodyPr>
            <a:normAutofit/>
          </a:bodyPr>
          <a:lstStyle/>
          <a:p>
            <a:pPr algn="ctr"/>
            <a:r>
              <a:rPr lang="fr-FR" sz="1200" dirty="0">
                <a:solidFill>
                  <a:schemeClr val="tx1"/>
                </a:solidFill>
              </a:rPr>
              <a:t>Investissement</a:t>
            </a:r>
            <a:r>
              <a:rPr lang="fr-FR" sz="1200" b="0" dirty="0">
                <a:solidFill>
                  <a:schemeClr val="tx1"/>
                </a:solidFill>
              </a:rPr>
              <a:t>, </a:t>
            </a:r>
            <a:r>
              <a:rPr lang="fr-FR" sz="1200" dirty="0">
                <a:solidFill>
                  <a:schemeClr val="tx1"/>
                </a:solidFill>
              </a:rPr>
              <a:t>rémunération de l’épargne</a:t>
            </a:r>
            <a:r>
              <a:rPr lang="fr-FR" sz="1200" b="0" dirty="0">
                <a:solidFill>
                  <a:schemeClr val="tx1"/>
                </a:solidFill>
              </a:rPr>
              <a:t>, </a:t>
            </a:r>
            <a:r>
              <a:rPr lang="fr-FR" sz="1200" dirty="0">
                <a:solidFill>
                  <a:schemeClr val="tx1"/>
                </a:solidFill>
              </a:rPr>
              <a:t>structuration</a:t>
            </a:r>
            <a:r>
              <a:rPr lang="fr-FR" sz="1200" b="0" dirty="0">
                <a:solidFill>
                  <a:schemeClr val="tx1"/>
                </a:solidFill>
              </a:rPr>
              <a:t> du </a:t>
            </a:r>
            <a:r>
              <a:rPr lang="fr-FR" sz="1200" dirty="0">
                <a:solidFill>
                  <a:schemeClr val="tx1"/>
                </a:solidFill>
              </a:rPr>
              <a:t>capital</a:t>
            </a:r>
            <a:r>
              <a:rPr lang="fr-FR" sz="1200" b="0" dirty="0">
                <a:solidFill>
                  <a:schemeClr val="tx1"/>
                </a:solidFill>
              </a:rPr>
              <a:t> (dividendes, intérêts)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D509F48B-493B-17BF-9A95-484DA072CC49}"/>
              </a:ext>
            </a:extLst>
          </p:cNvPr>
          <p:cNvSpPr txBox="1">
            <a:spLocks/>
          </p:cNvSpPr>
          <p:nvPr/>
        </p:nvSpPr>
        <p:spPr>
          <a:xfrm>
            <a:off x="1854002" y="2276830"/>
            <a:ext cx="1684983" cy="1711815"/>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Marché secondaire : </a:t>
            </a:r>
          </a:p>
          <a:p>
            <a:pPr algn="ctr"/>
            <a:r>
              <a:rPr lang="fr-FR" sz="1200" b="0" u="sng" dirty="0">
                <a:solidFill>
                  <a:schemeClr val="tx1"/>
                </a:solidFill>
              </a:rPr>
              <a:t>faible quantité d’actifs </a:t>
            </a:r>
            <a:r>
              <a:rPr lang="fr-FR" sz="1200" b="0" dirty="0">
                <a:solidFill>
                  <a:schemeClr val="tx1"/>
                </a:solidFill>
              </a:rPr>
              <a:t>mais </a:t>
            </a:r>
            <a:r>
              <a:rPr lang="fr-FR" sz="1200" dirty="0">
                <a:solidFill>
                  <a:schemeClr val="tx1"/>
                </a:solidFill>
              </a:rPr>
              <a:t>plus de liquidité</a:t>
            </a:r>
            <a:r>
              <a:rPr lang="fr-FR" sz="1200" b="0" dirty="0">
                <a:solidFill>
                  <a:schemeClr val="tx1"/>
                </a:solidFill>
              </a:rPr>
              <a:t> que le marché primaire</a:t>
            </a:r>
          </a:p>
          <a:p>
            <a:pPr lvl="1" algn="ctr"/>
            <a:endParaRPr lang="fr-FR" sz="1100" dirty="0"/>
          </a:p>
        </p:txBody>
      </p:sp>
      <p:pic>
        <p:nvPicPr>
          <p:cNvPr id="13" name="Graphique 12" descr="Ajouter avec un remplissage uni">
            <a:extLst>
              <a:ext uri="{FF2B5EF4-FFF2-40B4-BE49-F238E27FC236}">
                <a16:creationId xmlns:a16="http://schemas.microsoft.com/office/drawing/2014/main" id="{5FB62FE8-7DA0-A300-47E1-D6C8AF1AA1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692" y="2925762"/>
            <a:ext cx="448386" cy="448386"/>
          </a:xfrm>
          <a:prstGeom prst="rect">
            <a:avLst/>
          </a:prstGeom>
        </p:spPr>
      </p:pic>
    </p:spTree>
    <p:extLst>
      <p:ext uri="{BB962C8B-B14F-4D97-AF65-F5344CB8AC3E}">
        <p14:creationId xmlns:p14="http://schemas.microsoft.com/office/powerpoint/2010/main" val="4285188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30171" y="2277579"/>
            <a:ext cx="1449247" cy="1711814"/>
          </a:xfrm>
          <a:solidFill>
            <a:schemeClr val="accent3">
              <a:lumMod val="20000"/>
              <a:lumOff val="80000"/>
            </a:schemeClr>
          </a:solidFill>
          <a:ln>
            <a:solidFill>
              <a:schemeClr val="bg1">
                <a:lumMod val="65000"/>
              </a:schemeClr>
            </a:solidFill>
          </a:ln>
        </p:spPr>
        <p:txBody>
          <a:bodyPr>
            <a:normAutofit/>
          </a:bodyPr>
          <a:lstStyle/>
          <a:p>
            <a:pPr algn="ctr"/>
            <a:r>
              <a:rPr lang="fr-FR" sz="1200" dirty="0">
                <a:solidFill>
                  <a:schemeClr val="tx1"/>
                </a:solidFill>
              </a:rPr>
              <a:t>Investissement</a:t>
            </a:r>
            <a:r>
              <a:rPr lang="fr-FR" sz="1200" b="0" dirty="0">
                <a:solidFill>
                  <a:schemeClr val="tx1"/>
                </a:solidFill>
              </a:rPr>
              <a:t>, </a:t>
            </a:r>
            <a:r>
              <a:rPr lang="fr-FR" sz="1200" dirty="0">
                <a:solidFill>
                  <a:schemeClr val="tx1"/>
                </a:solidFill>
              </a:rPr>
              <a:t>rémunération de l’épargne</a:t>
            </a:r>
            <a:r>
              <a:rPr lang="fr-FR" sz="1200" b="0" dirty="0">
                <a:solidFill>
                  <a:schemeClr val="tx1"/>
                </a:solidFill>
              </a:rPr>
              <a:t>, </a:t>
            </a:r>
            <a:r>
              <a:rPr lang="fr-FR" sz="1200" dirty="0">
                <a:solidFill>
                  <a:schemeClr val="tx1"/>
                </a:solidFill>
              </a:rPr>
              <a:t>structuration</a:t>
            </a:r>
            <a:r>
              <a:rPr lang="fr-FR" sz="1200" b="0" dirty="0">
                <a:solidFill>
                  <a:schemeClr val="tx1"/>
                </a:solidFill>
              </a:rPr>
              <a:t> du </a:t>
            </a:r>
            <a:r>
              <a:rPr lang="fr-FR" sz="1200" dirty="0">
                <a:solidFill>
                  <a:schemeClr val="tx1"/>
                </a:solidFill>
              </a:rPr>
              <a:t>capital</a:t>
            </a:r>
            <a:r>
              <a:rPr lang="fr-FR" sz="1200" b="0" dirty="0">
                <a:solidFill>
                  <a:schemeClr val="tx1"/>
                </a:solidFill>
              </a:rPr>
              <a:t> (dividendes, intérêts)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D509F48B-493B-17BF-9A95-484DA072CC49}"/>
              </a:ext>
            </a:extLst>
          </p:cNvPr>
          <p:cNvSpPr txBox="1">
            <a:spLocks/>
          </p:cNvSpPr>
          <p:nvPr/>
        </p:nvSpPr>
        <p:spPr>
          <a:xfrm>
            <a:off x="1854002" y="2276830"/>
            <a:ext cx="1684983" cy="1711815"/>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Marché secondaire : </a:t>
            </a:r>
          </a:p>
          <a:p>
            <a:pPr algn="ctr"/>
            <a:r>
              <a:rPr lang="fr-FR" sz="1200" b="0" u="sng" dirty="0">
                <a:solidFill>
                  <a:schemeClr val="tx1"/>
                </a:solidFill>
              </a:rPr>
              <a:t>faible quantité d’actifs </a:t>
            </a:r>
            <a:r>
              <a:rPr lang="fr-FR" sz="1200" b="0" dirty="0">
                <a:solidFill>
                  <a:schemeClr val="tx1"/>
                </a:solidFill>
              </a:rPr>
              <a:t>mais </a:t>
            </a:r>
            <a:r>
              <a:rPr lang="fr-FR" sz="1200" dirty="0">
                <a:solidFill>
                  <a:schemeClr val="tx1"/>
                </a:solidFill>
              </a:rPr>
              <a:t>plus de liquidité</a:t>
            </a:r>
            <a:r>
              <a:rPr lang="fr-FR" sz="1200" b="0" dirty="0">
                <a:solidFill>
                  <a:schemeClr val="tx1"/>
                </a:solidFill>
              </a:rPr>
              <a:t> que le marché primaire</a:t>
            </a:r>
          </a:p>
          <a:p>
            <a:pPr lvl="1" algn="ctr"/>
            <a:endParaRPr lang="fr-FR" sz="1100" dirty="0"/>
          </a:p>
        </p:txBody>
      </p:sp>
      <p:sp>
        <p:nvSpPr>
          <p:cNvPr id="9" name="Espace réservé du contenu 1">
            <a:extLst>
              <a:ext uri="{FF2B5EF4-FFF2-40B4-BE49-F238E27FC236}">
                <a16:creationId xmlns:a16="http://schemas.microsoft.com/office/drawing/2014/main" id="{41E8F48F-201E-53C5-B07B-72EC20457B07}"/>
              </a:ext>
            </a:extLst>
          </p:cNvPr>
          <p:cNvSpPr txBox="1">
            <a:spLocks/>
          </p:cNvSpPr>
          <p:nvPr/>
        </p:nvSpPr>
        <p:spPr>
          <a:xfrm>
            <a:off x="3773707" y="2276830"/>
            <a:ext cx="1665739" cy="1711816"/>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Acquisition au comptant</a:t>
            </a:r>
            <a:r>
              <a:rPr lang="fr-FR" sz="1200" b="0" dirty="0">
                <a:solidFill>
                  <a:schemeClr val="tx1"/>
                </a:solidFill>
              </a:rPr>
              <a:t> et </a:t>
            </a:r>
            <a:r>
              <a:rPr lang="fr-FR" sz="1200" dirty="0">
                <a:solidFill>
                  <a:schemeClr val="tx1"/>
                </a:solidFill>
              </a:rPr>
              <a:t>marché à terme</a:t>
            </a:r>
            <a:r>
              <a:rPr lang="fr-FR" sz="1200" b="0" dirty="0">
                <a:solidFill>
                  <a:schemeClr val="tx1"/>
                </a:solidFill>
              </a:rPr>
              <a:t> = couverture</a:t>
            </a:r>
          </a:p>
          <a:p>
            <a:pPr algn="ctr"/>
            <a:r>
              <a:rPr lang="fr-FR" sz="1200" b="0" dirty="0">
                <a:solidFill>
                  <a:schemeClr val="tx1"/>
                </a:solidFill>
              </a:rPr>
              <a:t> </a:t>
            </a:r>
            <a:r>
              <a:rPr lang="fr-FR" sz="1200" dirty="0">
                <a:solidFill>
                  <a:schemeClr val="tx1"/>
                </a:solidFill>
              </a:rPr>
              <a:t>Produit dérivés </a:t>
            </a:r>
            <a:r>
              <a:rPr lang="fr-FR" sz="1200" b="0" dirty="0">
                <a:solidFill>
                  <a:schemeClr val="tx1"/>
                </a:solidFill>
              </a:rPr>
              <a:t>= couverture contre les risques</a:t>
            </a:r>
          </a:p>
          <a:p>
            <a:pPr lvl="1" algn="ctr"/>
            <a:endParaRPr lang="fr-FR" sz="1100" dirty="0"/>
          </a:p>
        </p:txBody>
      </p:sp>
      <p:pic>
        <p:nvPicPr>
          <p:cNvPr id="13" name="Graphique 12" descr="Ajouter avec un remplissage uni">
            <a:extLst>
              <a:ext uri="{FF2B5EF4-FFF2-40B4-BE49-F238E27FC236}">
                <a16:creationId xmlns:a16="http://schemas.microsoft.com/office/drawing/2014/main" id="{5FB62FE8-7DA0-A300-47E1-D6C8AF1AA1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692" y="2925762"/>
            <a:ext cx="448386" cy="448386"/>
          </a:xfrm>
          <a:prstGeom prst="rect">
            <a:avLst/>
          </a:prstGeom>
        </p:spPr>
      </p:pic>
      <p:pic>
        <p:nvPicPr>
          <p:cNvPr id="14" name="Graphique 13" descr="Ajouter avec un remplissage uni">
            <a:extLst>
              <a:ext uri="{FF2B5EF4-FFF2-40B4-BE49-F238E27FC236}">
                <a16:creationId xmlns:a16="http://schemas.microsoft.com/office/drawing/2014/main" id="{3C69595B-FB6C-0767-B65D-9D4E2B7AA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4743" y="2875403"/>
            <a:ext cx="448386" cy="448386"/>
          </a:xfrm>
          <a:prstGeom prst="rect">
            <a:avLst/>
          </a:prstGeom>
        </p:spPr>
      </p:pic>
    </p:spTree>
    <p:extLst>
      <p:ext uri="{BB962C8B-B14F-4D97-AF65-F5344CB8AC3E}">
        <p14:creationId xmlns:p14="http://schemas.microsoft.com/office/powerpoint/2010/main" val="823369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30171" y="2277579"/>
            <a:ext cx="1449247" cy="1711814"/>
          </a:xfrm>
          <a:solidFill>
            <a:schemeClr val="accent3">
              <a:lumMod val="20000"/>
              <a:lumOff val="80000"/>
            </a:schemeClr>
          </a:solidFill>
          <a:ln>
            <a:solidFill>
              <a:schemeClr val="bg1">
                <a:lumMod val="65000"/>
              </a:schemeClr>
            </a:solidFill>
          </a:ln>
        </p:spPr>
        <p:txBody>
          <a:bodyPr>
            <a:normAutofit/>
          </a:bodyPr>
          <a:lstStyle/>
          <a:p>
            <a:pPr algn="ctr"/>
            <a:r>
              <a:rPr lang="fr-FR" sz="1200" dirty="0">
                <a:solidFill>
                  <a:schemeClr val="tx1"/>
                </a:solidFill>
              </a:rPr>
              <a:t>Investissement</a:t>
            </a:r>
            <a:r>
              <a:rPr lang="fr-FR" sz="1200" b="0" dirty="0">
                <a:solidFill>
                  <a:schemeClr val="tx1"/>
                </a:solidFill>
              </a:rPr>
              <a:t>, </a:t>
            </a:r>
            <a:r>
              <a:rPr lang="fr-FR" sz="1200" dirty="0">
                <a:solidFill>
                  <a:schemeClr val="tx1"/>
                </a:solidFill>
              </a:rPr>
              <a:t>rémunération de l’épargne</a:t>
            </a:r>
            <a:r>
              <a:rPr lang="fr-FR" sz="1200" b="0" dirty="0">
                <a:solidFill>
                  <a:schemeClr val="tx1"/>
                </a:solidFill>
              </a:rPr>
              <a:t>, </a:t>
            </a:r>
            <a:r>
              <a:rPr lang="fr-FR" sz="1200" dirty="0">
                <a:solidFill>
                  <a:schemeClr val="tx1"/>
                </a:solidFill>
              </a:rPr>
              <a:t>structuration</a:t>
            </a:r>
            <a:r>
              <a:rPr lang="fr-FR" sz="1200" b="0" dirty="0">
                <a:solidFill>
                  <a:schemeClr val="tx1"/>
                </a:solidFill>
              </a:rPr>
              <a:t> du </a:t>
            </a:r>
            <a:r>
              <a:rPr lang="fr-FR" sz="1200" dirty="0">
                <a:solidFill>
                  <a:schemeClr val="tx1"/>
                </a:solidFill>
              </a:rPr>
              <a:t>capital</a:t>
            </a:r>
            <a:r>
              <a:rPr lang="fr-FR" sz="1200" b="0" dirty="0">
                <a:solidFill>
                  <a:schemeClr val="tx1"/>
                </a:solidFill>
              </a:rPr>
              <a:t> (dividendes, intérêts)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29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D509F48B-493B-17BF-9A95-484DA072CC49}"/>
              </a:ext>
            </a:extLst>
          </p:cNvPr>
          <p:cNvSpPr txBox="1">
            <a:spLocks/>
          </p:cNvSpPr>
          <p:nvPr/>
        </p:nvSpPr>
        <p:spPr>
          <a:xfrm>
            <a:off x="1854002" y="2276830"/>
            <a:ext cx="1684983" cy="1711815"/>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Marché secondaire : </a:t>
            </a:r>
          </a:p>
          <a:p>
            <a:pPr algn="ctr"/>
            <a:r>
              <a:rPr lang="fr-FR" sz="1200" b="0" u="sng" dirty="0">
                <a:solidFill>
                  <a:schemeClr val="tx1"/>
                </a:solidFill>
              </a:rPr>
              <a:t>faible quantité d’actifs </a:t>
            </a:r>
            <a:r>
              <a:rPr lang="fr-FR" sz="1200" b="0" dirty="0">
                <a:solidFill>
                  <a:schemeClr val="tx1"/>
                </a:solidFill>
              </a:rPr>
              <a:t>mais </a:t>
            </a:r>
            <a:r>
              <a:rPr lang="fr-FR" sz="1200" dirty="0">
                <a:solidFill>
                  <a:schemeClr val="tx1"/>
                </a:solidFill>
              </a:rPr>
              <a:t>plus de liquidité</a:t>
            </a:r>
            <a:r>
              <a:rPr lang="fr-FR" sz="1200" b="0" dirty="0">
                <a:solidFill>
                  <a:schemeClr val="tx1"/>
                </a:solidFill>
              </a:rPr>
              <a:t> que le marché primaire</a:t>
            </a:r>
          </a:p>
          <a:p>
            <a:pPr lvl="1" algn="ctr"/>
            <a:endParaRPr lang="fr-FR" sz="1100" dirty="0"/>
          </a:p>
        </p:txBody>
      </p:sp>
      <p:sp>
        <p:nvSpPr>
          <p:cNvPr id="9" name="Espace réservé du contenu 1">
            <a:extLst>
              <a:ext uri="{FF2B5EF4-FFF2-40B4-BE49-F238E27FC236}">
                <a16:creationId xmlns:a16="http://schemas.microsoft.com/office/drawing/2014/main" id="{41E8F48F-201E-53C5-B07B-72EC20457B07}"/>
              </a:ext>
            </a:extLst>
          </p:cNvPr>
          <p:cNvSpPr txBox="1">
            <a:spLocks/>
          </p:cNvSpPr>
          <p:nvPr/>
        </p:nvSpPr>
        <p:spPr>
          <a:xfrm>
            <a:off x="3773707" y="2276830"/>
            <a:ext cx="1665739" cy="1711816"/>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Acquisition au comptant</a:t>
            </a:r>
            <a:r>
              <a:rPr lang="fr-FR" sz="1200" b="0" dirty="0">
                <a:solidFill>
                  <a:schemeClr val="tx1"/>
                </a:solidFill>
              </a:rPr>
              <a:t> et </a:t>
            </a:r>
            <a:r>
              <a:rPr lang="fr-FR" sz="1200" dirty="0">
                <a:solidFill>
                  <a:schemeClr val="tx1"/>
                </a:solidFill>
              </a:rPr>
              <a:t>marché à terme</a:t>
            </a:r>
            <a:r>
              <a:rPr lang="fr-FR" sz="1200" b="0" dirty="0">
                <a:solidFill>
                  <a:schemeClr val="tx1"/>
                </a:solidFill>
              </a:rPr>
              <a:t> = couverture</a:t>
            </a:r>
          </a:p>
          <a:p>
            <a:pPr algn="ctr"/>
            <a:r>
              <a:rPr lang="fr-FR" sz="1200" b="0" dirty="0">
                <a:solidFill>
                  <a:schemeClr val="tx1"/>
                </a:solidFill>
              </a:rPr>
              <a:t> </a:t>
            </a:r>
            <a:r>
              <a:rPr lang="fr-FR" sz="1200" dirty="0">
                <a:solidFill>
                  <a:schemeClr val="tx1"/>
                </a:solidFill>
              </a:rPr>
              <a:t>Produit dérivés </a:t>
            </a:r>
            <a:r>
              <a:rPr lang="fr-FR" sz="1200" b="0" dirty="0">
                <a:solidFill>
                  <a:schemeClr val="tx1"/>
                </a:solidFill>
              </a:rPr>
              <a:t>= couverture contre les risques</a:t>
            </a:r>
          </a:p>
          <a:p>
            <a:pPr lvl="1" algn="ctr"/>
            <a:endParaRPr lang="fr-FR" sz="1100" dirty="0"/>
          </a:p>
        </p:txBody>
      </p:sp>
      <p:sp>
        <p:nvSpPr>
          <p:cNvPr id="10" name="Espace réservé du contenu 1">
            <a:extLst>
              <a:ext uri="{FF2B5EF4-FFF2-40B4-BE49-F238E27FC236}">
                <a16:creationId xmlns:a16="http://schemas.microsoft.com/office/drawing/2014/main" id="{B216AF92-4F3D-F43D-352F-221911689977}"/>
              </a:ext>
            </a:extLst>
          </p:cNvPr>
          <p:cNvSpPr txBox="1">
            <a:spLocks/>
          </p:cNvSpPr>
          <p:nvPr/>
        </p:nvSpPr>
        <p:spPr>
          <a:xfrm>
            <a:off x="5628987" y="2276828"/>
            <a:ext cx="1665739" cy="1711817"/>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b="0" dirty="0">
                <a:solidFill>
                  <a:schemeClr val="tx1"/>
                </a:solidFill>
              </a:rPr>
              <a:t>Acquisition d’un </a:t>
            </a:r>
            <a:r>
              <a:rPr lang="fr-FR" sz="1200" dirty="0">
                <a:solidFill>
                  <a:schemeClr val="tx1"/>
                </a:solidFill>
              </a:rPr>
              <a:t>nombre suffisant </a:t>
            </a:r>
            <a:r>
              <a:rPr lang="fr-FR" sz="1200" b="0" dirty="0">
                <a:solidFill>
                  <a:schemeClr val="tx1"/>
                </a:solidFill>
              </a:rPr>
              <a:t>d’actions = </a:t>
            </a:r>
            <a:r>
              <a:rPr lang="fr-FR" sz="1200" dirty="0">
                <a:solidFill>
                  <a:schemeClr val="tx1"/>
                </a:solidFill>
              </a:rPr>
              <a:t>gestion</a:t>
            </a:r>
            <a:r>
              <a:rPr lang="fr-FR" sz="1200" b="0" dirty="0">
                <a:solidFill>
                  <a:schemeClr val="tx1"/>
                </a:solidFill>
              </a:rPr>
              <a:t> d’une entreprise (voire le </a:t>
            </a:r>
            <a:r>
              <a:rPr lang="fr-FR" sz="1200" dirty="0">
                <a:solidFill>
                  <a:schemeClr val="tx1"/>
                </a:solidFill>
              </a:rPr>
              <a:t>contrôle</a:t>
            </a:r>
            <a:r>
              <a:rPr lang="fr-FR" sz="1200" b="0" dirty="0">
                <a:solidFill>
                  <a:schemeClr val="tx1"/>
                </a:solidFill>
              </a:rPr>
              <a:t>)</a:t>
            </a:r>
          </a:p>
          <a:p>
            <a:pPr lvl="1" algn="ctr"/>
            <a:endParaRPr lang="fr-FR" sz="1100" dirty="0"/>
          </a:p>
        </p:txBody>
      </p:sp>
      <p:pic>
        <p:nvPicPr>
          <p:cNvPr id="13" name="Graphique 12" descr="Ajouter avec un remplissage uni">
            <a:extLst>
              <a:ext uri="{FF2B5EF4-FFF2-40B4-BE49-F238E27FC236}">
                <a16:creationId xmlns:a16="http://schemas.microsoft.com/office/drawing/2014/main" id="{5FB62FE8-7DA0-A300-47E1-D6C8AF1AA1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692" y="2925762"/>
            <a:ext cx="448386" cy="448386"/>
          </a:xfrm>
          <a:prstGeom prst="rect">
            <a:avLst/>
          </a:prstGeom>
        </p:spPr>
      </p:pic>
      <p:pic>
        <p:nvPicPr>
          <p:cNvPr id="14" name="Graphique 13" descr="Ajouter avec un remplissage uni">
            <a:extLst>
              <a:ext uri="{FF2B5EF4-FFF2-40B4-BE49-F238E27FC236}">
                <a16:creationId xmlns:a16="http://schemas.microsoft.com/office/drawing/2014/main" id="{3C69595B-FB6C-0767-B65D-9D4E2B7AA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4743" y="2875403"/>
            <a:ext cx="448386" cy="448386"/>
          </a:xfrm>
          <a:prstGeom prst="rect">
            <a:avLst/>
          </a:prstGeom>
        </p:spPr>
      </p:pic>
      <p:pic>
        <p:nvPicPr>
          <p:cNvPr id="15" name="Graphique 14" descr="Ajouter avec un remplissage uni">
            <a:extLst>
              <a:ext uri="{FF2B5EF4-FFF2-40B4-BE49-F238E27FC236}">
                <a16:creationId xmlns:a16="http://schemas.microsoft.com/office/drawing/2014/main" id="{39C65EF4-5632-EC4E-48F6-F099976EE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4794" y="2875403"/>
            <a:ext cx="448386" cy="448386"/>
          </a:xfrm>
          <a:prstGeom prst="rect">
            <a:avLst/>
          </a:prstGeom>
        </p:spPr>
      </p:pic>
    </p:spTree>
    <p:extLst>
      <p:ext uri="{BB962C8B-B14F-4D97-AF65-F5344CB8AC3E}">
        <p14:creationId xmlns:p14="http://schemas.microsoft.com/office/powerpoint/2010/main" val="3356136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569464D3-ECCD-49A5-8A11-33561E3FFD53}"/>
              </a:ext>
            </a:extLst>
          </p:cNvPr>
          <p:cNvSpPr>
            <a:spLocks noGrp="1"/>
          </p:cNvSpPr>
          <p:nvPr>
            <p:ph type="ftr" sz="quarter" idx="11"/>
          </p:nvPr>
        </p:nvSpPr>
        <p:spPr/>
        <p:txBody>
          <a:bodyPr/>
          <a:lstStyle/>
          <a:p>
            <a:r>
              <a:rPr lang="fr-FR" dirty="0"/>
              <a:t>Risques et volatilité sur les marchés financiers</a:t>
            </a:r>
          </a:p>
        </p:txBody>
      </p:sp>
      <p:sp>
        <p:nvSpPr>
          <p:cNvPr id="4" name="Espace réservé du numéro de diapositive 3">
            <a:extLst>
              <a:ext uri="{FF2B5EF4-FFF2-40B4-BE49-F238E27FC236}">
                <a16:creationId xmlns:a16="http://schemas.microsoft.com/office/drawing/2014/main" id="{CA93D383-E7CC-44A3-A1AA-7C5BD8490491}"/>
              </a:ext>
            </a:extLst>
          </p:cNvPr>
          <p:cNvSpPr>
            <a:spLocks noGrp="1"/>
          </p:cNvSpPr>
          <p:nvPr>
            <p:ph type="sldNum" sz="quarter" idx="12"/>
          </p:nvPr>
        </p:nvSpPr>
        <p:spPr/>
        <p:txBody>
          <a:bodyPr/>
          <a:lstStyle/>
          <a:p>
            <a:fld id="{9C1A82F2-75C4-42C2-8E93-FEFE8959BC01}" type="slidenum">
              <a:rPr lang="fr-FR" smtClean="0"/>
              <a:pPr/>
              <a:t>3</a:t>
            </a:fld>
            <a:endParaRPr lang="fr-FR"/>
          </a:p>
        </p:txBody>
      </p:sp>
      <p:sp>
        <p:nvSpPr>
          <p:cNvPr id="5" name="Espace réservé du texte 4">
            <a:extLst>
              <a:ext uri="{FF2B5EF4-FFF2-40B4-BE49-F238E27FC236}">
                <a16:creationId xmlns:a16="http://schemas.microsoft.com/office/drawing/2014/main" id="{9AB75653-40B3-474F-9E20-4793CC588B19}"/>
              </a:ext>
            </a:extLst>
          </p:cNvPr>
          <p:cNvSpPr>
            <a:spLocks noGrp="1"/>
          </p:cNvSpPr>
          <p:nvPr>
            <p:ph type="body" sz="quarter" idx="13"/>
          </p:nvPr>
        </p:nvSpPr>
        <p:spPr/>
        <p:txBody>
          <a:bodyPr/>
          <a:lstStyle/>
          <a:p>
            <a:r>
              <a:rPr lang="fr-FR" dirty="0"/>
              <a:t>05 La volatilité</a:t>
            </a:r>
          </a:p>
        </p:txBody>
      </p:sp>
      <p:sp>
        <p:nvSpPr>
          <p:cNvPr id="6" name="Espace réservé du texte 5">
            <a:extLst>
              <a:ext uri="{FF2B5EF4-FFF2-40B4-BE49-F238E27FC236}">
                <a16:creationId xmlns:a16="http://schemas.microsoft.com/office/drawing/2014/main" id="{F6F50A85-8F36-41BF-A843-F7A0A6B9219A}"/>
              </a:ext>
            </a:extLst>
          </p:cNvPr>
          <p:cNvSpPr>
            <a:spLocks noGrp="1"/>
          </p:cNvSpPr>
          <p:nvPr>
            <p:ph type="body" sz="quarter" idx="14"/>
          </p:nvPr>
        </p:nvSpPr>
        <p:spPr/>
        <p:txBody>
          <a:bodyPr/>
          <a:lstStyle/>
          <a:p>
            <a:endParaRPr lang="fr-FR" dirty="0"/>
          </a:p>
        </p:txBody>
      </p:sp>
      <p:sp>
        <p:nvSpPr>
          <p:cNvPr id="7" name="Espace réservé du texte 6">
            <a:extLst>
              <a:ext uri="{FF2B5EF4-FFF2-40B4-BE49-F238E27FC236}">
                <a16:creationId xmlns:a16="http://schemas.microsoft.com/office/drawing/2014/main" id="{C19F2A65-3BD8-44B1-B1FB-70725456A323}"/>
              </a:ext>
            </a:extLst>
          </p:cNvPr>
          <p:cNvSpPr>
            <a:spLocks noGrp="1"/>
          </p:cNvSpPr>
          <p:nvPr>
            <p:ph type="body" sz="quarter" idx="15"/>
          </p:nvPr>
        </p:nvSpPr>
        <p:spPr/>
        <p:txBody>
          <a:bodyPr/>
          <a:lstStyle/>
          <a:p>
            <a:endParaRPr lang="fr-FR" dirty="0"/>
          </a:p>
        </p:txBody>
      </p:sp>
      <p:sp>
        <p:nvSpPr>
          <p:cNvPr id="8" name="Espace réservé du texte 7">
            <a:extLst>
              <a:ext uri="{FF2B5EF4-FFF2-40B4-BE49-F238E27FC236}">
                <a16:creationId xmlns:a16="http://schemas.microsoft.com/office/drawing/2014/main" id="{D63FB193-932E-4619-B8AC-8700474F9894}"/>
              </a:ext>
            </a:extLst>
          </p:cNvPr>
          <p:cNvSpPr>
            <a:spLocks noGrp="1"/>
          </p:cNvSpPr>
          <p:nvPr>
            <p:ph type="body" sz="quarter" idx="16"/>
          </p:nvPr>
        </p:nvSpPr>
        <p:spPr/>
        <p:txBody>
          <a:bodyPr/>
          <a:lstStyle/>
          <a:p>
            <a:endParaRPr lang="fr-FR" dirty="0"/>
          </a:p>
        </p:txBody>
      </p:sp>
      <p:sp>
        <p:nvSpPr>
          <p:cNvPr id="9" name="Espace réservé de la date 8">
            <a:extLst>
              <a:ext uri="{FF2B5EF4-FFF2-40B4-BE49-F238E27FC236}">
                <a16:creationId xmlns:a16="http://schemas.microsoft.com/office/drawing/2014/main" id="{56458286-9933-6F25-20CD-5F89601E221B}"/>
              </a:ext>
            </a:extLst>
          </p:cNvPr>
          <p:cNvSpPr>
            <a:spLocks noGrp="1"/>
          </p:cNvSpPr>
          <p:nvPr>
            <p:ph type="dt" sz="half" idx="10"/>
          </p:nvPr>
        </p:nvSpPr>
        <p:spPr/>
        <p:txBody>
          <a:bodyPr/>
          <a:lstStyle/>
          <a:p>
            <a:fld id="{28D46175-1F1D-4B28-9482-1C53F4C023DA}" type="datetime1">
              <a:rPr lang="fr-FR" smtClean="0"/>
              <a:t>03/12/2023</a:t>
            </a:fld>
            <a:endParaRPr lang="fr-FR" dirty="0"/>
          </a:p>
        </p:txBody>
      </p:sp>
    </p:spTree>
    <p:extLst>
      <p:ext uri="{BB962C8B-B14F-4D97-AF65-F5344CB8AC3E}">
        <p14:creationId xmlns:p14="http://schemas.microsoft.com/office/powerpoint/2010/main" val="1513669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30171" y="2277579"/>
            <a:ext cx="1449247" cy="1711814"/>
          </a:xfrm>
          <a:solidFill>
            <a:schemeClr val="accent3">
              <a:lumMod val="20000"/>
              <a:lumOff val="80000"/>
            </a:schemeClr>
          </a:solidFill>
          <a:ln>
            <a:solidFill>
              <a:schemeClr val="bg1">
                <a:lumMod val="65000"/>
              </a:schemeClr>
            </a:solidFill>
          </a:ln>
        </p:spPr>
        <p:txBody>
          <a:bodyPr>
            <a:normAutofit/>
          </a:bodyPr>
          <a:lstStyle/>
          <a:p>
            <a:pPr algn="ctr"/>
            <a:r>
              <a:rPr lang="fr-FR" sz="1200" dirty="0">
                <a:solidFill>
                  <a:schemeClr val="tx1"/>
                </a:solidFill>
              </a:rPr>
              <a:t>Investissement</a:t>
            </a:r>
            <a:r>
              <a:rPr lang="fr-FR" sz="1200" b="0" dirty="0">
                <a:solidFill>
                  <a:schemeClr val="tx1"/>
                </a:solidFill>
              </a:rPr>
              <a:t>, </a:t>
            </a:r>
            <a:r>
              <a:rPr lang="fr-FR" sz="1200" dirty="0">
                <a:solidFill>
                  <a:schemeClr val="tx1"/>
                </a:solidFill>
              </a:rPr>
              <a:t>rémunération de l’épargne</a:t>
            </a:r>
            <a:r>
              <a:rPr lang="fr-FR" sz="1200" b="0" dirty="0">
                <a:solidFill>
                  <a:schemeClr val="tx1"/>
                </a:solidFill>
              </a:rPr>
              <a:t>, </a:t>
            </a:r>
            <a:r>
              <a:rPr lang="fr-FR" sz="1200" dirty="0">
                <a:solidFill>
                  <a:schemeClr val="tx1"/>
                </a:solidFill>
              </a:rPr>
              <a:t>structuration</a:t>
            </a:r>
            <a:r>
              <a:rPr lang="fr-FR" sz="1200" b="0" dirty="0">
                <a:solidFill>
                  <a:schemeClr val="tx1"/>
                </a:solidFill>
              </a:rPr>
              <a:t> du </a:t>
            </a:r>
            <a:r>
              <a:rPr lang="fr-FR" sz="1200" dirty="0">
                <a:solidFill>
                  <a:schemeClr val="tx1"/>
                </a:solidFill>
              </a:rPr>
              <a:t>capital</a:t>
            </a:r>
            <a:r>
              <a:rPr lang="fr-FR" sz="1200" b="0" dirty="0">
                <a:solidFill>
                  <a:schemeClr val="tx1"/>
                </a:solidFill>
              </a:rPr>
              <a:t> (dividendes, intérêts)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D509F48B-493B-17BF-9A95-484DA072CC49}"/>
              </a:ext>
            </a:extLst>
          </p:cNvPr>
          <p:cNvSpPr txBox="1">
            <a:spLocks/>
          </p:cNvSpPr>
          <p:nvPr/>
        </p:nvSpPr>
        <p:spPr>
          <a:xfrm>
            <a:off x="1854002" y="2276830"/>
            <a:ext cx="1684983" cy="1711815"/>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Marché secondaire : </a:t>
            </a:r>
          </a:p>
          <a:p>
            <a:pPr algn="ctr"/>
            <a:r>
              <a:rPr lang="fr-FR" sz="1200" b="0" u="sng" dirty="0">
                <a:solidFill>
                  <a:schemeClr val="tx1"/>
                </a:solidFill>
              </a:rPr>
              <a:t>faible quantité d’actifs </a:t>
            </a:r>
            <a:r>
              <a:rPr lang="fr-FR" sz="1200" b="0" dirty="0">
                <a:solidFill>
                  <a:schemeClr val="tx1"/>
                </a:solidFill>
              </a:rPr>
              <a:t>mais </a:t>
            </a:r>
            <a:r>
              <a:rPr lang="fr-FR" sz="1200" dirty="0">
                <a:solidFill>
                  <a:schemeClr val="tx1"/>
                </a:solidFill>
              </a:rPr>
              <a:t>plus de liquidité</a:t>
            </a:r>
            <a:r>
              <a:rPr lang="fr-FR" sz="1200" b="0" dirty="0">
                <a:solidFill>
                  <a:schemeClr val="tx1"/>
                </a:solidFill>
              </a:rPr>
              <a:t> que le marché primaire</a:t>
            </a:r>
          </a:p>
          <a:p>
            <a:pPr lvl="1" algn="ctr"/>
            <a:endParaRPr lang="fr-FR" sz="1100" dirty="0"/>
          </a:p>
        </p:txBody>
      </p:sp>
      <p:sp>
        <p:nvSpPr>
          <p:cNvPr id="9" name="Espace réservé du contenu 1">
            <a:extLst>
              <a:ext uri="{FF2B5EF4-FFF2-40B4-BE49-F238E27FC236}">
                <a16:creationId xmlns:a16="http://schemas.microsoft.com/office/drawing/2014/main" id="{41E8F48F-201E-53C5-B07B-72EC20457B07}"/>
              </a:ext>
            </a:extLst>
          </p:cNvPr>
          <p:cNvSpPr txBox="1">
            <a:spLocks/>
          </p:cNvSpPr>
          <p:nvPr/>
        </p:nvSpPr>
        <p:spPr>
          <a:xfrm>
            <a:off x="3773707" y="2276830"/>
            <a:ext cx="1665739" cy="1711816"/>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Acquisition au comptant</a:t>
            </a:r>
            <a:r>
              <a:rPr lang="fr-FR" sz="1200" b="0" dirty="0">
                <a:solidFill>
                  <a:schemeClr val="tx1"/>
                </a:solidFill>
              </a:rPr>
              <a:t> et </a:t>
            </a:r>
            <a:r>
              <a:rPr lang="fr-FR" sz="1200" dirty="0">
                <a:solidFill>
                  <a:schemeClr val="tx1"/>
                </a:solidFill>
              </a:rPr>
              <a:t>marché à terme</a:t>
            </a:r>
            <a:r>
              <a:rPr lang="fr-FR" sz="1200" b="0" dirty="0">
                <a:solidFill>
                  <a:schemeClr val="tx1"/>
                </a:solidFill>
              </a:rPr>
              <a:t> = couverture</a:t>
            </a:r>
          </a:p>
          <a:p>
            <a:pPr algn="ctr"/>
            <a:r>
              <a:rPr lang="fr-FR" sz="1200" b="0" dirty="0">
                <a:solidFill>
                  <a:schemeClr val="tx1"/>
                </a:solidFill>
              </a:rPr>
              <a:t> </a:t>
            </a:r>
            <a:r>
              <a:rPr lang="fr-FR" sz="1200" dirty="0">
                <a:solidFill>
                  <a:schemeClr val="tx1"/>
                </a:solidFill>
              </a:rPr>
              <a:t>Produit dérivés </a:t>
            </a:r>
            <a:r>
              <a:rPr lang="fr-FR" sz="1200" b="0" dirty="0">
                <a:solidFill>
                  <a:schemeClr val="tx1"/>
                </a:solidFill>
              </a:rPr>
              <a:t>= couverture contre les risques</a:t>
            </a:r>
          </a:p>
          <a:p>
            <a:pPr lvl="1" algn="ctr"/>
            <a:endParaRPr lang="fr-FR" sz="1100" dirty="0"/>
          </a:p>
        </p:txBody>
      </p:sp>
      <p:sp>
        <p:nvSpPr>
          <p:cNvPr id="10" name="Espace réservé du contenu 1">
            <a:extLst>
              <a:ext uri="{FF2B5EF4-FFF2-40B4-BE49-F238E27FC236}">
                <a16:creationId xmlns:a16="http://schemas.microsoft.com/office/drawing/2014/main" id="{B216AF92-4F3D-F43D-352F-221911689977}"/>
              </a:ext>
            </a:extLst>
          </p:cNvPr>
          <p:cNvSpPr txBox="1">
            <a:spLocks/>
          </p:cNvSpPr>
          <p:nvPr/>
        </p:nvSpPr>
        <p:spPr>
          <a:xfrm>
            <a:off x="5628987" y="2276828"/>
            <a:ext cx="1665739" cy="1711817"/>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b="0" dirty="0">
                <a:solidFill>
                  <a:schemeClr val="tx1"/>
                </a:solidFill>
              </a:rPr>
              <a:t>Acquisition d’un </a:t>
            </a:r>
            <a:r>
              <a:rPr lang="fr-FR" sz="1200" dirty="0">
                <a:solidFill>
                  <a:schemeClr val="tx1"/>
                </a:solidFill>
              </a:rPr>
              <a:t>nombre suffisant </a:t>
            </a:r>
            <a:r>
              <a:rPr lang="fr-FR" sz="1200" b="0" dirty="0">
                <a:solidFill>
                  <a:schemeClr val="tx1"/>
                </a:solidFill>
              </a:rPr>
              <a:t>d’actions = </a:t>
            </a:r>
            <a:r>
              <a:rPr lang="fr-FR" sz="1200" dirty="0">
                <a:solidFill>
                  <a:schemeClr val="tx1"/>
                </a:solidFill>
              </a:rPr>
              <a:t>gestion</a:t>
            </a:r>
            <a:r>
              <a:rPr lang="fr-FR" sz="1200" b="0" dirty="0">
                <a:solidFill>
                  <a:schemeClr val="tx1"/>
                </a:solidFill>
              </a:rPr>
              <a:t> d’une entreprise (voire le </a:t>
            </a:r>
            <a:r>
              <a:rPr lang="fr-FR" sz="1200" dirty="0">
                <a:solidFill>
                  <a:schemeClr val="tx1"/>
                </a:solidFill>
              </a:rPr>
              <a:t>contrôle</a:t>
            </a:r>
            <a:r>
              <a:rPr lang="fr-FR" sz="1200" b="0" dirty="0">
                <a:solidFill>
                  <a:schemeClr val="tx1"/>
                </a:solidFill>
              </a:rPr>
              <a:t>)</a:t>
            </a:r>
          </a:p>
          <a:p>
            <a:pPr lvl="1" algn="ctr"/>
            <a:endParaRPr lang="fr-FR" sz="1100" dirty="0"/>
          </a:p>
        </p:txBody>
      </p:sp>
      <p:sp>
        <p:nvSpPr>
          <p:cNvPr id="11" name="Espace réservé du contenu 1">
            <a:extLst>
              <a:ext uri="{FF2B5EF4-FFF2-40B4-BE49-F238E27FC236}">
                <a16:creationId xmlns:a16="http://schemas.microsoft.com/office/drawing/2014/main" id="{6AB479E1-335B-A9CF-F2CD-7BE88298AE3C}"/>
              </a:ext>
            </a:extLst>
          </p:cNvPr>
          <p:cNvSpPr txBox="1">
            <a:spLocks/>
          </p:cNvSpPr>
          <p:nvPr/>
        </p:nvSpPr>
        <p:spPr>
          <a:xfrm>
            <a:off x="7484268" y="2276828"/>
            <a:ext cx="1532515" cy="1711817"/>
          </a:xfrm>
          <a:prstGeom prst="rect">
            <a:avLst/>
          </a:prstGeom>
          <a:solidFill>
            <a:schemeClr val="accent3">
              <a:lumMod val="20000"/>
              <a:lumOff val="80000"/>
            </a:schemeClr>
          </a:solidFill>
          <a:ln>
            <a:solidFill>
              <a:schemeClr val="bg1">
                <a:lumMod val="65000"/>
              </a:schemeClr>
            </a:solidFill>
          </a:ln>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200" dirty="0">
                <a:solidFill>
                  <a:schemeClr val="tx1"/>
                </a:solidFill>
              </a:rPr>
              <a:t>Réalisation des plus-values </a:t>
            </a:r>
            <a:r>
              <a:rPr lang="fr-FR" sz="1200" b="0" dirty="0">
                <a:solidFill>
                  <a:schemeClr val="tx1"/>
                </a:solidFill>
              </a:rPr>
              <a:t>en vendant </a:t>
            </a:r>
            <a:r>
              <a:rPr lang="fr-FR" sz="1200" b="0" u="sng" dirty="0">
                <a:solidFill>
                  <a:schemeClr val="tx1"/>
                </a:solidFill>
              </a:rPr>
              <a:t>plus cher </a:t>
            </a:r>
            <a:r>
              <a:rPr lang="fr-FR" sz="1200" b="0" dirty="0">
                <a:solidFill>
                  <a:schemeClr val="tx1"/>
                </a:solidFill>
              </a:rPr>
              <a:t>que le prix d’achat</a:t>
            </a:r>
          </a:p>
        </p:txBody>
      </p:sp>
      <p:pic>
        <p:nvPicPr>
          <p:cNvPr id="13" name="Graphique 12" descr="Ajouter avec un remplissage uni">
            <a:extLst>
              <a:ext uri="{FF2B5EF4-FFF2-40B4-BE49-F238E27FC236}">
                <a16:creationId xmlns:a16="http://schemas.microsoft.com/office/drawing/2014/main" id="{5FB62FE8-7DA0-A300-47E1-D6C8AF1AA1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4692" y="2925762"/>
            <a:ext cx="448386" cy="448386"/>
          </a:xfrm>
          <a:prstGeom prst="rect">
            <a:avLst/>
          </a:prstGeom>
        </p:spPr>
      </p:pic>
      <p:pic>
        <p:nvPicPr>
          <p:cNvPr id="14" name="Graphique 13" descr="Ajouter avec un remplissage uni">
            <a:extLst>
              <a:ext uri="{FF2B5EF4-FFF2-40B4-BE49-F238E27FC236}">
                <a16:creationId xmlns:a16="http://schemas.microsoft.com/office/drawing/2014/main" id="{3C69595B-FB6C-0767-B65D-9D4E2B7AAA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4743" y="2875403"/>
            <a:ext cx="448386" cy="448386"/>
          </a:xfrm>
          <a:prstGeom prst="rect">
            <a:avLst/>
          </a:prstGeom>
        </p:spPr>
      </p:pic>
      <p:pic>
        <p:nvPicPr>
          <p:cNvPr id="15" name="Graphique 14" descr="Ajouter avec un remplissage uni">
            <a:extLst>
              <a:ext uri="{FF2B5EF4-FFF2-40B4-BE49-F238E27FC236}">
                <a16:creationId xmlns:a16="http://schemas.microsoft.com/office/drawing/2014/main" id="{39C65EF4-5632-EC4E-48F6-F099976EE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4794" y="2875403"/>
            <a:ext cx="448386" cy="448386"/>
          </a:xfrm>
          <a:prstGeom prst="rect">
            <a:avLst/>
          </a:prstGeom>
        </p:spPr>
      </p:pic>
      <p:pic>
        <p:nvPicPr>
          <p:cNvPr id="16" name="Graphique 15" descr="Ajouter avec un remplissage uni">
            <a:extLst>
              <a:ext uri="{FF2B5EF4-FFF2-40B4-BE49-F238E27FC236}">
                <a16:creationId xmlns:a16="http://schemas.microsoft.com/office/drawing/2014/main" id="{8C7FAFCC-6AF7-1676-7A7F-B18C9B959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85349" y="2875403"/>
            <a:ext cx="448386" cy="448386"/>
          </a:xfrm>
          <a:prstGeom prst="rect">
            <a:avLst/>
          </a:prstGeom>
        </p:spPr>
      </p:pic>
    </p:spTree>
    <p:extLst>
      <p:ext uri="{BB962C8B-B14F-4D97-AF65-F5344CB8AC3E}">
        <p14:creationId xmlns:p14="http://schemas.microsoft.com/office/powerpoint/2010/main" val="2834948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47980" y="1323616"/>
            <a:ext cx="3822787" cy="2453301"/>
          </a:xfrm>
        </p:spPr>
        <p:txBody>
          <a:bodyPr>
            <a:normAutofit lnSpcReduction="10000"/>
          </a:bodyPr>
          <a:lstStyle/>
          <a:p>
            <a:pPr marL="342900" lvl="1" indent="-342900">
              <a:buFont typeface="Arial" panose="020B0604020202020204" pitchFamily="34" charset="0"/>
              <a:buChar char="•"/>
            </a:pPr>
            <a:endParaRPr lang="fr-FR" dirty="0"/>
          </a:p>
          <a:p>
            <a:pPr algn="ctr"/>
            <a:r>
              <a:rPr lang="fr-FR" sz="1600" dirty="0">
                <a:solidFill>
                  <a:schemeClr val="tx1"/>
                </a:solidFill>
              </a:rPr>
              <a:t>Opérations sur titres :</a:t>
            </a:r>
          </a:p>
          <a:p>
            <a:pPr marL="342900" indent="-342900">
              <a:buFont typeface="Arial" panose="020B0604020202020204" pitchFamily="34" charset="0"/>
              <a:buChar char="•"/>
            </a:pPr>
            <a:r>
              <a:rPr lang="fr-FR" b="0" dirty="0">
                <a:solidFill>
                  <a:schemeClr val="tx1"/>
                </a:solidFill>
              </a:rPr>
              <a:t>Transaction </a:t>
            </a:r>
            <a:r>
              <a:rPr lang="fr-FR" dirty="0">
                <a:solidFill>
                  <a:schemeClr val="tx1"/>
                </a:solidFill>
              </a:rPr>
              <a:t>au comptant </a:t>
            </a:r>
          </a:p>
          <a:p>
            <a:pPr marL="342900" indent="-342900">
              <a:buFont typeface="Arial" panose="020B0604020202020204" pitchFamily="34" charset="0"/>
              <a:buChar char="•"/>
            </a:pPr>
            <a:r>
              <a:rPr lang="fr-FR" b="0" dirty="0">
                <a:solidFill>
                  <a:schemeClr val="tx1"/>
                </a:solidFill>
              </a:rPr>
              <a:t>Rencontre de </a:t>
            </a:r>
            <a:r>
              <a:rPr lang="fr-FR" dirty="0">
                <a:solidFill>
                  <a:schemeClr val="tx1"/>
                </a:solidFill>
              </a:rPr>
              <a:t>l’offre</a:t>
            </a:r>
            <a:r>
              <a:rPr lang="fr-FR" b="0" dirty="0">
                <a:solidFill>
                  <a:schemeClr val="tx1"/>
                </a:solidFill>
              </a:rPr>
              <a:t> et de la </a:t>
            </a:r>
            <a:r>
              <a:rPr lang="fr-FR" dirty="0">
                <a:solidFill>
                  <a:schemeClr val="tx1"/>
                </a:solidFill>
              </a:rPr>
              <a:t>demande</a:t>
            </a:r>
            <a:r>
              <a:rPr lang="fr-FR" b="0" dirty="0">
                <a:solidFill>
                  <a:schemeClr val="tx1"/>
                </a:solidFill>
              </a:rPr>
              <a:t>, transaction se fait </a:t>
            </a:r>
            <a:r>
              <a:rPr lang="fr-FR" dirty="0">
                <a:solidFill>
                  <a:schemeClr val="tx1"/>
                </a:solidFill>
              </a:rPr>
              <a:t>très rapidement </a:t>
            </a:r>
            <a:r>
              <a:rPr lang="fr-FR" b="0" dirty="0">
                <a:solidFill>
                  <a:schemeClr val="tx1"/>
                </a:solidFill>
              </a:rPr>
              <a:t>(paiement et livraison)</a:t>
            </a:r>
          </a:p>
          <a:p>
            <a:pPr marL="342900" indent="-342900">
              <a:buFont typeface="Arial" panose="020B0604020202020204" pitchFamily="34" charset="0"/>
              <a:buChar char="•"/>
            </a:pPr>
            <a:r>
              <a:rPr lang="fr-FR" b="0" dirty="0">
                <a:solidFill>
                  <a:schemeClr val="tx1"/>
                </a:solidFill>
              </a:rPr>
              <a:t>Sur le marché </a:t>
            </a:r>
            <a:r>
              <a:rPr lang="fr-FR" dirty="0">
                <a:solidFill>
                  <a:schemeClr val="tx1"/>
                </a:solidFill>
              </a:rPr>
              <a:t>à terme</a:t>
            </a:r>
            <a:r>
              <a:rPr lang="fr-FR" b="0" dirty="0">
                <a:solidFill>
                  <a:schemeClr val="tx1"/>
                </a:solidFill>
              </a:rPr>
              <a:t>, paiement et livraison </a:t>
            </a:r>
            <a:r>
              <a:rPr lang="fr-FR" dirty="0">
                <a:solidFill>
                  <a:schemeClr val="tx1"/>
                </a:solidFill>
              </a:rPr>
              <a:t>à la fin du mois boursier</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Tree>
    <p:extLst>
      <p:ext uri="{BB962C8B-B14F-4D97-AF65-F5344CB8AC3E}">
        <p14:creationId xmlns:p14="http://schemas.microsoft.com/office/powerpoint/2010/main" val="1475013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47980" y="1323616"/>
            <a:ext cx="3822787" cy="2453301"/>
          </a:xfrm>
        </p:spPr>
        <p:txBody>
          <a:bodyPr>
            <a:normAutofit lnSpcReduction="10000"/>
          </a:bodyPr>
          <a:lstStyle/>
          <a:p>
            <a:pPr marL="342900" lvl="1" indent="-342900">
              <a:buFont typeface="Arial" panose="020B0604020202020204" pitchFamily="34" charset="0"/>
              <a:buChar char="•"/>
            </a:pPr>
            <a:endParaRPr lang="fr-FR" dirty="0"/>
          </a:p>
          <a:p>
            <a:pPr algn="ctr"/>
            <a:r>
              <a:rPr lang="fr-FR" sz="1600" dirty="0">
                <a:solidFill>
                  <a:schemeClr val="tx1"/>
                </a:solidFill>
              </a:rPr>
              <a:t>Opérations sur titres :</a:t>
            </a:r>
          </a:p>
          <a:p>
            <a:pPr marL="342900" indent="-342900">
              <a:buFont typeface="Arial" panose="020B0604020202020204" pitchFamily="34" charset="0"/>
              <a:buChar char="•"/>
            </a:pPr>
            <a:r>
              <a:rPr lang="fr-FR" b="0" dirty="0">
                <a:solidFill>
                  <a:schemeClr val="tx1"/>
                </a:solidFill>
              </a:rPr>
              <a:t>Transaction </a:t>
            </a:r>
            <a:r>
              <a:rPr lang="fr-FR" dirty="0">
                <a:solidFill>
                  <a:schemeClr val="tx1"/>
                </a:solidFill>
              </a:rPr>
              <a:t>au comptant </a:t>
            </a:r>
          </a:p>
          <a:p>
            <a:pPr marL="342900" indent="-342900">
              <a:buFont typeface="Arial" panose="020B0604020202020204" pitchFamily="34" charset="0"/>
              <a:buChar char="•"/>
            </a:pPr>
            <a:r>
              <a:rPr lang="fr-FR" b="0" dirty="0">
                <a:solidFill>
                  <a:schemeClr val="tx1"/>
                </a:solidFill>
              </a:rPr>
              <a:t>Rencontre de </a:t>
            </a:r>
            <a:r>
              <a:rPr lang="fr-FR" dirty="0">
                <a:solidFill>
                  <a:schemeClr val="tx1"/>
                </a:solidFill>
              </a:rPr>
              <a:t>l’offre</a:t>
            </a:r>
            <a:r>
              <a:rPr lang="fr-FR" b="0" dirty="0">
                <a:solidFill>
                  <a:schemeClr val="tx1"/>
                </a:solidFill>
              </a:rPr>
              <a:t> et de la </a:t>
            </a:r>
            <a:r>
              <a:rPr lang="fr-FR" dirty="0">
                <a:solidFill>
                  <a:schemeClr val="tx1"/>
                </a:solidFill>
              </a:rPr>
              <a:t>demande</a:t>
            </a:r>
            <a:r>
              <a:rPr lang="fr-FR" b="0" dirty="0">
                <a:solidFill>
                  <a:schemeClr val="tx1"/>
                </a:solidFill>
              </a:rPr>
              <a:t>, transaction se fait </a:t>
            </a:r>
            <a:r>
              <a:rPr lang="fr-FR" dirty="0">
                <a:solidFill>
                  <a:schemeClr val="tx1"/>
                </a:solidFill>
              </a:rPr>
              <a:t>très rapidement </a:t>
            </a:r>
            <a:r>
              <a:rPr lang="fr-FR" b="0" dirty="0">
                <a:solidFill>
                  <a:schemeClr val="tx1"/>
                </a:solidFill>
              </a:rPr>
              <a:t>(paiement et livraison)</a:t>
            </a:r>
          </a:p>
          <a:p>
            <a:pPr marL="342900" indent="-342900">
              <a:buFont typeface="Arial" panose="020B0604020202020204" pitchFamily="34" charset="0"/>
              <a:buChar char="•"/>
            </a:pPr>
            <a:r>
              <a:rPr lang="fr-FR" b="0" dirty="0">
                <a:solidFill>
                  <a:schemeClr val="tx1"/>
                </a:solidFill>
              </a:rPr>
              <a:t>Sur le marché </a:t>
            </a:r>
            <a:r>
              <a:rPr lang="fr-FR" dirty="0">
                <a:solidFill>
                  <a:schemeClr val="tx1"/>
                </a:solidFill>
              </a:rPr>
              <a:t>à terme</a:t>
            </a:r>
            <a:r>
              <a:rPr lang="fr-FR" b="0" dirty="0">
                <a:solidFill>
                  <a:schemeClr val="tx1"/>
                </a:solidFill>
              </a:rPr>
              <a:t>, paiement et livraison </a:t>
            </a:r>
            <a:r>
              <a:rPr lang="fr-FR" dirty="0">
                <a:solidFill>
                  <a:schemeClr val="tx1"/>
                </a:solidFill>
              </a:rPr>
              <a:t>à la fin du mois boursier</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types d’opérations boursières et leurs mobiles</a:t>
            </a:r>
          </a:p>
        </p:txBody>
      </p:sp>
      <p:sp>
        <p:nvSpPr>
          <p:cNvPr id="8" name="Espace réservé de la date 7">
            <a:extLst>
              <a:ext uri="{FF2B5EF4-FFF2-40B4-BE49-F238E27FC236}">
                <a16:creationId xmlns:a16="http://schemas.microsoft.com/office/drawing/2014/main" id="{D7050EF0-5123-428D-AD4C-8233D375CDE3}"/>
              </a:ext>
            </a:extLst>
          </p:cNvPr>
          <p:cNvSpPr>
            <a:spLocks noGrp="1"/>
          </p:cNvSpPr>
          <p:nvPr>
            <p:ph type="dt" sz="half" idx="10"/>
          </p:nvPr>
        </p:nvSpPr>
        <p:spPr/>
        <p:txBody>
          <a:bodyPr/>
          <a:lstStyle/>
          <a:p>
            <a:fld id="{05917F7A-D606-41F1-8277-072BE151F182}" type="datetime1">
              <a:rPr lang="fr-FR" smtClean="0"/>
              <a:t>03/12/2023</a:t>
            </a:fld>
            <a:endParaRPr lang="fr-FR"/>
          </a:p>
        </p:txBody>
      </p:sp>
      <p:sp>
        <p:nvSpPr>
          <p:cNvPr id="3" name="Espace réservé du contenu 1">
            <a:extLst>
              <a:ext uri="{FF2B5EF4-FFF2-40B4-BE49-F238E27FC236}">
                <a16:creationId xmlns:a16="http://schemas.microsoft.com/office/drawing/2014/main" id="{D7C47019-0699-E32C-39B8-464D1218144E}"/>
              </a:ext>
            </a:extLst>
          </p:cNvPr>
          <p:cNvSpPr txBox="1">
            <a:spLocks/>
          </p:cNvSpPr>
          <p:nvPr/>
        </p:nvSpPr>
        <p:spPr>
          <a:xfrm>
            <a:off x="5531862" y="2796080"/>
            <a:ext cx="3405414" cy="259203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lvl="1" indent="-342900">
              <a:buFont typeface="Arial" panose="020B0604020202020204" pitchFamily="34" charset="0"/>
              <a:buChar char="•"/>
            </a:pPr>
            <a:endParaRPr lang="fr-FR" dirty="0"/>
          </a:p>
          <a:p>
            <a:pPr marL="285750" indent="-285750">
              <a:lnSpc>
                <a:spcPct val="100000"/>
              </a:lnSpc>
              <a:spcBef>
                <a:spcPts val="0"/>
              </a:spcBef>
              <a:buFont typeface="Arial" panose="020B0604020202020204" pitchFamily="34" charset="0"/>
              <a:buChar char="•"/>
            </a:pPr>
            <a:r>
              <a:rPr lang="fr-FR" b="0" dirty="0">
                <a:solidFill>
                  <a:schemeClr val="tx1"/>
                </a:solidFill>
              </a:rPr>
              <a:t>Réaliser des opérations </a:t>
            </a:r>
            <a:r>
              <a:rPr lang="fr-FR" dirty="0">
                <a:solidFill>
                  <a:schemeClr val="tx1"/>
                </a:solidFill>
              </a:rPr>
              <a:t>sur l’avenir</a:t>
            </a:r>
          </a:p>
          <a:p>
            <a:pPr marL="285750" indent="-285750">
              <a:lnSpc>
                <a:spcPct val="100000"/>
              </a:lnSpc>
              <a:spcBef>
                <a:spcPts val="0"/>
              </a:spcBef>
              <a:buFont typeface="Arial" panose="020B0604020202020204" pitchFamily="34" charset="0"/>
              <a:buChar char="•"/>
            </a:pPr>
            <a:r>
              <a:rPr lang="fr-FR" b="0" dirty="0">
                <a:solidFill>
                  <a:schemeClr val="tx1"/>
                </a:solidFill>
              </a:rPr>
              <a:t>Se couvrir </a:t>
            </a:r>
            <a:r>
              <a:rPr lang="fr-FR" dirty="0">
                <a:solidFill>
                  <a:schemeClr val="tx1"/>
                </a:solidFill>
              </a:rPr>
              <a:t>contre les risques </a:t>
            </a:r>
            <a:r>
              <a:rPr lang="fr-FR" b="0" dirty="0">
                <a:solidFill>
                  <a:schemeClr val="tx1"/>
                </a:solidFill>
              </a:rPr>
              <a:t>(ou en profiter)</a:t>
            </a:r>
          </a:p>
          <a:p>
            <a:pPr marL="285750" indent="-285750">
              <a:lnSpc>
                <a:spcPct val="100000"/>
              </a:lnSpc>
              <a:spcBef>
                <a:spcPts val="0"/>
              </a:spcBef>
              <a:buFont typeface="Arial" panose="020B0604020202020204" pitchFamily="34" charset="0"/>
              <a:buChar char="•"/>
            </a:pPr>
            <a:r>
              <a:rPr lang="fr-FR" b="0" dirty="0">
                <a:solidFill>
                  <a:schemeClr val="tx1"/>
                </a:solidFill>
              </a:rPr>
              <a:t>Spéculation</a:t>
            </a:r>
          </a:p>
        </p:txBody>
      </p:sp>
      <p:pic>
        <p:nvPicPr>
          <p:cNvPr id="10" name="Graphique 9" descr="Mille avec un remplissage uni">
            <a:extLst>
              <a:ext uri="{FF2B5EF4-FFF2-40B4-BE49-F238E27FC236}">
                <a16:creationId xmlns:a16="http://schemas.microsoft.com/office/drawing/2014/main" id="{0D283EC0-50C0-9CA0-ECBD-D4E90F5FB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4509" y="3776917"/>
            <a:ext cx="674519" cy="674519"/>
          </a:xfrm>
          <a:prstGeom prst="rect">
            <a:avLst/>
          </a:prstGeom>
        </p:spPr>
      </p:pic>
      <p:sp>
        <p:nvSpPr>
          <p:cNvPr id="9" name="Espace réservé du contenu 1">
            <a:extLst>
              <a:ext uri="{FF2B5EF4-FFF2-40B4-BE49-F238E27FC236}">
                <a16:creationId xmlns:a16="http://schemas.microsoft.com/office/drawing/2014/main" id="{B22D9ABF-F2C2-C9D3-F0FA-BAE02D349115}"/>
              </a:ext>
            </a:extLst>
          </p:cNvPr>
          <p:cNvSpPr txBox="1">
            <a:spLocks/>
          </p:cNvSpPr>
          <p:nvPr/>
        </p:nvSpPr>
        <p:spPr>
          <a:xfrm>
            <a:off x="5220536" y="1172228"/>
            <a:ext cx="3716740" cy="1379237"/>
          </a:xfrm>
          <a:prstGeom prst="rect">
            <a:avLst/>
          </a:prstGeom>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lvl="1" indent="-342900">
              <a:buFont typeface="Arial" panose="020B0604020202020204" pitchFamily="34" charset="0"/>
              <a:buChar char="•"/>
            </a:pPr>
            <a:endParaRPr lang="fr-FR" dirty="0"/>
          </a:p>
          <a:p>
            <a:pPr algn="ctr"/>
            <a:r>
              <a:rPr lang="fr-FR" sz="1600" dirty="0">
                <a:solidFill>
                  <a:schemeClr val="tx1"/>
                </a:solidFill>
              </a:rPr>
              <a:t>Opérations sur produits dérivés :</a:t>
            </a:r>
          </a:p>
          <a:p>
            <a:pPr algn="ctr"/>
            <a:r>
              <a:rPr lang="fr-FR" b="0" dirty="0">
                <a:solidFill>
                  <a:schemeClr val="tx1"/>
                </a:solidFill>
              </a:rPr>
              <a:t>Construits à partir d’un </a:t>
            </a:r>
            <a:r>
              <a:rPr lang="fr-FR" dirty="0">
                <a:solidFill>
                  <a:schemeClr val="tx1"/>
                </a:solidFill>
              </a:rPr>
              <a:t>titre </a:t>
            </a:r>
            <a:r>
              <a:rPr lang="fr-FR" b="0" dirty="0">
                <a:solidFill>
                  <a:schemeClr val="tx1"/>
                </a:solidFill>
              </a:rPr>
              <a:t>ou d’un </a:t>
            </a:r>
            <a:r>
              <a:rPr lang="fr-FR" dirty="0">
                <a:solidFill>
                  <a:schemeClr val="tx1"/>
                </a:solidFill>
              </a:rPr>
              <a:t>indice </a:t>
            </a:r>
          </a:p>
        </p:txBody>
      </p:sp>
      <p:sp>
        <p:nvSpPr>
          <p:cNvPr id="11" name="Flèche : bas 10">
            <a:extLst>
              <a:ext uri="{FF2B5EF4-FFF2-40B4-BE49-F238E27FC236}">
                <a16:creationId xmlns:a16="http://schemas.microsoft.com/office/drawing/2014/main" id="{BFE5079C-9184-1857-A66C-007F75E27A7A}"/>
              </a:ext>
            </a:extLst>
          </p:cNvPr>
          <p:cNvSpPr/>
          <p:nvPr/>
        </p:nvSpPr>
        <p:spPr>
          <a:xfrm>
            <a:off x="6788331" y="2614771"/>
            <a:ext cx="705395" cy="6939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0266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158517" y="2154268"/>
            <a:ext cx="2081072" cy="823063"/>
          </a:xfrm>
        </p:spPr>
        <p:txBody>
          <a:bodyPr>
            <a:normAutofit/>
          </a:bodyPr>
          <a:lstStyle/>
          <a:p>
            <a:pPr algn="ctr"/>
            <a:r>
              <a:rPr lang="fr-FR" sz="2400" dirty="0">
                <a:solidFill>
                  <a:schemeClr val="tx1"/>
                </a:solidFill>
              </a:rPr>
              <a:t>Spéculation</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spéculation</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pic>
        <p:nvPicPr>
          <p:cNvPr id="9" name="Graphique 8" descr="Flèches de chevron avec un remplissage uni">
            <a:extLst>
              <a:ext uri="{FF2B5EF4-FFF2-40B4-BE49-F238E27FC236}">
                <a16:creationId xmlns:a16="http://schemas.microsoft.com/office/drawing/2014/main" id="{BF48E320-35BE-4565-CBEF-42EA5AADD1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1721" y="2108600"/>
            <a:ext cx="914400" cy="914400"/>
          </a:xfrm>
          <a:prstGeom prst="rect">
            <a:avLst/>
          </a:prstGeom>
        </p:spPr>
      </p:pic>
      <p:sp>
        <p:nvSpPr>
          <p:cNvPr id="10" name="Espace réservé du contenu 1">
            <a:extLst>
              <a:ext uri="{FF2B5EF4-FFF2-40B4-BE49-F238E27FC236}">
                <a16:creationId xmlns:a16="http://schemas.microsoft.com/office/drawing/2014/main" id="{6E8313D3-85D8-79F5-354E-42EB86F034A5}"/>
              </a:ext>
            </a:extLst>
          </p:cNvPr>
          <p:cNvSpPr txBox="1">
            <a:spLocks/>
          </p:cNvSpPr>
          <p:nvPr/>
        </p:nvSpPr>
        <p:spPr>
          <a:xfrm>
            <a:off x="4841646" y="1838839"/>
            <a:ext cx="3884343" cy="196719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sz="2000" dirty="0">
                <a:solidFill>
                  <a:schemeClr val="tx1"/>
                </a:solidFill>
              </a:rPr>
              <a:t>Achat/vente </a:t>
            </a:r>
            <a:r>
              <a:rPr lang="fr-FR" sz="2000" b="0" dirty="0">
                <a:solidFill>
                  <a:schemeClr val="tx1"/>
                </a:solidFill>
              </a:rPr>
              <a:t>de biens, de titres ou des devises dans le </a:t>
            </a:r>
            <a:r>
              <a:rPr lang="fr-FR" sz="2000" dirty="0">
                <a:solidFill>
                  <a:schemeClr val="tx1"/>
                </a:solidFill>
              </a:rPr>
              <a:t>seul but </a:t>
            </a:r>
            <a:r>
              <a:rPr lang="fr-FR" sz="2000" b="0" dirty="0">
                <a:solidFill>
                  <a:schemeClr val="tx1"/>
                </a:solidFill>
              </a:rPr>
              <a:t>de retirer </a:t>
            </a:r>
            <a:r>
              <a:rPr lang="fr-FR" sz="2000" dirty="0">
                <a:solidFill>
                  <a:schemeClr val="tx1"/>
                </a:solidFill>
              </a:rPr>
              <a:t>une plus-value</a:t>
            </a:r>
            <a:endParaRPr lang="fr-FR" sz="2000" dirty="0"/>
          </a:p>
          <a:p>
            <a:endParaRPr lang="fr-FR" dirty="0"/>
          </a:p>
        </p:txBody>
      </p:sp>
    </p:spTree>
    <p:extLst>
      <p:ext uri="{BB962C8B-B14F-4D97-AF65-F5344CB8AC3E}">
        <p14:creationId xmlns:p14="http://schemas.microsoft.com/office/powerpoint/2010/main" val="257910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6139820" y="2765220"/>
            <a:ext cx="2769049" cy="1165247"/>
          </a:xfrm>
        </p:spPr>
        <p:txBody>
          <a:bodyPr>
            <a:normAutofit/>
          </a:bodyPr>
          <a:lstStyle/>
          <a:p>
            <a:pPr algn="ctr"/>
            <a:r>
              <a:rPr lang="fr-FR" b="0" dirty="0">
                <a:solidFill>
                  <a:schemeClr val="tx1"/>
                </a:solidFill>
              </a:rPr>
              <a:t>Pour se </a:t>
            </a:r>
            <a:r>
              <a:rPr lang="fr-FR" dirty="0">
                <a:solidFill>
                  <a:schemeClr val="tx1"/>
                </a:solidFill>
              </a:rPr>
              <a:t>couvrir</a:t>
            </a:r>
            <a:r>
              <a:rPr lang="fr-FR" b="0" dirty="0">
                <a:solidFill>
                  <a:schemeClr val="tx1"/>
                </a:solidFill>
              </a:rPr>
              <a:t>, </a:t>
            </a:r>
            <a:r>
              <a:rPr lang="fr-FR" dirty="0">
                <a:solidFill>
                  <a:schemeClr val="tx1"/>
                </a:solidFill>
              </a:rPr>
              <a:t>achat</a:t>
            </a:r>
            <a:r>
              <a:rPr lang="fr-FR" b="0" dirty="0">
                <a:solidFill>
                  <a:schemeClr val="tx1"/>
                </a:solidFill>
              </a:rPr>
              <a:t> de protection contre un certain coût</a:t>
            </a:r>
          </a:p>
          <a:p>
            <a:pPr algn="ctr"/>
            <a:r>
              <a:rPr lang="fr-FR" dirty="0">
                <a:solidFill>
                  <a:schemeClr val="tx1"/>
                </a:solidFill>
              </a:rPr>
              <a:t>Contrepartie</a:t>
            </a:r>
            <a:r>
              <a:rPr lang="fr-FR" b="0" dirty="0">
                <a:solidFill>
                  <a:schemeClr val="tx1"/>
                </a:solidFill>
              </a:rPr>
              <a:t> des opérations de </a:t>
            </a:r>
            <a:r>
              <a:rPr lang="fr-FR" dirty="0">
                <a:solidFill>
                  <a:schemeClr val="tx1"/>
                </a:solidFill>
              </a:rPr>
              <a:t>spéculateurs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La spéculation</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pic>
        <p:nvPicPr>
          <p:cNvPr id="9" name="Graphique 8" descr="Balance de la justice avec un remplissage uni">
            <a:extLst>
              <a:ext uri="{FF2B5EF4-FFF2-40B4-BE49-F238E27FC236}">
                <a16:creationId xmlns:a16="http://schemas.microsoft.com/office/drawing/2014/main" id="{34A6766C-CAB5-99BD-992A-38392DE260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0" y="1565910"/>
            <a:ext cx="914400" cy="914400"/>
          </a:xfrm>
          <a:prstGeom prst="rect">
            <a:avLst/>
          </a:prstGeom>
        </p:spPr>
      </p:pic>
      <p:sp>
        <p:nvSpPr>
          <p:cNvPr id="10" name="Espace réservé du contenu 1">
            <a:extLst>
              <a:ext uri="{FF2B5EF4-FFF2-40B4-BE49-F238E27FC236}">
                <a16:creationId xmlns:a16="http://schemas.microsoft.com/office/drawing/2014/main" id="{EFAC3773-2485-60D6-250D-5AFE44D37ABB}"/>
              </a:ext>
            </a:extLst>
          </p:cNvPr>
          <p:cNvSpPr txBox="1">
            <a:spLocks/>
          </p:cNvSpPr>
          <p:nvPr/>
        </p:nvSpPr>
        <p:spPr>
          <a:xfrm>
            <a:off x="453551" y="2512535"/>
            <a:ext cx="2468604" cy="108865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Recherche de plus-value en acceptant un certain risque</a:t>
            </a:r>
          </a:p>
        </p:txBody>
      </p:sp>
      <p:sp>
        <p:nvSpPr>
          <p:cNvPr id="11" name="Espace réservé du contenu 1">
            <a:extLst>
              <a:ext uri="{FF2B5EF4-FFF2-40B4-BE49-F238E27FC236}">
                <a16:creationId xmlns:a16="http://schemas.microsoft.com/office/drawing/2014/main" id="{908C84AF-6539-8541-1E9C-5E38B2B5FEE3}"/>
              </a:ext>
            </a:extLst>
          </p:cNvPr>
          <p:cNvSpPr txBox="1">
            <a:spLocks/>
          </p:cNvSpPr>
          <p:nvPr/>
        </p:nvSpPr>
        <p:spPr>
          <a:xfrm>
            <a:off x="3187474" y="2571750"/>
            <a:ext cx="2769049" cy="160193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dirty="0">
                <a:solidFill>
                  <a:schemeClr val="tx1"/>
                </a:solidFill>
              </a:rPr>
              <a:t>Effet « boule de neige »</a:t>
            </a:r>
          </a:p>
          <a:p>
            <a:pPr algn="ctr"/>
            <a:r>
              <a:rPr lang="fr-FR" b="0" dirty="0">
                <a:solidFill>
                  <a:schemeClr val="tx1"/>
                </a:solidFill>
              </a:rPr>
              <a:t>Profiter de ces </a:t>
            </a:r>
            <a:r>
              <a:rPr lang="fr-FR" dirty="0">
                <a:solidFill>
                  <a:schemeClr val="tx1"/>
                </a:solidFill>
              </a:rPr>
              <a:t>mouvements cumulés</a:t>
            </a:r>
            <a:r>
              <a:rPr lang="fr-FR" b="0" dirty="0">
                <a:solidFill>
                  <a:schemeClr val="tx1"/>
                </a:solidFill>
              </a:rPr>
              <a:t> est l’une des </a:t>
            </a:r>
            <a:r>
              <a:rPr lang="fr-FR" dirty="0">
                <a:solidFill>
                  <a:schemeClr val="tx1"/>
                </a:solidFill>
              </a:rPr>
              <a:t>motivations</a:t>
            </a:r>
            <a:r>
              <a:rPr lang="fr-FR" b="0" dirty="0">
                <a:solidFill>
                  <a:schemeClr val="tx1"/>
                </a:solidFill>
              </a:rPr>
              <a:t> des spéculateurs</a:t>
            </a:r>
          </a:p>
        </p:txBody>
      </p:sp>
      <p:pic>
        <p:nvPicPr>
          <p:cNvPr id="13" name="Graphique 12" descr="Flèche en cercle avec un remplissage uni">
            <a:extLst>
              <a:ext uri="{FF2B5EF4-FFF2-40B4-BE49-F238E27FC236}">
                <a16:creationId xmlns:a16="http://schemas.microsoft.com/office/drawing/2014/main" id="{A8AA405B-FC2C-5615-E693-B9B6FFF425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14799" y="1590068"/>
            <a:ext cx="914400" cy="914400"/>
          </a:xfrm>
          <a:prstGeom prst="rect">
            <a:avLst/>
          </a:prstGeom>
        </p:spPr>
      </p:pic>
      <p:pic>
        <p:nvPicPr>
          <p:cNvPr id="15" name="Graphique 14" descr="Bouclier croix avec un remplissage uni">
            <a:extLst>
              <a:ext uri="{FF2B5EF4-FFF2-40B4-BE49-F238E27FC236}">
                <a16:creationId xmlns:a16="http://schemas.microsoft.com/office/drawing/2014/main" id="{D6031CD9-891F-82B9-E4CB-044CADDC59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4238" y="1607010"/>
            <a:ext cx="914400" cy="914400"/>
          </a:xfrm>
          <a:prstGeom prst="rect">
            <a:avLst/>
          </a:prstGeom>
        </p:spPr>
      </p:pic>
      <p:sp>
        <p:nvSpPr>
          <p:cNvPr id="16" name="Espace réservé du contenu 1">
            <a:extLst>
              <a:ext uri="{FF2B5EF4-FFF2-40B4-BE49-F238E27FC236}">
                <a16:creationId xmlns:a16="http://schemas.microsoft.com/office/drawing/2014/main" id="{51786E5B-E8A2-6074-9622-06B780E5A788}"/>
              </a:ext>
            </a:extLst>
          </p:cNvPr>
          <p:cNvSpPr txBox="1">
            <a:spLocks/>
          </p:cNvSpPr>
          <p:nvPr/>
        </p:nvSpPr>
        <p:spPr>
          <a:xfrm>
            <a:off x="469900" y="4240971"/>
            <a:ext cx="8238671" cy="511619"/>
          </a:xfrm>
          <a:prstGeom prst="rect">
            <a:avLst/>
          </a:prstGeom>
          <a:solidFill>
            <a:schemeClr val="accent3">
              <a:lumMod val="20000"/>
              <a:lumOff val="80000"/>
            </a:schemeClr>
          </a:solidFill>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800" dirty="0">
                <a:solidFill>
                  <a:schemeClr val="tx1"/>
                </a:solidFill>
              </a:rPr>
              <a:t>Tous les intervenants sont des spéculateurs</a:t>
            </a:r>
          </a:p>
        </p:txBody>
      </p:sp>
    </p:spTree>
    <p:extLst>
      <p:ext uri="{BB962C8B-B14F-4D97-AF65-F5344CB8AC3E}">
        <p14:creationId xmlns:p14="http://schemas.microsoft.com/office/powerpoint/2010/main" val="4229054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551" y="2377708"/>
            <a:ext cx="2856135" cy="1301254"/>
          </a:xfrm>
        </p:spPr>
        <p:txBody>
          <a:bodyPr>
            <a:normAutofit/>
          </a:bodyPr>
          <a:lstStyle/>
          <a:p>
            <a:pPr algn="ctr"/>
            <a:r>
              <a:rPr lang="fr-FR" sz="1600" dirty="0">
                <a:solidFill>
                  <a:schemeClr val="tx1"/>
                </a:solidFill>
              </a:rPr>
              <a:t>Volatilité des Marchés</a:t>
            </a:r>
          </a:p>
          <a:p>
            <a:pPr algn="ctr"/>
            <a:r>
              <a:rPr lang="fr-FR" b="0" dirty="0">
                <a:solidFill>
                  <a:schemeClr val="tx1"/>
                </a:solidFill>
              </a:rPr>
              <a:t>Crée des </a:t>
            </a:r>
            <a:r>
              <a:rPr lang="fr-FR" dirty="0">
                <a:solidFill>
                  <a:schemeClr val="tx1"/>
                </a:solidFill>
              </a:rPr>
              <a:t>opportunités</a:t>
            </a:r>
            <a:r>
              <a:rPr lang="fr-FR" b="0" dirty="0">
                <a:solidFill>
                  <a:schemeClr val="tx1"/>
                </a:solidFill>
              </a:rPr>
              <a:t> mais aussi des </a:t>
            </a:r>
            <a:r>
              <a:rPr lang="fr-FR" dirty="0">
                <a:solidFill>
                  <a:schemeClr val="tx1"/>
                </a:solidFill>
              </a:rPr>
              <a:t>risques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Défis et Risques des Marchés Financiers</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
        <p:nvSpPr>
          <p:cNvPr id="3" name="Espace réservé du contenu 1">
            <a:extLst>
              <a:ext uri="{FF2B5EF4-FFF2-40B4-BE49-F238E27FC236}">
                <a16:creationId xmlns:a16="http://schemas.microsoft.com/office/drawing/2014/main" id="{34717962-61E5-759E-A9CE-F2A7E087EA52}"/>
              </a:ext>
            </a:extLst>
          </p:cNvPr>
          <p:cNvSpPr txBox="1">
            <a:spLocks/>
          </p:cNvSpPr>
          <p:nvPr/>
        </p:nvSpPr>
        <p:spPr>
          <a:xfrm>
            <a:off x="3337920" y="2571750"/>
            <a:ext cx="2856135" cy="1301254"/>
          </a:xfrm>
          <a:prstGeom prst="rect">
            <a:avLst/>
          </a:prstGeom>
        </p:spPr>
        <p:txBody>
          <a:bodyPr vert="horz" lIns="91440" tIns="45720" rIns="91440" bIns="45720" rtlCol="0" anchor="ctr">
            <a:normAutofit lnSpcReduction="1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Risques Systémiques </a:t>
            </a:r>
          </a:p>
          <a:p>
            <a:pPr algn="ctr"/>
            <a:r>
              <a:rPr lang="fr-FR" b="0" dirty="0">
                <a:solidFill>
                  <a:schemeClr val="tx1"/>
                </a:solidFill>
              </a:rPr>
              <a:t>Les </a:t>
            </a:r>
            <a:r>
              <a:rPr lang="fr-FR" dirty="0">
                <a:solidFill>
                  <a:schemeClr val="tx1"/>
                </a:solidFill>
              </a:rPr>
              <a:t>crises financières </a:t>
            </a:r>
            <a:r>
              <a:rPr lang="fr-FR" b="0" dirty="0">
                <a:solidFill>
                  <a:schemeClr val="tx1"/>
                </a:solidFill>
              </a:rPr>
              <a:t>peuvent avoir des </a:t>
            </a:r>
            <a:r>
              <a:rPr lang="fr-FR" dirty="0">
                <a:solidFill>
                  <a:schemeClr val="tx1"/>
                </a:solidFill>
              </a:rPr>
              <a:t>répercussions systémiques</a:t>
            </a:r>
            <a:r>
              <a:rPr lang="fr-FR" b="0" dirty="0">
                <a:solidFill>
                  <a:schemeClr val="tx1"/>
                </a:solidFill>
              </a:rPr>
              <a:t>, affectant l'ensemble du système financier</a:t>
            </a:r>
          </a:p>
        </p:txBody>
      </p:sp>
      <p:sp>
        <p:nvSpPr>
          <p:cNvPr id="9" name="Espace réservé du contenu 1">
            <a:extLst>
              <a:ext uri="{FF2B5EF4-FFF2-40B4-BE49-F238E27FC236}">
                <a16:creationId xmlns:a16="http://schemas.microsoft.com/office/drawing/2014/main" id="{95C34F8A-A4CF-14B1-FFF9-96C517F8BAF4}"/>
              </a:ext>
            </a:extLst>
          </p:cNvPr>
          <p:cNvSpPr txBox="1">
            <a:spLocks/>
          </p:cNvSpPr>
          <p:nvPr/>
        </p:nvSpPr>
        <p:spPr>
          <a:xfrm>
            <a:off x="6250522" y="2537184"/>
            <a:ext cx="2856135" cy="130125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Réglementation</a:t>
            </a:r>
          </a:p>
          <a:p>
            <a:pPr algn="ctr"/>
            <a:r>
              <a:rPr lang="fr-FR" b="0" dirty="0">
                <a:solidFill>
                  <a:schemeClr val="tx1"/>
                </a:solidFill>
              </a:rPr>
              <a:t>Réglementation stricte pour assurer </a:t>
            </a:r>
            <a:r>
              <a:rPr lang="fr-FR" dirty="0">
                <a:solidFill>
                  <a:schemeClr val="tx1"/>
                </a:solidFill>
              </a:rPr>
              <a:t>la transparence </a:t>
            </a:r>
            <a:r>
              <a:rPr lang="fr-FR" b="0" dirty="0">
                <a:solidFill>
                  <a:schemeClr val="tx1"/>
                </a:solidFill>
              </a:rPr>
              <a:t>et </a:t>
            </a:r>
            <a:r>
              <a:rPr lang="fr-FR" dirty="0">
                <a:solidFill>
                  <a:schemeClr val="tx1"/>
                </a:solidFill>
              </a:rPr>
              <a:t>protéger les investisseurs</a:t>
            </a:r>
          </a:p>
        </p:txBody>
      </p:sp>
      <p:pic>
        <p:nvPicPr>
          <p:cNvPr id="11" name="Graphique 10" descr="Homme pilote avec un remplissage uni">
            <a:extLst>
              <a:ext uri="{FF2B5EF4-FFF2-40B4-BE49-F238E27FC236}">
                <a16:creationId xmlns:a16="http://schemas.microsoft.com/office/drawing/2014/main" id="{D9C8F8E3-778D-0AFD-9747-ACD9A35ABE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6688" y="1581799"/>
            <a:ext cx="914400" cy="914400"/>
          </a:xfrm>
          <a:prstGeom prst="rect">
            <a:avLst/>
          </a:prstGeom>
        </p:spPr>
      </p:pic>
      <p:pic>
        <p:nvPicPr>
          <p:cNvPr id="13" name="Graphique 12" descr="Risque biologique avec un remplissage uni">
            <a:extLst>
              <a:ext uri="{FF2B5EF4-FFF2-40B4-BE49-F238E27FC236}">
                <a16:creationId xmlns:a16="http://schemas.microsoft.com/office/drawing/2014/main" id="{7D0F9484-1090-9225-1A2D-52DA05C5FA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0553" y="1657350"/>
            <a:ext cx="914400" cy="914400"/>
          </a:xfrm>
          <a:prstGeom prst="rect">
            <a:avLst/>
          </a:prstGeom>
        </p:spPr>
      </p:pic>
      <p:pic>
        <p:nvPicPr>
          <p:cNvPr id="15" name="Graphique 14" descr="Graphique à barres avec tendance à la baisse avec un remplissage uni">
            <a:extLst>
              <a:ext uri="{FF2B5EF4-FFF2-40B4-BE49-F238E27FC236}">
                <a16:creationId xmlns:a16="http://schemas.microsoft.com/office/drawing/2014/main" id="{E27F598E-BF31-2B9A-4968-1936CC175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984" y="1657350"/>
            <a:ext cx="914400" cy="914400"/>
          </a:xfrm>
          <a:prstGeom prst="rect">
            <a:avLst/>
          </a:prstGeom>
        </p:spPr>
      </p:pic>
      <p:pic>
        <p:nvPicPr>
          <p:cNvPr id="17" name="Graphique 16" descr="Graphique à barres avec tendance à la hausse avec un remplissage uni">
            <a:extLst>
              <a:ext uri="{FF2B5EF4-FFF2-40B4-BE49-F238E27FC236}">
                <a16:creationId xmlns:a16="http://schemas.microsoft.com/office/drawing/2014/main" id="{D4E2E183-737E-2078-6B61-BA47077E4D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1618" y="1666908"/>
            <a:ext cx="914400" cy="914400"/>
          </a:xfrm>
          <a:prstGeom prst="rect">
            <a:avLst/>
          </a:prstGeom>
        </p:spPr>
      </p:pic>
    </p:spTree>
    <p:extLst>
      <p:ext uri="{BB962C8B-B14F-4D97-AF65-F5344CB8AC3E}">
        <p14:creationId xmlns:p14="http://schemas.microsoft.com/office/powerpoint/2010/main" val="2083195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a:t>QUESTIONS</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36</a:t>
            </a:fld>
            <a:endParaRPr lang="fr-FR"/>
          </a:p>
        </p:txBody>
      </p:sp>
      <p:sp>
        <p:nvSpPr>
          <p:cNvPr id="7" name="Espace réservé de la date 6">
            <a:extLst>
              <a:ext uri="{FF2B5EF4-FFF2-40B4-BE49-F238E27FC236}">
                <a16:creationId xmlns:a16="http://schemas.microsoft.com/office/drawing/2014/main" id="{3F93BB94-4B71-46B9-82EF-D578D7221E3E}"/>
              </a:ext>
            </a:extLst>
          </p:cNvPr>
          <p:cNvSpPr>
            <a:spLocks noGrp="1"/>
          </p:cNvSpPr>
          <p:nvPr>
            <p:ph type="dt" sz="half" idx="10"/>
          </p:nvPr>
        </p:nvSpPr>
        <p:spPr/>
        <p:txBody>
          <a:bodyPr/>
          <a:lstStyle/>
          <a:p>
            <a:fld id="{9909F977-A63A-4B8F-8736-8987E6F1AC3D}" type="datetime1">
              <a:rPr lang="fr-FR" smtClean="0"/>
              <a:t>03/12/2023</a:t>
            </a:fld>
            <a:endParaRPr lang="fr-FR"/>
          </a:p>
        </p:txBody>
      </p:sp>
    </p:spTree>
    <p:extLst>
      <p:ext uri="{BB962C8B-B14F-4D97-AF65-F5344CB8AC3E}">
        <p14:creationId xmlns:p14="http://schemas.microsoft.com/office/powerpoint/2010/main" val="86299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842182"/>
            <a:ext cx="8006666" cy="1886919"/>
          </a:xfrm>
        </p:spPr>
        <p:txBody>
          <a:bodyPr>
            <a:normAutofit/>
          </a:bodyPr>
          <a:lstStyle/>
          <a:p>
            <a:pPr marL="342900" indent="-342900">
              <a:buFont typeface="+mj-lt"/>
              <a:buAutoNum type="alphaLcParenR"/>
            </a:pPr>
            <a:r>
              <a:rPr lang="fr-FR" b="0" dirty="0">
                <a:solidFill>
                  <a:schemeClr val="tx1"/>
                </a:solidFill>
              </a:rPr>
              <a:t>Un marché où les actifs sont échangés après leur émission initiale</a:t>
            </a:r>
          </a:p>
          <a:p>
            <a:pPr marL="342900" indent="-342900">
              <a:buFont typeface="+mj-lt"/>
              <a:buAutoNum type="alphaLcParenR"/>
            </a:pPr>
            <a:r>
              <a:rPr lang="fr-FR" b="0" dirty="0">
                <a:solidFill>
                  <a:schemeClr val="tx1"/>
                </a:solidFill>
              </a:rPr>
              <a:t>Un marché où les investisseurs peuvent acheter et vendre des actifs déjà émis</a:t>
            </a:r>
          </a:p>
          <a:p>
            <a:pPr marL="342900" indent="-342900">
              <a:buFont typeface="+mj-lt"/>
              <a:buAutoNum type="alphaLcParenR"/>
            </a:pPr>
            <a:r>
              <a:rPr lang="fr-FR" b="0" dirty="0">
                <a:solidFill>
                  <a:schemeClr val="tx1"/>
                </a:solidFill>
              </a:rPr>
              <a:t>Un marché dérivé</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63892" y="884175"/>
            <a:ext cx="7985125" cy="530225"/>
          </a:xfrm>
        </p:spPr>
        <p:txBody>
          <a:bodyPr/>
          <a:lstStyle/>
          <a:p>
            <a:r>
              <a:rPr lang="fr-FR" sz="1800" b="1" dirty="0"/>
              <a:t>Qu'est-ce qu'un marché primaire?</a:t>
            </a:r>
            <a:endParaRPr lang="fr-FR" b="1" dirty="0"/>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Tree>
    <p:extLst>
      <p:ext uri="{BB962C8B-B14F-4D97-AF65-F5344CB8AC3E}">
        <p14:creationId xmlns:p14="http://schemas.microsoft.com/office/powerpoint/2010/main" val="25064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0"/>
            <a:ext cx="8006666" cy="1990011"/>
          </a:xfrm>
        </p:spPr>
        <p:txBody>
          <a:bodyPr>
            <a:normAutofit/>
          </a:bodyPr>
          <a:lstStyle/>
          <a:p>
            <a:endParaRPr lang="fr-FR" b="0" dirty="0">
              <a:solidFill>
                <a:schemeClr val="tx1"/>
              </a:solidFill>
            </a:endParaRPr>
          </a:p>
          <a:p>
            <a:pPr marL="342900" indent="-342900">
              <a:buFont typeface="+mj-lt"/>
              <a:buAutoNum type="alphaLcParenR"/>
            </a:pPr>
            <a:r>
              <a:rPr lang="fr-FR" b="0" dirty="0">
                <a:solidFill>
                  <a:schemeClr val="tx1"/>
                </a:solidFill>
              </a:rPr>
              <a:t>Faciliter l'émission initiale d'actions par les entreprises</a:t>
            </a:r>
          </a:p>
          <a:p>
            <a:pPr marL="342900" indent="-342900">
              <a:buFont typeface="+mj-lt"/>
              <a:buAutoNum type="alphaLcParenR"/>
            </a:pPr>
            <a:r>
              <a:rPr lang="fr-FR" b="0" dirty="0">
                <a:solidFill>
                  <a:schemeClr val="tx1"/>
                </a:solidFill>
              </a:rPr>
              <a:t>Permettre aux investisseurs d'acheter et de vendre des actifs déjà émis</a:t>
            </a:r>
          </a:p>
          <a:p>
            <a:pPr marL="342900" indent="-342900">
              <a:buFont typeface="+mj-lt"/>
              <a:buAutoNum type="alphaLcParenR"/>
            </a:pPr>
            <a:r>
              <a:rPr lang="fr-FR" b="0" dirty="0">
                <a:solidFill>
                  <a:schemeClr val="tx1"/>
                </a:solidFill>
              </a:rPr>
              <a:t>Échanger uniquement des produits dérivés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122" y="874723"/>
            <a:ext cx="7985125" cy="530225"/>
          </a:xfrm>
        </p:spPr>
        <p:txBody>
          <a:bodyPr/>
          <a:lstStyle/>
          <a:p>
            <a:r>
              <a:rPr lang="fr-FR" b="1" dirty="0"/>
              <a:t>Quel est le rôle des marchés secondaires ?</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Tree>
    <p:extLst>
      <p:ext uri="{BB962C8B-B14F-4D97-AF65-F5344CB8AC3E}">
        <p14:creationId xmlns:p14="http://schemas.microsoft.com/office/powerpoint/2010/main" val="1424915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0"/>
            <a:ext cx="8006666" cy="1624251"/>
          </a:xfrm>
        </p:spPr>
        <p:txBody>
          <a:bodyPr>
            <a:normAutofit/>
          </a:bodyPr>
          <a:lstStyle/>
          <a:p>
            <a:endParaRPr lang="fr-FR" b="0" dirty="0">
              <a:solidFill>
                <a:schemeClr val="tx1"/>
              </a:solidFill>
            </a:endParaRPr>
          </a:p>
          <a:p>
            <a:pPr marL="342900" indent="-342900">
              <a:buFont typeface="+mj-lt"/>
              <a:buAutoNum type="alphaLcParenR"/>
            </a:pPr>
            <a:r>
              <a:rPr lang="fr-FR" b="0" dirty="0">
                <a:solidFill>
                  <a:schemeClr val="tx1"/>
                </a:solidFill>
              </a:rPr>
              <a:t>Mesurer la performance globale d'un marché en suivant un panier d'actions.</a:t>
            </a:r>
          </a:p>
          <a:p>
            <a:pPr marL="342900" indent="-342900">
              <a:buFont typeface="+mj-lt"/>
              <a:buAutoNum type="alphaLcParenR"/>
            </a:pPr>
            <a:r>
              <a:rPr lang="fr-FR" b="0" dirty="0">
                <a:solidFill>
                  <a:schemeClr val="tx1"/>
                </a:solidFill>
              </a:rPr>
              <a:t>Faciliter les émissions d'actions par les entreprises.</a:t>
            </a:r>
          </a:p>
          <a:p>
            <a:pPr marL="342900" indent="-342900">
              <a:buFont typeface="+mj-lt"/>
              <a:buAutoNum type="alphaLcParenR"/>
            </a:pPr>
            <a:r>
              <a:rPr lang="fr-FR" b="0" dirty="0">
                <a:solidFill>
                  <a:schemeClr val="tx1"/>
                </a:solidFill>
              </a:rPr>
              <a:t>Garantir la stabilité des marchés dérivés.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39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567" y="874723"/>
            <a:ext cx="7985125" cy="530225"/>
          </a:xfrm>
        </p:spPr>
        <p:txBody>
          <a:bodyPr/>
          <a:lstStyle/>
          <a:p>
            <a:r>
              <a:rPr lang="fr-FR" b="1" dirty="0"/>
              <a:t>Quel est le rôle des indices boursiers ?</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Tree>
    <p:extLst>
      <p:ext uri="{BB962C8B-B14F-4D97-AF65-F5344CB8AC3E}">
        <p14:creationId xmlns:p14="http://schemas.microsoft.com/office/powerpoint/2010/main" val="3257372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a:xfrm>
            <a:off x="1525441" y="2474881"/>
            <a:ext cx="7137547" cy="988818"/>
          </a:xfrm>
        </p:spPr>
        <p:txBody>
          <a:bodyPr/>
          <a:lstStyle/>
          <a:p>
            <a:r>
              <a:rPr lang="fr-FR" dirty="0"/>
              <a:t>Histoire</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4</a:t>
            </a:fld>
            <a:endParaRPr lang="fr-FR"/>
          </a:p>
        </p:txBody>
      </p:sp>
      <p:sp>
        <p:nvSpPr>
          <p:cNvPr id="6" name="Espace réservé du texte 5">
            <a:extLst>
              <a:ext uri="{FF2B5EF4-FFF2-40B4-BE49-F238E27FC236}">
                <a16:creationId xmlns:a16="http://schemas.microsoft.com/office/drawing/2014/main" id="{69B4ACD8-2A3E-775B-531E-723BAEDFBFC5}"/>
              </a:ext>
            </a:extLst>
          </p:cNvPr>
          <p:cNvSpPr>
            <a:spLocks noGrp="1"/>
          </p:cNvSpPr>
          <p:nvPr>
            <p:ph type="body" sz="quarter" idx="13"/>
          </p:nvPr>
        </p:nvSpPr>
        <p:spPr/>
        <p:txBody>
          <a:bodyPr/>
          <a:lstStyle/>
          <a:p>
            <a:r>
              <a:rPr lang="fr-FR" dirty="0"/>
              <a:t>1.</a:t>
            </a:r>
          </a:p>
        </p:txBody>
      </p:sp>
      <p:sp>
        <p:nvSpPr>
          <p:cNvPr id="7" name="Espace réservé de la date 6">
            <a:extLst>
              <a:ext uri="{FF2B5EF4-FFF2-40B4-BE49-F238E27FC236}">
                <a16:creationId xmlns:a16="http://schemas.microsoft.com/office/drawing/2014/main" id="{7F5E9763-087C-1CB5-673D-97D88175BE96}"/>
              </a:ext>
            </a:extLst>
          </p:cNvPr>
          <p:cNvSpPr>
            <a:spLocks noGrp="1"/>
          </p:cNvSpPr>
          <p:nvPr>
            <p:ph type="dt" sz="half" idx="10"/>
          </p:nvPr>
        </p:nvSpPr>
        <p:spPr/>
        <p:txBody>
          <a:bodyPr/>
          <a:lstStyle/>
          <a:p>
            <a:fld id="{0C4632CC-B677-487E-A372-CF4FB13991D1}" type="datetime1">
              <a:rPr lang="fr-FR" smtClean="0"/>
              <a:t>03/12/2023</a:t>
            </a:fld>
            <a:endParaRPr lang="fr-FR"/>
          </a:p>
        </p:txBody>
      </p:sp>
    </p:spTree>
    <p:extLst>
      <p:ext uri="{BB962C8B-B14F-4D97-AF65-F5344CB8AC3E}">
        <p14:creationId xmlns:p14="http://schemas.microsoft.com/office/powerpoint/2010/main" val="1533780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0"/>
            <a:ext cx="8006666" cy="1833257"/>
          </a:xfrm>
        </p:spPr>
        <p:txBody>
          <a:bodyPr>
            <a:normAutofit/>
          </a:bodyPr>
          <a:lstStyle/>
          <a:p>
            <a:endParaRPr lang="fr-FR" b="0" dirty="0">
              <a:solidFill>
                <a:schemeClr val="tx1"/>
              </a:solidFill>
            </a:endParaRPr>
          </a:p>
          <a:p>
            <a:pPr marL="342900" indent="-342900">
              <a:buFont typeface="+mj-lt"/>
              <a:buAutoNum type="alphaLcParenR"/>
            </a:pPr>
            <a:r>
              <a:rPr lang="fr-FR" b="0" dirty="0">
                <a:solidFill>
                  <a:schemeClr val="tx1"/>
                </a:solidFill>
              </a:rPr>
              <a:t>Ils permettent aux investisseurs de gérer les risques et de spéculer sur les mouvements futurs des prix</a:t>
            </a:r>
          </a:p>
          <a:p>
            <a:pPr marL="342900" indent="-342900">
              <a:buFont typeface="+mj-lt"/>
              <a:buAutoNum type="alphaLcParenR"/>
            </a:pPr>
            <a:r>
              <a:rPr lang="fr-FR" b="0" dirty="0">
                <a:solidFill>
                  <a:schemeClr val="tx1"/>
                </a:solidFill>
              </a:rPr>
              <a:t>Ils sont utilisés uniquement pour le financement des entreprises</a:t>
            </a:r>
          </a:p>
          <a:p>
            <a:pPr marL="342900" indent="-342900">
              <a:buFont typeface="+mj-lt"/>
              <a:buAutoNum type="alphaLcParenR"/>
            </a:pPr>
            <a:r>
              <a:rPr lang="fr-FR" b="0" dirty="0">
                <a:solidFill>
                  <a:schemeClr val="tx1"/>
                </a:solidFill>
              </a:rPr>
              <a:t>Ils facilitent les transactions sur les marchés primaires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122" y="874723"/>
            <a:ext cx="7985125" cy="530225"/>
          </a:xfrm>
        </p:spPr>
        <p:txBody>
          <a:bodyPr/>
          <a:lstStyle/>
          <a:p>
            <a:r>
              <a:rPr lang="fr-FR" b="1" dirty="0"/>
              <a:t>Quelle est la fonction des produits dérivés sur les marchés financiers ?</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Tree>
    <p:extLst>
      <p:ext uri="{BB962C8B-B14F-4D97-AF65-F5344CB8AC3E}">
        <p14:creationId xmlns:p14="http://schemas.microsoft.com/office/powerpoint/2010/main" val="687492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2" y="1476000"/>
            <a:ext cx="8006666" cy="2129349"/>
          </a:xfrm>
        </p:spPr>
        <p:txBody>
          <a:bodyPr>
            <a:normAutofit/>
          </a:bodyPr>
          <a:lstStyle/>
          <a:p>
            <a:endParaRPr lang="fr-FR" b="0" dirty="0">
              <a:solidFill>
                <a:schemeClr val="tx1"/>
              </a:solidFill>
            </a:endParaRPr>
          </a:p>
          <a:p>
            <a:pPr marL="342900" indent="-342900">
              <a:buFont typeface="+mj-lt"/>
              <a:buAutoNum type="alphaLcParenR"/>
            </a:pPr>
            <a:r>
              <a:rPr lang="fr-FR" b="0" dirty="0">
                <a:solidFill>
                  <a:schemeClr val="tx1"/>
                </a:solidFill>
              </a:rPr>
              <a:t>Une action représente une dette tandis qu'une obligation représente une participation dans une entreprise</a:t>
            </a:r>
          </a:p>
          <a:p>
            <a:pPr marL="342900" indent="-342900">
              <a:buFont typeface="+mj-lt"/>
              <a:buAutoNum type="alphaLcParenR"/>
            </a:pPr>
            <a:r>
              <a:rPr lang="fr-FR" b="0" dirty="0">
                <a:solidFill>
                  <a:schemeClr val="tx1"/>
                </a:solidFill>
              </a:rPr>
              <a:t>Une action représente la propriété d'une partie d'une entreprise, tandis qu'une obligation est un titre de créance</a:t>
            </a:r>
          </a:p>
          <a:p>
            <a:pPr marL="342900" indent="-342900">
              <a:buFont typeface="+mj-lt"/>
              <a:buAutoNum type="alphaLcParenR"/>
            </a:pPr>
            <a:r>
              <a:rPr lang="fr-FR" b="0" dirty="0">
                <a:solidFill>
                  <a:schemeClr val="tx1"/>
                </a:solidFill>
              </a:rPr>
              <a:t>Il n'y a pas de différence significative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marchés financiers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a:xfrm>
            <a:off x="453567" y="952167"/>
            <a:ext cx="7985125" cy="429374"/>
          </a:xfrm>
        </p:spPr>
        <p:txBody>
          <a:bodyPr/>
          <a:lstStyle/>
          <a:p>
            <a:r>
              <a:rPr lang="fr-FR" b="1" dirty="0"/>
              <a:t>Quelle est la différence entre une action et une obligation?</a:t>
            </a:r>
          </a:p>
        </p:txBody>
      </p:sp>
      <p:sp>
        <p:nvSpPr>
          <p:cNvPr id="8" name="Espace réservé de la date 7">
            <a:extLst>
              <a:ext uri="{FF2B5EF4-FFF2-40B4-BE49-F238E27FC236}">
                <a16:creationId xmlns:a16="http://schemas.microsoft.com/office/drawing/2014/main" id="{577E997E-4C96-AB7E-52EF-D9B10CB5AD82}"/>
              </a:ext>
            </a:extLst>
          </p:cNvPr>
          <p:cNvSpPr>
            <a:spLocks noGrp="1"/>
          </p:cNvSpPr>
          <p:nvPr>
            <p:ph type="dt" sz="half" idx="10"/>
          </p:nvPr>
        </p:nvSpPr>
        <p:spPr/>
        <p:txBody>
          <a:bodyPr/>
          <a:lstStyle/>
          <a:p>
            <a:fld id="{52309C84-3AD8-4507-87B2-3FEC474D0695}" type="datetime1">
              <a:rPr lang="fr-FR" smtClean="0"/>
              <a:t>03/12/2023</a:t>
            </a:fld>
            <a:endParaRPr lang="fr-FR"/>
          </a:p>
        </p:txBody>
      </p:sp>
    </p:spTree>
    <p:extLst>
      <p:ext uri="{BB962C8B-B14F-4D97-AF65-F5344CB8AC3E}">
        <p14:creationId xmlns:p14="http://schemas.microsoft.com/office/powerpoint/2010/main" val="268133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a:t>MECANISMES ET PRODUITS</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42</a:t>
            </a:fld>
            <a:endParaRPr lang="fr-FR"/>
          </a:p>
        </p:txBody>
      </p:sp>
      <p:sp>
        <p:nvSpPr>
          <p:cNvPr id="6" name="Espace réservé du texte 5">
            <a:extLst>
              <a:ext uri="{FF2B5EF4-FFF2-40B4-BE49-F238E27FC236}">
                <a16:creationId xmlns:a16="http://schemas.microsoft.com/office/drawing/2014/main" id="{69B4ACD8-2A3E-775B-531E-723BAEDFBFC5}"/>
              </a:ext>
            </a:extLst>
          </p:cNvPr>
          <p:cNvSpPr>
            <a:spLocks noGrp="1"/>
          </p:cNvSpPr>
          <p:nvPr>
            <p:ph type="body" sz="quarter" idx="13"/>
          </p:nvPr>
        </p:nvSpPr>
        <p:spPr/>
        <p:txBody>
          <a:bodyPr/>
          <a:lstStyle/>
          <a:p>
            <a:r>
              <a:rPr lang="fr-FR" dirty="0"/>
              <a:t>03</a:t>
            </a:r>
          </a:p>
        </p:txBody>
      </p:sp>
      <p:sp>
        <p:nvSpPr>
          <p:cNvPr id="7" name="Espace réservé de la date 6">
            <a:extLst>
              <a:ext uri="{FF2B5EF4-FFF2-40B4-BE49-F238E27FC236}">
                <a16:creationId xmlns:a16="http://schemas.microsoft.com/office/drawing/2014/main" id="{3F93BB94-4B71-46B9-82EF-D578D7221E3E}"/>
              </a:ext>
            </a:extLst>
          </p:cNvPr>
          <p:cNvSpPr>
            <a:spLocks noGrp="1"/>
          </p:cNvSpPr>
          <p:nvPr>
            <p:ph type="dt" sz="half" idx="10"/>
          </p:nvPr>
        </p:nvSpPr>
        <p:spPr/>
        <p:txBody>
          <a:bodyPr/>
          <a:lstStyle/>
          <a:p>
            <a:fld id="{9909F977-A63A-4B8F-8736-8987E6F1AC3D}" type="datetime1">
              <a:rPr lang="fr-FR" smtClean="0"/>
              <a:t>03/12/2023</a:t>
            </a:fld>
            <a:endParaRPr lang="fr-FR"/>
          </a:p>
        </p:txBody>
      </p:sp>
    </p:spTree>
    <p:extLst>
      <p:ext uri="{BB962C8B-B14F-4D97-AF65-F5344CB8AC3E}">
        <p14:creationId xmlns:p14="http://schemas.microsoft.com/office/powerpoint/2010/main" val="2904467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648595" y="3065772"/>
            <a:ext cx="2330679" cy="1458008"/>
          </a:xfrm>
        </p:spPr>
        <p:txBody>
          <a:bodyPr>
            <a:normAutofit fontScale="92500" lnSpcReduction="10000"/>
          </a:bodyPr>
          <a:lstStyle/>
          <a:p>
            <a:pPr algn="ctr"/>
            <a:r>
              <a:rPr lang="fr-FR" sz="1600" dirty="0"/>
              <a:t>Propriété dans une entreprise </a:t>
            </a:r>
          </a:p>
          <a:p>
            <a:r>
              <a:rPr lang="fr-FR" dirty="0">
                <a:solidFill>
                  <a:schemeClr val="tx1"/>
                </a:solidFill>
              </a:rPr>
              <a:t>Actionnaire</a:t>
            </a:r>
          </a:p>
          <a:p>
            <a:r>
              <a:rPr lang="fr-FR" dirty="0">
                <a:solidFill>
                  <a:schemeClr val="tx1"/>
                </a:solidFill>
              </a:rPr>
              <a:t>Intérêt</a:t>
            </a:r>
            <a:r>
              <a:rPr lang="fr-FR" b="0" dirty="0">
                <a:solidFill>
                  <a:schemeClr val="tx1"/>
                </a:solidFill>
              </a:rPr>
              <a:t> dans les </a:t>
            </a:r>
            <a:r>
              <a:rPr lang="fr-FR" dirty="0">
                <a:solidFill>
                  <a:schemeClr val="tx1"/>
                </a:solidFill>
              </a:rPr>
              <a:t>profits</a:t>
            </a:r>
            <a:r>
              <a:rPr lang="fr-FR" b="0" dirty="0">
                <a:solidFill>
                  <a:schemeClr val="tx1"/>
                </a:solidFill>
              </a:rPr>
              <a:t> et la </a:t>
            </a:r>
            <a:r>
              <a:rPr lang="fr-FR" dirty="0">
                <a:solidFill>
                  <a:schemeClr val="tx1"/>
                </a:solidFill>
              </a:rPr>
              <a:t>croissance</a:t>
            </a:r>
            <a:r>
              <a:rPr lang="fr-FR" b="0" dirty="0">
                <a:solidFill>
                  <a:schemeClr val="tx1"/>
                </a:solidFill>
              </a:rPr>
              <a:t> de l'entreprise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actions</a:t>
            </a:r>
          </a:p>
        </p:txBody>
      </p:sp>
      <p:sp>
        <p:nvSpPr>
          <p:cNvPr id="8" name="Espace réservé de la date 7">
            <a:extLst>
              <a:ext uri="{FF2B5EF4-FFF2-40B4-BE49-F238E27FC236}">
                <a16:creationId xmlns:a16="http://schemas.microsoft.com/office/drawing/2014/main" id="{34710477-1F20-53F8-0B21-742C75EE8DFA}"/>
              </a:ext>
            </a:extLst>
          </p:cNvPr>
          <p:cNvSpPr>
            <a:spLocks noGrp="1"/>
          </p:cNvSpPr>
          <p:nvPr>
            <p:ph type="dt" sz="half" idx="10"/>
          </p:nvPr>
        </p:nvSpPr>
        <p:spPr/>
        <p:txBody>
          <a:bodyPr/>
          <a:lstStyle/>
          <a:p>
            <a:fld id="{2FB5E15C-6D34-45E2-8BFA-8AFBB6D91726}" type="datetime1">
              <a:rPr lang="fr-FR" smtClean="0"/>
              <a:t>03/12/2023</a:t>
            </a:fld>
            <a:endParaRPr lang="fr-FR"/>
          </a:p>
        </p:txBody>
      </p:sp>
      <p:pic>
        <p:nvPicPr>
          <p:cNvPr id="11" name="Graphique 10" descr="Coche avec un remplissage uni">
            <a:extLst>
              <a:ext uri="{FF2B5EF4-FFF2-40B4-BE49-F238E27FC236}">
                <a16:creationId xmlns:a16="http://schemas.microsoft.com/office/drawing/2014/main" id="{E5026F7E-2B8A-7C1A-28E5-7D0237A01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101" y="3665164"/>
            <a:ext cx="357800" cy="357800"/>
          </a:xfrm>
          <a:prstGeom prst="rect">
            <a:avLst/>
          </a:prstGeom>
        </p:spPr>
      </p:pic>
      <p:pic>
        <p:nvPicPr>
          <p:cNvPr id="12" name="Graphique 11" descr="Coche avec un remplissage uni">
            <a:extLst>
              <a:ext uri="{FF2B5EF4-FFF2-40B4-BE49-F238E27FC236}">
                <a16:creationId xmlns:a16="http://schemas.microsoft.com/office/drawing/2014/main" id="{D9BAFE76-68A5-BC3D-0F21-6AB02CB2E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888" y="4053668"/>
            <a:ext cx="357800" cy="357800"/>
          </a:xfrm>
          <a:prstGeom prst="rect">
            <a:avLst/>
          </a:prstGeom>
        </p:spPr>
      </p:pic>
      <p:pic>
        <p:nvPicPr>
          <p:cNvPr id="17" name="Image 16" descr="Une femme aux cheveux courts, lunettes et tailleur regarde une caméra en face de ses collègues assis dans la salle de conférence">
            <a:extLst>
              <a:ext uri="{FF2B5EF4-FFF2-40B4-BE49-F238E27FC236}">
                <a16:creationId xmlns:a16="http://schemas.microsoft.com/office/drawing/2014/main" id="{875F5AD7-CECB-B223-6579-88C03D4F5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60" y="1380537"/>
            <a:ext cx="2187014" cy="145813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61381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648595" y="3065772"/>
            <a:ext cx="2330679" cy="1458008"/>
          </a:xfrm>
        </p:spPr>
        <p:txBody>
          <a:bodyPr>
            <a:normAutofit fontScale="92500" lnSpcReduction="10000"/>
          </a:bodyPr>
          <a:lstStyle/>
          <a:p>
            <a:pPr algn="ctr"/>
            <a:r>
              <a:rPr lang="fr-FR" sz="1600" dirty="0"/>
              <a:t>Propriété dans une entreprise </a:t>
            </a:r>
          </a:p>
          <a:p>
            <a:r>
              <a:rPr lang="fr-FR" dirty="0">
                <a:solidFill>
                  <a:schemeClr val="tx1"/>
                </a:solidFill>
              </a:rPr>
              <a:t>Actionnaire</a:t>
            </a:r>
          </a:p>
          <a:p>
            <a:r>
              <a:rPr lang="fr-FR" dirty="0">
                <a:solidFill>
                  <a:schemeClr val="tx1"/>
                </a:solidFill>
              </a:rPr>
              <a:t>Intérêt</a:t>
            </a:r>
            <a:r>
              <a:rPr lang="fr-FR" b="0" dirty="0">
                <a:solidFill>
                  <a:schemeClr val="tx1"/>
                </a:solidFill>
              </a:rPr>
              <a:t> dans les </a:t>
            </a:r>
            <a:r>
              <a:rPr lang="fr-FR" dirty="0">
                <a:solidFill>
                  <a:schemeClr val="tx1"/>
                </a:solidFill>
              </a:rPr>
              <a:t>profits</a:t>
            </a:r>
            <a:r>
              <a:rPr lang="fr-FR" b="0" dirty="0">
                <a:solidFill>
                  <a:schemeClr val="tx1"/>
                </a:solidFill>
              </a:rPr>
              <a:t> et la </a:t>
            </a:r>
            <a:r>
              <a:rPr lang="fr-FR" dirty="0">
                <a:solidFill>
                  <a:schemeClr val="tx1"/>
                </a:solidFill>
              </a:rPr>
              <a:t>croissance</a:t>
            </a:r>
            <a:r>
              <a:rPr lang="fr-FR" b="0" dirty="0">
                <a:solidFill>
                  <a:schemeClr val="tx1"/>
                </a:solidFill>
              </a:rPr>
              <a:t> de l'entreprise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actions</a:t>
            </a:r>
          </a:p>
        </p:txBody>
      </p:sp>
      <p:sp>
        <p:nvSpPr>
          <p:cNvPr id="8" name="Espace réservé de la date 7">
            <a:extLst>
              <a:ext uri="{FF2B5EF4-FFF2-40B4-BE49-F238E27FC236}">
                <a16:creationId xmlns:a16="http://schemas.microsoft.com/office/drawing/2014/main" id="{34710477-1F20-53F8-0B21-742C75EE8DFA}"/>
              </a:ext>
            </a:extLst>
          </p:cNvPr>
          <p:cNvSpPr>
            <a:spLocks noGrp="1"/>
          </p:cNvSpPr>
          <p:nvPr>
            <p:ph type="dt" sz="half" idx="10"/>
          </p:nvPr>
        </p:nvSpPr>
        <p:spPr/>
        <p:txBody>
          <a:bodyPr/>
          <a:lstStyle/>
          <a:p>
            <a:fld id="{2FB5E15C-6D34-45E2-8BFA-8AFBB6D91726}" type="datetime1">
              <a:rPr lang="fr-FR" smtClean="0"/>
              <a:t>03/12/2023</a:t>
            </a:fld>
            <a:endParaRPr lang="fr-FR"/>
          </a:p>
        </p:txBody>
      </p:sp>
      <p:sp>
        <p:nvSpPr>
          <p:cNvPr id="3" name="Espace réservé du contenu 1">
            <a:extLst>
              <a:ext uri="{FF2B5EF4-FFF2-40B4-BE49-F238E27FC236}">
                <a16:creationId xmlns:a16="http://schemas.microsoft.com/office/drawing/2014/main" id="{2D39413C-D811-EF4A-4605-611BDE701E9E}"/>
              </a:ext>
            </a:extLst>
          </p:cNvPr>
          <p:cNvSpPr txBox="1">
            <a:spLocks/>
          </p:cNvSpPr>
          <p:nvPr/>
        </p:nvSpPr>
        <p:spPr>
          <a:xfrm>
            <a:off x="3418273" y="2688521"/>
            <a:ext cx="2686950" cy="196266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r>
              <a:rPr lang="fr-FR" sz="1600" b="1" dirty="0">
                <a:solidFill>
                  <a:schemeClr val="accent1"/>
                </a:solidFill>
              </a:rPr>
              <a:t>Droit de Vote</a:t>
            </a:r>
          </a:p>
          <a:p>
            <a:pPr lvl="1" algn="ctr"/>
            <a:endParaRPr lang="fr-FR" b="1" dirty="0"/>
          </a:p>
          <a:p>
            <a:pPr lvl="1" algn="ctr"/>
            <a:r>
              <a:rPr lang="fr-FR" sz="1400" b="1" dirty="0"/>
              <a:t>Participation</a:t>
            </a:r>
            <a:r>
              <a:rPr lang="fr-FR" sz="1400" dirty="0"/>
              <a:t> aux décisions de l'entreprise lors des </a:t>
            </a:r>
            <a:r>
              <a:rPr lang="fr-FR" sz="1400" b="1" dirty="0"/>
              <a:t>assemblées générales</a:t>
            </a:r>
            <a:endParaRPr lang="fr-FR" sz="1400" dirty="0"/>
          </a:p>
        </p:txBody>
      </p:sp>
      <p:pic>
        <p:nvPicPr>
          <p:cNvPr id="11" name="Graphique 10" descr="Coche avec un remplissage uni">
            <a:extLst>
              <a:ext uri="{FF2B5EF4-FFF2-40B4-BE49-F238E27FC236}">
                <a16:creationId xmlns:a16="http://schemas.microsoft.com/office/drawing/2014/main" id="{E5026F7E-2B8A-7C1A-28E5-7D0237A01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101" y="3665164"/>
            <a:ext cx="357800" cy="357800"/>
          </a:xfrm>
          <a:prstGeom prst="rect">
            <a:avLst/>
          </a:prstGeom>
        </p:spPr>
      </p:pic>
      <p:pic>
        <p:nvPicPr>
          <p:cNvPr id="12" name="Graphique 11" descr="Coche avec un remplissage uni">
            <a:extLst>
              <a:ext uri="{FF2B5EF4-FFF2-40B4-BE49-F238E27FC236}">
                <a16:creationId xmlns:a16="http://schemas.microsoft.com/office/drawing/2014/main" id="{D9BAFE76-68A5-BC3D-0F21-6AB02CB2E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888" y="4053668"/>
            <a:ext cx="357800" cy="357800"/>
          </a:xfrm>
          <a:prstGeom prst="rect">
            <a:avLst/>
          </a:prstGeom>
        </p:spPr>
      </p:pic>
      <p:pic>
        <p:nvPicPr>
          <p:cNvPr id="13" name="Image 12" descr="Personnes qui lèvent la main">
            <a:extLst>
              <a:ext uri="{FF2B5EF4-FFF2-40B4-BE49-F238E27FC236}">
                <a16:creationId xmlns:a16="http://schemas.microsoft.com/office/drawing/2014/main" id="{5C7A2B00-F218-474A-B6CB-13576AF97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636" y="1325514"/>
            <a:ext cx="2251811" cy="150120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7" name="Image 16" descr="Une femme aux cheveux courts, lunettes et tailleur regarde une caméra en face de ses collègues assis dans la salle de conférence">
            <a:extLst>
              <a:ext uri="{FF2B5EF4-FFF2-40B4-BE49-F238E27FC236}">
                <a16:creationId xmlns:a16="http://schemas.microsoft.com/office/drawing/2014/main" id="{875F5AD7-CECB-B223-6579-88C03D4F5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260" y="1380537"/>
            <a:ext cx="2187014" cy="145813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9142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648595" y="3065772"/>
            <a:ext cx="2330679" cy="1458008"/>
          </a:xfrm>
        </p:spPr>
        <p:txBody>
          <a:bodyPr>
            <a:normAutofit fontScale="92500" lnSpcReduction="10000"/>
          </a:bodyPr>
          <a:lstStyle/>
          <a:p>
            <a:pPr algn="ctr"/>
            <a:r>
              <a:rPr lang="fr-FR" sz="1600" dirty="0"/>
              <a:t>Propriété dans une entreprise </a:t>
            </a:r>
          </a:p>
          <a:p>
            <a:r>
              <a:rPr lang="fr-FR" dirty="0">
                <a:solidFill>
                  <a:schemeClr val="tx1"/>
                </a:solidFill>
              </a:rPr>
              <a:t>Actionnaire</a:t>
            </a:r>
          </a:p>
          <a:p>
            <a:r>
              <a:rPr lang="fr-FR" dirty="0">
                <a:solidFill>
                  <a:schemeClr val="tx1"/>
                </a:solidFill>
              </a:rPr>
              <a:t>Intérêt</a:t>
            </a:r>
            <a:r>
              <a:rPr lang="fr-FR" b="0" dirty="0">
                <a:solidFill>
                  <a:schemeClr val="tx1"/>
                </a:solidFill>
              </a:rPr>
              <a:t> dans les </a:t>
            </a:r>
            <a:r>
              <a:rPr lang="fr-FR" dirty="0">
                <a:solidFill>
                  <a:schemeClr val="tx1"/>
                </a:solidFill>
              </a:rPr>
              <a:t>profits</a:t>
            </a:r>
            <a:r>
              <a:rPr lang="fr-FR" b="0" dirty="0">
                <a:solidFill>
                  <a:schemeClr val="tx1"/>
                </a:solidFill>
              </a:rPr>
              <a:t> et la </a:t>
            </a:r>
            <a:r>
              <a:rPr lang="fr-FR" dirty="0">
                <a:solidFill>
                  <a:schemeClr val="tx1"/>
                </a:solidFill>
              </a:rPr>
              <a:t>croissance</a:t>
            </a:r>
            <a:r>
              <a:rPr lang="fr-FR" b="0" dirty="0">
                <a:solidFill>
                  <a:schemeClr val="tx1"/>
                </a:solidFill>
              </a:rPr>
              <a:t> de l'entreprise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actions</a:t>
            </a:r>
          </a:p>
        </p:txBody>
      </p:sp>
      <p:sp>
        <p:nvSpPr>
          <p:cNvPr id="8" name="Espace réservé de la date 7">
            <a:extLst>
              <a:ext uri="{FF2B5EF4-FFF2-40B4-BE49-F238E27FC236}">
                <a16:creationId xmlns:a16="http://schemas.microsoft.com/office/drawing/2014/main" id="{34710477-1F20-53F8-0B21-742C75EE8DFA}"/>
              </a:ext>
            </a:extLst>
          </p:cNvPr>
          <p:cNvSpPr>
            <a:spLocks noGrp="1"/>
          </p:cNvSpPr>
          <p:nvPr>
            <p:ph type="dt" sz="half" idx="10"/>
          </p:nvPr>
        </p:nvSpPr>
        <p:spPr/>
        <p:txBody>
          <a:bodyPr/>
          <a:lstStyle/>
          <a:p>
            <a:fld id="{2FB5E15C-6D34-45E2-8BFA-8AFBB6D91726}" type="datetime1">
              <a:rPr lang="fr-FR" smtClean="0"/>
              <a:t>03/12/2023</a:t>
            </a:fld>
            <a:endParaRPr lang="fr-FR"/>
          </a:p>
        </p:txBody>
      </p:sp>
      <p:sp>
        <p:nvSpPr>
          <p:cNvPr id="3" name="Espace réservé du contenu 1">
            <a:extLst>
              <a:ext uri="{FF2B5EF4-FFF2-40B4-BE49-F238E27FC236}">
                <a16:creationId xmlns:a16="http://schemas.microsoft.com/office/drawing/2014/main" id="{2D39413C-D811-EF4A-4605-611BDE701E9E}"/>
              </a:ext>
            </a:extLst>
          </p:cNvPr>
          <p:cNvSpPr txBox="1">
            <a:spLocks/>
          </p:cNvSpPr>
          <p:nvPr/>
        </p:nvSpPr>
        <p:spPr>
          <a:xfrm>
            <a:off x="3418273" y="2688521"/>
            <a:ext cx="2686950" cy="196266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r>
              <a:rPr lang="fr-FR" sz="1600" b="1" dirty="0">
                <a:solidFill>
                  <a:schemeClr val="accent1"/>
                </a:solidFill>
              </a:rPr>
              <a:t>Droit de Vote</a:t>
            </a:r>
          </a:p>
          <a:p>
            <a:pPr lvl="1" algn="ctr"/>
            <a:endParaRPr lang="fr-FR" b="1" dirty="0"/>
          </a:p>
          <a:p>
            <a:pPr lvl="1" algn="ctr"/>
            <a:r>
              <a:rPr lang="fr-FR" sz="1400" b="1" dirty="0"/>
              <a:t>Participation</a:t>
            </a:r>
            <a:r>
              <a:rPr lang="fr-FR" sz="1400" dirty="0"/>
              <a:t> aux décisions de l'entreprise lors des </a:t>
            </a:r>
            <a:r>
              <a:rPr lang="fr-FR" sz="1400" b="1" dirty="0"/>
              <a:t>assemblées générales</a:t>
            </a:r>
            <a:endParaRPr lang="fr-FR" sz="1400" dirty="0"/>
          </a:p>
        </p:txBody>
      </p:sp>
      <p:pic>
        <p:nvPicPr>
          <p:cNvPr id="11" name="Graphique 10" descr="Coche avec un remplissage uni">
            <a:extLst>
              <a:ext uri="{FF2B5EF4-FFF2-40B4-BE49-F238E27FC236}">
                <a16:creationId xmlns:a16="http://schemas.microsoft.com/office/drawing/2014/main" id="{E5026F7E-2B8A-7C1A-28E5-7D0237A01C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101" y="3665164"/>
            <a:ext cx="357800" cy="357800"/>
          </a:xfrm>
          <a:prstGeom prst="rect">
            <a:avLst/>
          </a:prstGeom>
        </p:spPr>
      </p:pic>
      <p:pic>
        <p:nvPicPr>
          <p:cNvPr id="12" name="Graphique 11" descr="Coche avec un remplissage uni">
            <a:extLst>
              <a:ext uri="{FF2B5EF4-FFF2-40B4-BE49-F238E27FC236}">
                <a16:creationId xmlns:a16="http://schemas.microsoft.com/office/drawing/2014/main" id="{D9BAFE76-68A5-BC3D-0F21-6AB02CB2E8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888" y="4053668"/>
            <a:ext cx="357800" cy="357800"/>
          </a:xfrm>
          <a:prstGeom prst="rect">
            <a:avLst/>
          </a:prstGeom>
        </p:spPr>
      </p:pic>
      <p:pic>
        <p:nvPicPr>
          <p:cNvPr id="13" name="Image 12" descr="Personnes qui lèvent la main">
            <a:extLst>
              <a:ext uri="{FF2B5EF4-FFF2-40B4-BE49-F238E27FC236}">
                <a16:creationId xmlns:a16="http://schemas.microsoft.com/office/drawing/2014/main" id="{5C7A2B00-F218-474A-B6CB-13576AF97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636" y="1325514"/>
            <a:ext cx="2251811" cy="150120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7" name="Image 16" descr="Une femme aux cheveux courts, lunettes et tailleur regarde une caméra en face de ses collègues assis dans la salle de conférence">
            <a:extLst>
              <a:ext uri="{FF2B5EF4-FFF2-40B4-BE49-F238E27FC236}">
                <a16:creationId xmlns:a16="http://schemas.microsoft.com/office/drawing/2014/main" id="{875F5AD7-CECB-B223-6579-88C03D4F5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260" y="1380537"/>
            <a:ext cx="2187014" cy="145813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23" name="Image 22" descr="Vase de pièces de monnaie">
            <a:extLst>
              <a:ext uri="{FF2B5EF4-FFF2-40B4-BE49-F238E27FC236}">
                <a16:creationId xmlns:a16="http://schemas.microsoft.com/office/drawing/2014/main" id="{01A0856A-23E4-7A0E-7F80-7BCED222D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4222" y="1325262"/>
            <a:ext cx="2251811" cy="150120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4" name="Espace réservé du contenu 1">
            <a:extLst>
              <a:ext uri="{FF2B5EF4-FFF2-40B4-BE49-F238E27FC236}">
                <a16:creationId xmlns:a16="http://schemas.microsoft.com/office/drawing/2014/main" id="{0DDF954F-32CA-D3FE-6406-437D1118D269}"/>
              </a:ext>
            </a:extLst>
          </p:cNvPr>
          <p:cNvSpPr txBox="1">
            <a:spLocks/>
          </p:cNvSpPr>
          <p:nvPr/>
        </p:nvSpPr>
        <p:spPr>
          <a:xfrm>
            <a:off x="6017899" y="2950556"/>
            <a:ext cx="3126101" cy="1226966"/>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r>
              <a:rPr lang="fr-FR" sz="1600" b="1" dirty="0">
                <a:solidFill>
                  <a:schemeClr val="accent1"/>
                </a:solidFill>
              </a:rPr>
              <a:t>Dividendes</a:t>
            </a:r>
            <a:r>
              <a:rPr lang="fr-FR" sz="1600" dirty="0">
                <a:solidFill>
                  <a:schemeClr val="accent1"/>
                </a:solidFill>
              </a:rPr>
              <a:t> </a:t>
            </a:r>
          </a:p>
          <a:p>
            <a:pPr lvl="1" algn="ctr"/>
            <a:endParaRPr lang="fr-FR" dirty="0">
              <a:solidFill>
                <a:schemeClr val="accent1"/>
              </a:solidFill>
            </a:endParaRPr>
          </a:p>
          <a:p>
            <a:pPr lvl="1" algn="ctr"/>
            <a:r>
              <a:rPr lang="fr-FR" sz="1400" dirty="0"/>
              <a:t>Part des bénéfices </a:t>
            </a:r>
            <a:r>
              <a:rPr lang="fr-FR" sz="1400" b="1" dirty="0"/>
              <a:t>distribuée périodiquement</a:t>
            </a:r>
          </a:p>
        </p:txBody>
      </p:sp>
    </p:spTree>
    <p:extLst>
      <p:ext uri="{BB962C8B-B14F-4D97-AF65-F5344CB8AC3E}">
        <p14:creationId xmlns:p14="http://schemas.microsoft.com/office/powerpoint/2010/main" val="2456492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2268639"/>
            <a:ext cx="2673255" cy="1627769"/>
          </a:xfrm>
        </p:spPr>
        <p:txBody>
          <a:bodyPr>
            <a:normAutofit lnSpcReduction="10000"/>
          </a:bodyPr>
          <a:lstStyle/>
          <a:p>
            <a:pPr marL="285750" indent="-285750">
              <a:buFont typeface="Arial" panose="020B0604020202020204" pitchFamily="34" charset="0"/>
              <a:buChar char="•"/>
            </a:pPr>
            <a:r>
              <a:rPr lang="fr-FR" b="0" dirty="0">
                <a:solidFill>
                  <a:schemeClr val="tx1"/>
                </a:solidFill>
              </a:rPr>
              <a:t>Plus de « criée », système de carnet d’ordre </a:t>
            </a:r>
            <a:r>
              <a:rPr lang="fr-FR" dirty="0">
                <a:solidFill>
                  <a:schemeClr val="tx1"/>
                </a:solidFill>
              </a:rPr>
              <a:t>électronique</a:t>
            </a:r>
          </a:p>
          <a:p>
            <a:pPr marL="285750" indent="-285750">
              <a:buFont typeface="Arial" panose="020B0604020202020204" pitchFamily="34" charset="0"/>
              <a:buChar char="•"/>
            </a:pPr>
            <a:r>
              <a:rPr lang="fr-FR" b="0" dirty="0">
                <a:solidFill>
                  <a:schemeClr val="tx1"/>
                </a:solidFill>
              </a:rPr>
              <a:t> Ordres </a:t>
            </a:r>
            <a:r>
              <a:rPr lang="fr-FR" dirty="0">
                <a:solidFill>
                  <a:schemeClr val="tx1"/>
                </a:solidFill>
              </a:rPr>
              <a:t>classés</a:t>
            </a:r>
            <a:r>
              <a:rPr lang="fr-FR" b="0" dirty="0">
                <a:solidFill>
                  <a:schemeClr val="tx1"/>
                </a:solidFill>
              </a:rPr>
              <a:t> par </a:t>
            </a:r>
            <a:r>
              <a:rPr lang="fr-FR" dirty="0">
                <a:solidFill>
                  <a:schemeClr val="tx1"/>
                </a:solidFill>
              </a:rPr>
              <a:t>limite de prix</a:t>
            </a:r>
            <a:r>
              <a:rPr lang="fr-FR" b="0" dirty="0">
                <a:solidFill>
                  <a:schemeClr val="tx1"/>
                </a:solidFill>
              </a:rPr>
              <a:t> et </a:t>
            </a:r>
            <a:r>
              <a:rPr lang="fr-FR" dirty="0">
                <a:solidFill>
                  <a:schemeClr val="tx1"/>
                </a:solidFill>
              </a:rPr>
              <a:t>ordre d’arrivée</a:t>
            </a:r>
            <a:endParaRPr lang="fr-FR" b="0" dirty="0">
              <a:solidFill>
                <a:schemeClr val="tx1"/>
              </a:solidFill>
            </a:endParaRPr>
          </a:p>
          <a:p>
            <a:pPr marL="285750" indent="-285750">
              <a:buFont typeface="Arial" panose="020B0604020202020204" pitchFamily="34" charset="0"/>
              <a:buChar char="•"/>
            </a:pPr>
            <a:r>
              <a:rPr lang="fr-FR" b="0" dirty="0">
                <a:solidFill>
                  <a:schemeClr val="tx1"/>
                </a:solidFill>
              </a:rPr>
              <a:t>Cotation en </a:t>
            </a:r>
            <a:r>
              <a:rPr lang="fr-FR" dirty="0">
                <a:solidFill>
                  <a:schemeClr val="tx1"/>
                </a:solidFill>
              </a:rPr>
              <a:t>temps réel</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Fixation du prix des actions en Bourse </a:t>
            </a:r>
          </a:p>
        </p:txBody>
      </p:sp>
      <p:sp>
        <p:nvSpPr>
          <p:cNvPr id="8" name="Espace réservé de la date 7">
            <a:extLst>
              <a:ext uri="{FF2B5EF4-FFF2-40B4-BE49-F238E27FC236}">
                <a16:creationId xmlns:a16="http://schemas.microsoft.com/office/drawing/2014/main" id="{34710477-1F20-53F8-0B21-742C75EE8DFA}"/>
              </a:ext>
            </a:extLst>
          </p:cNvPr>
          <p:cNvSpPr>
            <a:spLocks noGrp="1"/>
          </p:cNvSpPr>
          <p:nvPr>
            <p:ph type="dt" sz="half" idx="10"/>
          </p:nvPr>
        </p:nvSpPr>
        <p:spPr/>
        <p:txBody>
          <a:bodyPr/>
          <a:lstStyle/>
          <a:p>
            <a:fld id="{2FB5E15C-6D34-45E2-8BFA-8AFBB6D91726}" type="datetime1">
              <a:rPr lang="fr-FR" smtClean="0"/>
              <a:t>03/12/2023</a:t>
            </a:fld>
            <a:endParaRPr lang="fr-FR"/>
          </a:p>
        </p:txBody>
      </p:sp>
      <p:sp>
        <p:nvSpPr>
          <p:cNvPr id="3" name="Espace réservé du contenu 1">
            <a:extLst>
              <a:ext uri="{FF2B5EF4-FFF2-40B4-BE49-F238E27FC236}">
                <a16:creationId xmlns:a16="http://schemas.microsoft.com/office/drawing/2014/main" id="{E9FDE531-0034-FA8E-2DCE-B7235538F1DB}"/>
              </a:ext>
            </a:extLst>
          </p:cNvPr>
          <p:cNvSpPr txBox="1">
            <a:spLocks/>
          </p:cNvSpPr>
          <p:nvPr/>
        </p:nvSpPr>
        <p:spPr>
          <a:xfrm>
            <a:off x="3168553" y="1934760"/>
            <a:ext cx="3100799" cy="2597495"/>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fr-FR" dirty="0">
                <a:solidFill>
                  <a:schemeClr val="tx1"/>
                </a:solidFill>
              </a:rPr>
              <a:t>Cotation en continu: </a:t>
            </a:r>
            <a:r>
              <a:rPr lang="fr-FR" b="0" dirty="0">
                <a:solidFill>
                  <a:schemeClr val="tx1"/>
                </a:solidFill>
              </a:rPr>
              <a:t>9h à 17h. </a:t>
            </a:r>
          </a:p>
          <a:p>
            <a:pPr marL="285750" indent="-285750">
              <a:spcBef>
                <a:spcPts val="0"/>
              </a:spcBef>
              <a:buFont typeface="Arial" panose="020B0604020202020204" pitchFamily="34" charset="0"/>
              <a:buChar char="•"/>
            </a:pPr>
            <a:r>
              <a:rPr lang="fr-FR" b="0" dirty="0">
                <a:solidFill>
                  <a:schemeClr val="tx1"/>
                </a:solidFill>
              </a:rPr>
              <a:t>Cours d’ouverture: 9h</a:t>
            </a:r>
          </a:p>
          <a:p>
            <a:pPr marL="285750" indent="-285750">
              <a:spcBef>
                <a:spcPts val="0"/>
              </a:spcBef>
              <a:buFont typeface="Arial" panose="020B0604020202020204" pitchFamily="34" charset="0"/>
              <a:buChar char="•"/>
            </a:pPr>
            <a:r>
              <a:rPr lang="fr-FR" b="0" dirty="0">
                <a:solidFill>
                  <a:schemeClr val="tx1"/>
                </a:solidFill>
              </a:rPr>
              <a:t>Cours de clôture: 17h05 </a:t>
            </a:r>
          </a:p>
          <a:p>
            <a:r>
              <a:rPr lang="fr-FR" b="0" dirty="0">
                <a:solidFill>
                  <a:schemeClr val="tx1"/>
                </a:solidFill>
              </a:rPr>
              <a:t>Fluctuation max de 21,25% à la hausse et 18,5% à la baisse</a:t>
            </a:r>
          </a:p>
          <a:p>
            <a:r>
              <a:rPr lang="fr-FR" b="0" dirty="0">
                <a:solidFill>
                  <a:schemeClr val="tx1"/>
                </a:solidFill>
              </a:rPr>
              <a:t>Suspension de séances de 15min si déséquilibre important.</a:t>
            </a:r>
          </a:p>
        </p:txBody>
      </p:sp>
      <p:sp>
        <p:nvSpPr>
          <p:cNvPr id="9" name="Espace réservé du contenu 1">
            <a:extLst>
              <a:ext uri="{FF2B5EF4-FFF2-40B4-BE49-F238E27FC236}">
                <a16:creationId xmlns:a16="http://schemas.microsoft.com/office/drawing/2014/main" id="{EE95DD24-1A5B-9CA6-8176-DFF93B53F83C}"/>
              </a:ext>
            </a:extLst>
          </p:cNvPr>
          <p:cNvSpPr txBox="1">
            <a:spLocks/>
          </p:cNvSpPr>
          <p:nvPr/>
        </p:nvSpPr>
        <p:spPr>
          <a:xfrm>
            <a:off x="6322240" y="2271083"/>
            <a:ext cx="2673255" cy="1241099"/>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dirty="0">
                <a:solidFill>
                  <a:schemeClr val="tx1"/>
                </a:solidFill>
              </a:rPr>
              <a:t>Cotation au « fixing »</a:t>
            </a:r>
            <a:r>
              <a:rPr lang="fr-FR" b="0" dirty="0">
                <a:solidFill>
                  <a:schemeClr val="tx1"/>
                </a:solidFill>
              </a:rPr>
              <a:t> pour les valeurs les </a:t>
            </a:r>
            <a:r>
              <a:rPr lang="fr-FR" dirty="0">
                <a:solidFill>
                  <a:schemeClr val="tx1"/>
                </a:solidFill>
              </a:rPr>
              <a:t>moins liquides</a:t>
            </a:r>
          </a:p>
          <a:p>
            <a:r>
              <a:rPr lang="fr-FR" b="0" dirty="0">
                <a:solidFill>
                  <a:schemeClr val="tx1"/>
                </a:solidFill>
              </a:rPr>
              <a:t>Ordres confrontés </a:t>
            </a:r>
            <a:r>
              <a:rPr lang="fr-FR" dirty="0">
                <a:solidFill>
                  <a:schemeClr val="tx1"/>
                </a:solidFill>
              </a:rPr>
              <a:t>2 fois par jour</a:t>
            </a:r>
            <a:r>
              <a:rPr lang="fr-FR" b="0" dirty="0">
                <a:solidFill>
                  <a:schemeClr val="tx1"/>
                </a:solidFill>
              </a:rPr>
              <a:t> à 11h30 et 16h.</a:t>
            </a:r>
          </a:p>
        </p:txBody>
      </p:sp>
      <p:pic>
        <p:nvPicPr>
          <p:cNvPr id="11" name="Graphique 10" descr="Internet avec un remplissage uni">
            <a:extLst>
              <a:ext uri="{FF2B5EF4-FFF2-40B4-BE49-F238E27FC236}">
                <a16:creationId xmlns:a16="http://schemas.microsoft.com/office/drawing/2014/main" id="{5609314C-8010-37A1-AE46-48F26713C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2549" y="1280609"/>
            <a:ext cx="914400" cy="914400"/>
          </a:xfrm>
          <a:prstGeom prst="rect">
            <a:avLst/>
          </a:prstGeom>
        </p:spPr>
      </p:pic>
      <p:pic>
        <p:nvPicPr>
          <p:cNvPr id="13" name="Graphique 12" descr="Horloge avec un remplissage uni">
            <a:extLst>
              <a:ext uri="{FF2B5EF4-FFF2-40B4-BE49-F238E27FC236}">
                <a16:creationId xmlns:a16="http://schemas.microsoft.com/office/drawing/2014/main" id="{ECD58BE9-29F2-97EE-FD35-AC429085AD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1896" y="1280609"/>
            <a:ext cx="914400" cy="914400"/>
          </a:xfrm>
          <a:prstGeom prst="rect">
            <a:avLst/>
          </a:prstGeom>
        </p:spPr>
      </p:pic>
      <p:pic>
        <p:nvPicPr>
          <p:cNvPr id="12" name="Graphique 11" descr="Réveil avec un remplissage uni">
            <a:extLst>
              <a:ext uri="{FF2B5EF4-FFF2-40B4-BE49-F238E27FC236}">
                <a16:creationId xmlns:a16="http://schemas.microsoft.com/office/drawing/2014/main" id="{0A5530F1-E0ED-E4F2-EC08-47D00B6728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35425" y="1172312"/>
            <a:ext cx="1022697" cy="1022697"/>
          </a:xfrm>
          <a:prstGeom prst="rect">
            <a:avLst/>
          </a:prstGeom>
        </p:spPr>
      </p:pic>
    </p:spTree>
    <p:extLst>
      <p:ext uri="{BB962C8B-B14F-4D97-AF65-F5344CB8AC3E}">
        <p14:creationId xmlns:p14="http://schemas.microsoft.com/office/powerpoint/2010/main" val="1636356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Acheter et vendre des actions en Bourse </a:t>
            </a:r>
          </a:p>
        </p:txBody>
      </p:sp>
      <p:pic>
        <p:nvPicPr>
          <p:cNvPr id="9" name="Image 8">
            <a:extLst>
              <a:ext uri="{FF2B5EF4-FFF2-40B4-BE49-F238E27FC236}">
                <a16:creationId xmlns:a16="http://schemas.microsoft.com/office/drawing/2014/main" id="{5597661E-FC49-3F7B-8F15-439BEC2D4421}"/>
              </a:ext>
            </a:extLst>
          </p:cNvPr>
          <p:cNvPicPr>
            <a:picLocks noChangeAspect="1"/>
          </p:cNvPicPr>
          <p:nvPr/>
        </p:nvPicPr>
        <p:blipFill>
          <a:blip r:embed="rId2"/>
          <a:stretch>
            <a:fillRect/>
          </a:stretch>
        </p:blipFill>
        <p:spPr>
          <a:xfrm>
            <a:off x="1215852" y="1724750"/>
            <a:ext cx="6712295" cy="2749691"/>
          </a:xfrm>
          <a:prstGeom prst="rect">
            <a:avLst/>
          </a:prstGeom>
        </p:spPr>
      </p:pic>
      <p:sp>
        <p:nvSpPr>
          <p:cNvPr id="10" name="Espace réservé de la date 9">
            <a:extLst>
              <a:ext uri="{FF2B5EF4-FFF2-40B4-BE49-F238E27FC236}">
                <a16:creationId xmlns:a16="http://schemas.microsoft.com/office/drawing/2014/main" id="{3B680E6B-565D-4484-9576-FE9537D5392F}"/>
              </a:ext>
            </a:extLst>
          </p:cNvPr>
          <p:cNvSpPr>
            <a:spLocks noGrp="1"/>
          </p:cNvSpPr>
          <p:nvPr>
            <p:ph type="dt" sz="half" idx="10"/>
          </p:nvPr>
        </p:nvSpPr>
        <p:spPr/>
        <p:txBody>
          <a:bodyPr/>
          <a:lstStyle/>
          <a:p>
            <a:fld id="{2ED31190-0F24-44DF-B43D-2C7A36B842D2}" type="datetime1">
              <a:rPr lang="fr-FR" smtClean="0"/>
              <a:t>03/12/2023</a:t>
            </a:fld>
            <a:endParaRPr lang="fr-FR"/>
          </a:p>
        </p:txBody>
      </p:sp>
    </p:spTree>
    <p:extLst>
      <p:ext uri="{BB962C8B-B14F-4D97-AF65-F5344CB8AC3E}">
        <p14:creationId xmlns:p14="http://schemas.microsoft.com/office/powerpoint/2010/main" val="2676668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Acheter et vendre des actions en Bourse </a:t>
            </a:r>
          </a:p>
        </p:txBody>
      </p:sp>
      <p:pic>
        <p:nvPicPr>
          <p:cNvPr id="8" name="Image 7">
            <a:extLst>
              <a:ext uri="{FF2B5EF4-FFF2-40B4-BE49-F238E27FC236}">
                <a16:creationId xmlns:a16="http://schemas.microsoft.com/office/drawing/2014/main" id="{62DD9A85-3923-2D95-7795-1A8285A5A0FC}"/>
              </a:ext>
            </a:extLst>
          </p:cNvPr>
          <p:cNvPicPr>
            <a:picLocks noChangeAspect="1"/>
          </p:cNvPicPr>
          <p:nvPr/>
        </p:nvPicPr>
        <p:blipFill>
          <a:blip r:embed="rId2"/>
          <a:stretch>
            <a:fillRect/>
          </a:stretch>
        </p:blipFill>
        <p:spPr>
          <a:xfrm>
            <a:off x="1206327" y="1858107"/>
            <a:ext cx="6731346" cy="2482978"/>
          </a:xfrm>
          <a:prstGeom prst="rect">
            <a:avLst/>
          </a:prstGeom>
        </p:spPr>
      </p:pic>
      <p:sp>
        <p:nvSpPr>
          <p:cNvPr id="10" name="Espace réservé de la date 9">
            <a:extLst>
              <a:ext uri="{FF2B5EF4-FFF2-40B4-BE49-F238E27FC236}">
                <a16:creationId xmlns:a16="http://schemas.microsoft.com/office/drawing/2014/main" id="{5041DBB5-BDCD-FA9E-10CB-06833D5F50C7}"/>
              </a:ext>
            </a:extLst>
          </p:cNvPr>
          <p:cNvSpPr>
            <a:spLocks noGrp="1"/>
          </p:cNvSpPr>
          <p:nvPr>
            <p:ph type="dt" sz="half" idx="10"/>
          </p:nvPr>
        </p:nvSpPr>
        <p:spPr/>
        <p:txBody>
          <a:bodyPr/>
          <a:lstStyle/>
          <a:p>
            <a:fld id="{CB88EF8C-DD24-4009-8AB6-B643804FF217}" type="datetime1">
              <a:rPr lang="fr-FR" smtClean="0"/>
              <a:t>03/12/2023</a:t>
            </a:fld>
            <a:endParaRPr lang="fr-FR"/>
          </a:p>
        </p:txBody>
      </p:sp>
    </p:spTree>
    <p:extLst>
      <p:ext uri="{BB962C8B-B14F-4D97-AF65-F5344CB8AC3E}">
        <p14:creationId xmlns:p14="http://schemas.microsoft.com/office/powerpoint/2010/main" val="2658192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820554"/>
            <a:ext cx="2208326" cy="2370364"/>
          </a:xfrm>
        </p:spPr>
        <p:txBody>
          <a:bodyPr>
            <a:normAutofit fontScale="25000" lnSpcReduction="20000"/>
          </a:bodyPr>
          <a:lstStyle/>
          <a:p>
            <a:pPr algn="ctr"/>
            <a:endParaRPr lang="fr-FR" dirty="0"/>
          </a:p>
          <a:p>
            <a:pPr algn="ctr">
              <a:lnSpc>
                <a:spcPct val="110000"/>
              </a:lnSpc>
            </a:pPr>
            <a:r>
              <a:rPr lang="fr-FR" sz="6400" dirty="0"/>
              <a:t>Ordre au Marché </a:t>
            </a:r>
          </a:p>
          <a:p>
            <a:pPr algn="ctr">
              <a:lnSpc>
                <a:spcPct val="110000"/>
              </a:lnSpc>
            </a:pPr>
            <a:endParaRPr lang="fr-FR" sz="5600" b="0" dirty="0">
              <a:solidFill>
                <a:schemeClr val="tx1"/>
              </a:solidFill>
            </a:endParaRPr>
          </a:p>
          <a:p>
            <a:pPr algn="ctr">
              <a:lnSpc>
                <a:spcPct val="110000"/>
              </a:lnSpc>
              <a:spcBef>
                <a:spcPts val="0"/>
              </a:spcBef>
            </a:pPr>
            <a:r>
              <a:rPr lang="fr-FR" sz="5600" b="0" dirty="0">
                <a:solidFill>
                  <a:schemeClr val="tx1"/>
                </a:solidFill>
              </a:rPr>
              <a:t>Exécution </a:t>
            </a:r>
            <a:r>
              <a:rPr lang="fr-FR" sz="5600" dirty="0">
                <a:solidFill>
                  <a:schemeClr val="tx1"/>
                </a:solidFill>
              </a:rPr>
              <a:t>rapide</a:t>
            </a:r>
            <a:r>
              <a:rPr lang="fr-FR" sz="5600" b="0" dirty="0">
                <a:solidFill>
                  <a:schemeClr val="tx1"/>
                </a:solidFill>
              </a:rPr>
              <a:t>, au </a:t>
            </a:r>
            <a:r>
              <a:rPr lang="fr-FR" sz="5600" dirty="0">
                <a:solidFill>
                  <a:schemeClr val="tx1"/>
                </a:solidFill>
              </a:rPr>
              <a:t>meilleur prix </a:t>
            </a:r>
            <a:r>
              <a:rPr lang="fr-FR" sz="5600" b="0" dirty="0">
                <a:solidFill>
                  <a:schemeClr val="tx1"/>
                </a:solidFill>
              </a:rPr>
              <a:t>disponible</a:t>
            </a:r>
          </a:p>
          <a:p>
            <a:pPr lvl="1" algn="ctr">
              <a:lnSpc>
                <a:spcPct val="110000"/>
              </a:lnSpc>
            </a:pPr>
            <a:endParaRPr lang="fr-FR" sz="5600" dirty="0"/>
          </a:p>
          <a:p>
            <a:pPr lvl="1" algn="ctr">
              <a:lnSpc>
                <a:spcPct val="110000"/>
              </a:lnSpc>
            </a:pPr>
            <a:r>
              <a:rPr lang="fr-FR" sz="5600" dirty="0"/>
              <a:t>Convient lorsque la </a:t>
            </a:r>
            <a:r>
              <a:rPr lang="fr-FR" sz="5600" u="sng" dirty="0"/>
              <a:t>rapidité est prioritaire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49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Types d’ordres en Bourse</a:t>
            </a:r>
          </a:p>
        </p:txBody>
      </p:sp>
      <p:sp>
        <p:nvSpPr>
          <p:cNvPr id="8" name="Espace réservé de la date 7">
            <a:extLst>
              <a:ext uri="{FF2B5EF4-FFF2-40B4-BE49-F238E27FC236}">
                <a16:creationId xmlns:a16="http://schemas.microsoft.com/office/drawing/2014/main" id="{2E1BF352-0191-F848-DCDC-CAEBF447D93E}"/>
              </a:ext>
            </a:extLst>
          </p:cNvPr>
          <p:cNvSpPr>
            <a:spLocks noGrp="1"/>
          </p:cNvSpPr>
          <p:nvPr>
            <p:ph type="dt" sz="half" idx="10"/>
          </p:nvPr>
        </p:nvSpPr>
        <p:spPr/>
        <p:txBody>
          <a:bodyPr/>
          <a:lstStyle/>
          <a:p>
            <a:fld id="{7EC0278A-533E-4B4B-9F42-5483C593AC41}" type="datetime1">
              <a:rPr lang="fr-FR" smtClean="0"/>
              <a:t>03/12/2023</a:t>
            </a:fld>
            <a:endParaRPr lang="fr-FR"/>
          </a:p>
        </p:txBody>
      </p:sp>
      <p:pic>
        <p:nvPicPr>
          <p:cNvPr id="13" name="Graphique 12" descr="Poignée de main avec un remplissage uni">
            <a:extLst>
              <a:ext uri="{FF2B5EF4-FFF2-40B4-BE49-F238E27FC236}">
                <a16:creationId xmlns:a16="http://schemas.microsoft.com/office/drawing/2014/main" id="{A2B51D5B-D772-ED90-8ACE-40AD45AE5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56" y="1257384"/>
            <a:ext cx="914400" cy="914400"/>
          </a:xfrm>
          <a:prstGeom prst="rect">
            <a:avLst/>
          </a:prstGeom>
        </p:spPr>
      </p:pic>
    </p:spTree>
    <p:extLst>
      <p:ext uri="{BB962C8B-B14F-4D97-AF65-F5344CB8AC3E}">
        <p14:creationId xmlns:p14="http://schemas.microsoft.com/office/powerpoint/2010/main" val="79283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53329" y="3240934"/>
            <a:ext cx="4488317" cy="1372738"/>
          </a:xfrm>
        </p:spPr>
        <p:txBody>
          <a:bodyPr>
            <a:noAutofit/>
          </a:bodyPr>
          <a:lstStyle/>
          <a:p>
            <a:r>
              <a:rPr lang="fr-FR" sz="1600" dirty="0"/>
              <a:t>Antiquité :</a:t>
            </a:r>
          </a:p>
          <a:p>
            <a:r>
              <a:rPr lang="fr-FR" b="0" dirty="0">
                <a:solidFill>
                  <a:schemeClr val="tx1"/>
                </a:solidFill>
              </a:rPr>
              <a:t>Echanges de dettes et de contrats à terme à </a:t>
            </a:r>
            <a:r>
              <a:rPr lang="fr-FR" dirty="0">
                <a:solidFill>
                  <a:schemeClr val="tx1"/>
                </a:solidFill>
              </a:rPr>
              <a:t>Rome</a:t>
            </a:r>
            <a:r>
              <a:rPr lang="fr-FR" b="0" dirty="0">
                <a:solidFill>
                  <a:schemeClr val="tx1"/>
                </a:solidFill>
              </a:rPr>
              <a:t> et en </a:t>
            </a:r>
            <a:r>
              <a:rPr lang="fr-FR" dirty="0">
                <a:solidFill>
                  <a:schemeClr val="tx1"/>
                </a:solidFill>
              </a:rPr>
              <a:t>Grèce</a:t>
            </a:r>
            <a:r>
              <a:rPr lang="fr-FR" b="0" dirty="0">
                <a:solidFill>
                  <a:schemeClr val="tx1"/>
                </a:solidFill>
              </a:rPr>
              <a:t> </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débuts des marchés financiers</a:t>
            </a:r>
          </a:p>
        </p:txBody>
      </p:sp>
      <p:sp>
        <p:nvSpPr>
          <p:cNvPr id="8" name="Espace réservé de la date 7">
            <a:extLst>
              <a:ext uri="{FF2B5EF4-FFF2-40B4-BE49-F238E27FC236}">
                <a16:creationId xmlns:a16="http://schemas.microsoft.com/office/drawing/2014/main" id="{283500B1-ED7E-6CAD-2D5D-B28F4889AD73}"/>
              </a:ext>
            </a:extLst>
          </p:cNvPr>
          <p:cNvSpPr>
            <a:spLocks noGrp="1"/>
          </p:cNvSpPr>
          <p:nvPr>
            <p:ph type="dt" sz="half" idx="10"/>
          </p:nvPr>
        </p:nvSpPr>
        <p:spPr/>
        <p:txBody>
          <a:bodyPr/>
          <a:lstStyle/>
          <a:p>
            <a:fld id="{59DBD8AC-6491-4732-9FCF-F6E1A3BD150A}" type="datetime1">
              <a:rPr lang="fr-FR" smtClean="0"/>
              <a:t>03/12/2023</a:t>
            </a:fld>
            <a:endParaRPr lang="fr-FR"/>
          </a:p>
        </p:txBody>
      </p:sp>
      <p:sp>
        <p:nvSpPr>
          <p:cNvPr id="12" name="Espace réservé du contenu 1">
            <a:extLst>
              <a:ext uri="{FF2B5EF4-FFF2-40B4-BE49-F238E27FC236}">
                <a16:creationId xmlns:a16="http://schemas.microsoft.com/office/drawing/2014/main" id="{E2317B1B-7136-064B-840D-39A0C28E9FAD}"/>
              </a:ext>
            </a:extLst>
          </p:cNvPr>
          <p:cNvSpPr txBox="1">
            <a:spLocks/>
          </p:cNvSpPr>
          <p:nvPr/>
        </p:nvSpPr>
        <p:spPr>
          <a:xfrm>
            <a:off x="4958216" y="3049223"/>
            <a:ext cx="3988936" cy="1268439"/>
          </a:xfrm>
          <a:prstGeom prst="rect">
            <a:avLst/>
          </a:prstGeom>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indent="-342900">
              <a:buFont typeface="+mj-lt"/>
              <a:buAutoNum type="arabicPeriod"/>
            </a:pPr>
            <a:endParaRPr lang="fr-FR" sz="1600" dirty="0"/>
          </a:p>
          <a:p>
            <a:r>
              <a:rPr lang="fr-FR" sz="1600" dirty="0"/>
              <a:t>Moyen Age :</a:t>
            </a:r>
          </a:p>
          <a:p>
            <a:r>
              <a:rPr lang="fr-FR" b="0" dirty="0">
                <a:solidFill>
                  <a:schemeClr val="tx1"/>
                </a:solidFill>
              </a:rPr>
              <a:t>Les bases des marchés financiers grâce aux </a:t>
            </a:r>
            <a:r>
              <a:rPr lang="fr-FR" dirty="0">
                <a:solidFill>
                  <a:schemeClr val="tx1"/>
                </a:solidFill>
              </a:rPr>
              <a:t>foires commerciales européennes</a:t>
            </a:r>
            <a:endParaRPr lang="fr-FR" sz="1200" dirty="0">
              <a:solidFill>
                <a:schemeClr val="tx1"/>
              </a:solidFill>
            </a:endParaRPr>
          </a:p>
        </p:txBody>
      </p:sp>
      <p:pic>
        <p:nvPicPr>
          <p:cNvPr id="14" name="Image 13" descr="Une image contenant peinture, cheval, dessin, art&#10;&#10;Description générée automatiquement">
            <a:extLst>
              <a:ext uri="{FF2B5EF4-FFF2-40B4-BE49-F238E27FC236}">
                <a16:creationId xmlns:a16="http://schemas.microsoft.com/office/drawing/2014/main" id="{46981058-35B0-B5EE-B9BC-983F5582A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216" y="1355155"/>
            <a:ext cx="2578101" cy="1920241"/>
          </a:xfrm>
          <a:prstGeom prst="rect">
            <a:avLst/>
          </a:prstGeom>
        </p:spPr>
      </p:pic>
      <p:pic>
        <p:nvPicPr>
          <p:cNvPr id="16" name="Image 15" descr="Une image contenant ciel, Architecture de la Rome antique, Ruines, Histoire antique&#10;&#10;Description générée automatiquement">
            <a:extLst>
              <a:ext uri="{FF2B5EF4-FFF2-40B4-BE49-F238E27FC236}">
                <a16:creationId xmlns:a16="http://schemas.microsoft.com/office/drawing/2014/main" id="{BD9B5C74-4896-DC6B-7493-739BE0E99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99" y="1337468"/>
            <a:ext cx="2904671" cy="1930388"/>
          </a:xfrm>
          <a:prstGeom prst="rect">
            <a:avLst/>
          </a:prstGeom>
        </p:spPr>
      </p:pic>
    </p:spTree>
    <p:extLst>
      <p:ext uri="{BB962C8B-B14F-4D97-AF65-F5344CB8AC3E}">
        <p14:creationId xmlns:p14="http://schemas.microsoft.com/office/powerpoint/2010/main" val="2926293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820554"/>
            <a:ext cx="2208326" cy="2370364"/>
          </a:xfrm>
        </p:spPr>
        <p:txBody>
          <a:bodyPr>
            <a:normAutofit fontScale="25000" lnSpcReduction="20000"/>
          </a:bodyPr>
          <a:lstStyle/>
          <a:p>
            <a:pPr algn="ctr"/>
            <a:endParaRPr lang="fr-FR" dirty="0"/>
          </a:p>
          <a:p>
            <a:pPr algn="ctr">
              <a:lnSpc>
                <a:spcPct val="110000"/>
              </a:lnSpc>
            </a:pPr>
            <a:r>
              <a:rPr lang="fr-FR" sz="6400" dirty="0"/>
              <a:t>Ordre au Marché </a:t>
            </a:r>
          </a:p>
          <a:p>
            <a:pPr algn="ctr">
              <a:lnSpc>
                <a:spcPct val="110000"/>
              </a:lnSpc>
            </a:pPr>
            <a:endParaRPr lang="fr-FR" sz="5600" b="0" dirty="0">
              <a:solidFill>
                <a:schemeClr val="tx1"/>
              </a:solidFill>
            </a:endParaRPr>
          </a:p>
          <a:p>
            <a:pPr algn="ctr">
              <a:lnSpc>
                <a:spcPct val="110000"/>
              </a:lnSpc>
              <a:spcBef>
                <a:spcPts val="0"/>
              </a:spcBef>
            </a:pPr>
            <a:r>
              <a:rPr lang="fr-FR" sz="5600" b="0" dirty="0">
                <a:solidFill>
                  <a:schemeClr val="tx1"/>
                </a:solidFill>
              </a:rPr>
              <a:t>Exécution </a:t>
            </a:r>
            <a:r>
              <a:rPr lang="fr-FR" sz="5600" dirty="0">
                <a:solidFill>
                  <a:schemeClr val="tx1"/>
                </a:solidFill>
              </a:rPr>
              <a:t>rapide</a:t>
            </a:r>
            <a:r>
              <a:rPr lang="fr-FR" sz="5600" b="0" dirty="0">
                <a:solidFill>
                  <a:schemeClr val="tx1"/>
                </a:solidFill>
              </a:rPr>
              <a:t>, au </a:t>
            </a:r>
            <a:r>
              <a:rPr lang="fr-FR" sz="5600" dirty="0">
                <a:solidFill>
                  <a:schemeClr val="tx1"/>
                </a:solidFill>
              </a:rPr>
              <a:t>meilleur prix </a:t>
            </a:r>
            <a:r>
              <a:rPr lang="fr-FR" sz="5600" b="0" dirty="0">
                <a:solidFill>
                  <a:schemeClr val="tx1"/>
                </a:solidFill>
              </a:rPr>
              <a:t>disponible</a:t>
            </a:r>
          </a:p>
          <a:p>
            <a:pPr lvl="1" algn="ctr">
              <a:lnSpc>
                <a:spcPct val="110000"/>
              </a:lnSpc>
            </a:pPr>
            <a:endParaRPr lang="fr-FR" sz="5600" dirty="0"/>
          </a:p>
          <a:p>
            <a:pPr lvl="1" algn="ctr">
              <a:lnSpc>
                <a:spcPct val="110000"/>
              </a:lnSpc>
            </a:pPr>
            <a:r>
              <a:rPr lang="fr-FR" sz="5600" dirty="0"/>
              <a:t>Convient lorsque la </a:t>
            </a:r>
            <a:r>
              <a:rPr lang="fr-FR" sz="5600" u="sng" dirty="0"/>
              <a:t>rapidité est prioritaire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Types d’ordres en Bourse</a:t>
            </a:r>
          </a:p>
        </p:txBody>
      </p:sp>
      <p:sp>
        <p:nvSpPr>
          <p:cNvPr id="8" name="Espace réservé de la date 7">
            <a:extLst>
              <a:ext uri="{FF2B5EF4-FFF2-40B4-BE49-F238E27FC236}">
                <a16:creationId xmlns:a16="http://schemas.microsoft.com/office/drawing/2014/main" id="{2E1BF352-0191-F848-DCDC-CAEBF447D93E}"/>
              </a:ext>
            </a:extLst>
          </p:cNvPr>
          <p:cNvSpPr>
            <a:spLocks noGrp="1"/>
          </p:cNvSpPr>
          <p:nvPr>
            <p:ph type="dt" sz="half" idx="10"/>
          </p:nvPr>
        </p:nvSpPr>
        <p:spPr/>
        <p:txBody>
          <a:bodyPr/>
          <a:lstStyle/>
          <a:p>
            <a:fld id="{7EC0278A-533E-4B4B-9F42-5483C593AC41}" type="datetime1">
              <a:rPr lang="fr-FR" smtClean="0"/>
              <a:t>03/12/2023</a:t>
            </a:fld>
            <a:endParaRPr lang="fr-FR"/>
          </a:p>
        </p:txBody>
      </p:sp>
      <p:sp>
        <p:nvSpPr>
          <p:cNvPr id="10" name="Espace réservé du contenu 1">
            <a:extLst>
              <a:ext uri="{FF2B5EF4-FFF2-40B4-BE49-F238E27FC236}">
                <a16:creationId xmlns:a16="http://schemas.microsoft.com/office/drawing/2014/main" id="{B9F735B1-88B4-3CBF-D5C9-DE0145CF49BC}"/>
              </a:ext>
            </a:extLst>
          </p:cNvPr>
          <p:cNvSpPr txBox="1">
            <a:spLocks/>
          </p:cNvSpPr>
          <p:nvPr/>
        </p:nvSpPr>
        <p:spPr>
          <a:xfrm>
            <a:off x="2603863" y="1973067"/>
            <a:ext cx="2105599" cy="2497838"/>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à Limite</a:t>
            </a:r>
          </a:p>
          <a:p>
            <a:pPr algn="ctr">
              <a:lnSpc>
                <a:spcPct val="110000"/>
              </a:lnSpc>
            </a:pPr>
            <a:endParaRPr lang="fr-FR" sz="5600" b="0" dirty="0"/>
          </a:p>
          <a:p>
            <a:pPr lvl="1" algn="ctr">
              <a:lnSpc>
                <a:spcPct val="110000"/>
              </a:lnSpc>
            </a:pPr>
            <a:r>
              <a:rPr lang="fr-FR" sz="5600" dirty="0"/>
              <a:t>Fixe un </a:t>
            </a:r>
            <a:r>
              <a:rPr lang="fr-FR" sz="5600" b="1" dirty="0"/>
              <a:t>prix spécifique </a:t>
            </a:r>
            <a:r>
              <a:rPr lang="fr-FR" sz="5600" dirty="0"/>
              <a:t>pour l'achat ou la vente.</a:t>
            </a:r>
          </a:p>
          <a:p>
            <a:pPr lvl="1" algn="ctr">
              <a:lnSpc>
                <a:spcPct val="110000"/>
              </a:lnSpc>
            </a:pPr>
            <a:endParaRPr lang="fr-FR" sz="5600" dirty="0"/>
          </a:p>
          <a:p>
            <a:pPr lvl="1" algn="ctr">
              <a:lnSpc>
                <a:spcPct val="110000"/>
              </a:lnSpc>
            </a:pPr>
            <a:r>
              <a:rPr lang="fr-FR" sz="5600" dirty="0"/>
              <a:t>Pas d'exécution garantie si le </a:t>
            </a:r>
            <a:r>
              <a:rPr lang="fr-FR" sz="5600" u="sng" dirty="0"/>
              <a:t>prix ne correspond pas</a:t>
            </a:r>
          </a:p>
        </p:txBody>
      </p:sp>
      <p:pic>
        <p:nvPicPr>
          <p:cNvPr id="13" name="Graphique 12" descr="Poignée de main avec un remplissage uni">
            <a:extLst>
              <a:ext uri="{FF2B5EF4-FFF2-40B4-BE49-F238E27FC236}">
                <a16:creationId xmlns:a16="http://schemas.microsoft.com/office/drawing/2014/main" id="{A2B51D5B-D772-ED90-8ACE-40AD45AE5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56" y="1257384"/>
            <a:ext cx="914400" cy="914400"/>
          </a:xfrm>
          <a:prstGeom prst="rect">
            <a:avLst/>
          </a:prstGeom>
        </p:spPr>
      </p:pic>
      <p:pic>
        <p:nvPicPr>
          <p:cNvPr id="16" name="Graphique 15" descr="Avertissement avec un remplissage uni">
            <a:extLst>
              <a:ext uri="{FF2B5EF4-FFF2-40B4-BE49-F238E27FC236}">
                <a16:creationId xmlns:a16="http://schemas.microsoft.com/office/drawing/2014/main" id="{95DF5C53-4263-693B-1280-87D30BA73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8804" y="1352676"/>
            <a:ext cx="641277" cy="641277"/>
          </a:xfrm>
          <a:prstGeom prst="rect">
            <a:avLst/>
          </a:prstGeom>
        </p:spPr>
      </p:pic>
    </p:spTree>
    <p:extLst>
      <p:ext uri="{BB962C8B-B14F-4D97-AF65-F5344CB8AC3E}">
        <p14:creationId xmlns:p14="http://schemas.microsoft.com/office/powerpoint/2010/main" val="3776879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820554"/>
            <a:ext cx="2208326" cy="2370364"/>
          </a:xfrm>
        </p:spPr>
        <p:txBody>
          <a:bodyPr>
            <a:normAutofit fontScale="25000" lnSpcReduction="20000"/>
          </a:bodyPr>
          <a:lstStyle/>
          <a:p>
            <a:pPr algn="ctr"/>
            <a:endParaRPr lang="fr-FR" dirty="0"/>
          </a:p>
          <a:p>
            <a:pPr algn="ctr">
              <a:lnSpc>
                <a:spcPct val="110000"/>
              </a:lnSpc>
            </a:pPr>
            <a:r>
              <a:rPr lang="fr-FR" sz="6400" dirty="0"/>
              <a:t>Ordre au Marché </a:t>
            </a:r>
          </a:p>
          <a:p>
            <a:pPr algn="ctr">
              <a:lnSpc>
                <a:spcPct val="110000"/>
              </a:lnSpc>
            </a:pPr>
            <a:endParaRPr lang="fr-FR" sz="5600" b="0" dirty="0">
              <a:solidFill>
                <a:schemeClr val="tx1"/>
              </a:solidFill>
            </a:endParaRPr>
          </a:p>
          <a:p>
            <a:pPr algn="ctr">
              <a:lnSpc>
                <a:spcPct val="110000"/>
              </a:lnSpc>
              <a:spcBef>
                <a:spcPts val="0"/>
              </a:spcBef>
            </a:pPr>
            <a:r>
              <a:rPr lang="fr-FR" sz="5600" b="0" dirty="0">
                <a:solidFill>
                  <a:schemeClr val="tx1"/>
                </a:solidFill>
              </a:rPr>
              <a:t>Exécution </a:t>
            </a:r>
            <a:r>
              <a:rPr lang="fr-FR" sz="5600" dirty="0">
                <a:solidFill>
                  <a:schemeClr val="tx1"/>
                </a:solidFill>
              </a:rPr>
              <a:t>rapide</a:t>
            </a:r>
            <a:r>
              <a:rPr lang="fr-FR" sz="5600" b="0" dirty="0">
                <a:solidFill>
                  <a:schemeClr val="tx1"/>
                </a:solidFill>
              </a:rPr>
              <a:t>, au </a:t>
            </a:r>
            <a:r>
              <a:rPr lang="fr-FR" sz="5600" dirty="0">
                <a:solidFill>
                  <a:schemeClr val="tx1"/>
                </a:solidFill>
              </a:rPr>
              <a:t>meilleur prix </a:t>
            </a:r>
            <a:r>
              <a:rPr lang="fr-FR" sz="5600" b="0" dirty="0">
                <a:solidFill>
                  <a:schemeClr val="tx1"/>
                </a:solidFill>
              </a:rPr>
              <a:t>disponible</a:t>
            </a:r>
          </a:p>
          <a:p>
            <a:pPr lvl="1" algn="ctr">
              <a:lnSpc>
                <a:spcPct val="110000"/>
              </a:lnSpc>
            </a:pPr>
            <a:endParaRPr lang="fr-FR" sz="5600" dirty="0"/>
          </a:p>
          <a:p>
            <a:pPr lvl="1" algn="ctr">
              <a:lnSpc>
                <a:spcPct val="110000"/>
              </a:lnSpc>
            </a:pPr>
            <a:r>
              <a:rPr lang="fr-FR" sz="5600" dirty="0"/>
              <a:t>Convient lorsque la </a:t>
            </a:r>
            <a:r>
              <a:rPr lang="fr-FR" sz="5600" u="sng" dirty="0"/>
              <a:t>rapidité est prioritaire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Types d’ordres en Bourse</a:t>
            </a:r>
          </a:p>
        </p:txBody>
      </p:sp>
      <p:sp>
        <p:nvSpPr>
          <p:cNvPr id="8" name="Espace réservé de la date 7">
            <a:extLst>
              <a:ext uri="{FF2B5EF4-FFF2-40B4-BE49-F238E27FC236}">
                <a16:creationId xmlns:a16="http://schemas.microsoft.com/office/drawing/2014/main" id="{2E1BF352-0191-F848-DCDC-CAEBF447D93E}"/>
              </a:ext>
            </a:extLst>
          </p:cNvPr>
          <p:cNvSpPr>
            <a:spLocks noGrp="1"/>
          </p:cNvSpPr>
          <p:nvPr>
            <p:ph type="dt" sz="half" idx="10"/>
          </p:nvPr>
        </p:nvSpPr>
        <p:spPr/>
        <p:txBody>
          <a:bodyPr/>
          <a:lstStyle/>
          <a:p>
            <a:fld id="{7EC0278A-533E-4B4B-9F42-5483C593AC41}" type="datetime1">
              <a:rPr lang="fr-FR" smtClean="0"/>
              <a:t>03/12/2023</a:t>
            </a:fld>
            <a:endParaRPr lang="fr-FR"/>
          </a:p>
        </p:txBody>
      </p:sp>
      <p:sp>
        <p:nvSpPr>
          <p:cNvPr id="10" name="Espace réservé du contenu 1">
            <a:extLst>
              <a:ext uri="{FF2B5EF4-FFF2-40B4-BE49-F238E27FC236}">
                <a16:creationId xmlns:a16="http://schemas.microsoft.com/office/drawing/2014/main" id="{B9F735B1-88B4-3CBF-D5C9-DE0145CF49BC}"/>
              </a:ext>
            </a:extLst>
          </p:cNvPr>
          <p:cNvSpPr txBox="1">
            <a:spLocks/>
          </p:cNvSpPr>
          <p:nvPr/>
        </p:nvSpPr>
        <p:spPr>
          <a:xfrm>
            <a:off x="2603863" y="1973067"/>
            <a:ext cx="2105599" cy="2497838"/>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à Limite</a:t>
            </a:r>
          </a:p>
          <a:p>
            <a:pPr algn="ctr">
              <a:lnSpc>
                <a:spcPct val="110000"/>
              </a:lnSpc>
            </a:pPr>
            <a:endParaRPr lang="fr-FR" sz="5600" b="0" dirty="0"/>
          </a:p>
          <a:p>
            <a:pPr lvl="1" algn="ctr">
              <a:lnSpc>
                <a:spcPct val="110000"/>
              </a:lnSpc>
            </a:pPr>
            <a:r>
              <a:rPr lang="fr-FR" sz="5600" dirty="0"/>
              <a:t>Fixe un </a:t>
            </a:r>
            <a:r>
              <a:rPr lang="fr-FR" sz="5600" b="1" dirty="0"/>
              <a:t>prix spécifique </a:t>
            </a:r>
            <a:r>
              <a:rPr lang="fr-FR" sz="5600" dirty="0"/>
              <a:t>pour l'achat ou la vente</a:t>
            </a:r>
          </a:p>
          <a:p>
            <a:pPr lvl="1" algn="ctr">
              <a:lnSpc>
                <a:spcPct val="110000"/>
              </a:lnSpc>
            </a:pPr>
            <a:endParaRPr lang="fr-FR" sz="5600" dirty="0"/>
          </a:p>
          <a:p>
            <a:pPr lvl="1" algn="ctr">
              <a:lnSpc>
                <a:spcPct val="110000"/>
              </a:lnSpc>
            </a:pPr>
            <a:r>
              <a:rPr lang="fr-FR" sz="5600" dirty="0"/>
              <a:t>Pas d'exécution garantie si le </a:t>
            </a:r>
            <a:r>
              <a:rPr lang="fr-FR" sz="5600" u="sng" dirty="0"/>
              <a:t>prix ne correspond pas</a:t>
            </a:r>
          </a:p>
        </p:txBody>
      </p:sp>
      <p:sp>
        <p:nvSpPr>
          <p:cNvPr id="11" name="Espace réservé du contenu 1">
            <a:extLst>
              <a:ext uri="{FF2B5EF4-FFF2-40B4-BE49-F238E27FC236}">
                <a16:creationId xmlns:a16="http://schemas.microsoft.com/office/drawing/2014/main" id="{C87B7393-0BB4-EF21-352F-CF49B168B87F}"/>
              </a:ext>
            </a:extLst>
          </p:cNvPr>
          <p:cNvSpPr txBox="1">
            <a:spLocks/>
          </p:cNvSpPr>
          <p:nvPr/>
        </p:nvSpPr>
        <p:spPr>
          <a:xfrm>
            <a:off x="4709462" y="2192948"/>
            <a:ext cx="2028821" cy="2209256"/>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Stop</a:t>
            </a:r>
          </a:p>
          <a:p>
            <a:pPr algn="ctr">
              <a:lnSpc>
                <a:spcPct val="110000"/>
              </a:lnSpc>
            </a:pPr>
            <a:endParaRPr lang="fr-FR" sz="5600" dirty="0"/>
          </a:p>
          <a:p>
            <a:pPr lvl="1" algn="ctr">
              <a:lnSpc>
                <a:spcPct val="110000"/>
              </a:lnSpc>
            </a:pPr>
            <a:r>
              <a:rPr lang="fr-FR" sz="5600" dirty="0"/>
              <a:t>Activé à un prix </a:t>
            </a:r>
            <a:r>
              <a:rPr lang="fr-FR" sz="5600" b="1" dirty="0"/>
              <a:t>prédéfin</a:t>
            </a:r>
            <a:r>
              <a:rPr lang="fr-FR" sz="5600" dirty="0"/>
              <a:t>i, transformé </a:t>
            </a:r>
            <a:r>
              <a:rPr lang="fr-FR" sz="5600" b="1" dirty="0"/>
              <a:t>en ordre </a:t>
            </a:r>
            <a:r>
              <a:rPr lang="fr-FR" sz="5600" dirty="0"/>
              <a:t>au marché </a:t>
            </a:r>
          </a:p>
          <a:p>
            <a:pPr lvl="1" algn="ctr">
              <a:lnSpc>
                <a:spcPct val="110000"/>
              </a:lnSpc>
            </a:pPr>
            <a:endParaRPr lang="fr-FR" sz="5600" dirty="0"/>
          </a:p>
          <a:p>
            <a:pPr lvl="1" algn="ctr">
              <a:lnSpc>
                <a:spcPct val="110000"/>
              </a:lnSpc>
            </a:pPr>
            <a:r>
              <a:rPr lang="fr-FR" sz="5600" dirty="0"/>
              <a:t>Utilisé pour </a:t>
            </a:r>
            <a:r>
              <a:rPr lang="fr-FR" sz="5600" b="1" dirty="0"/>
              <a:t>limiter les pertes</a:t>
            </a:r>
            <a:r>
              <a:rPr lang="fr-FR" sz="5600" dirty="0"/>
              <a:t> ou </a:t>
            </a:r>
            <a:r>
              <a:rPr lang="fr-FR" sz="5600" b="1" dirty="0"/>
              <a:t>sécuriser les gains</a:t>
            </a:r>
          </a:p>
        </p:txBody>
      </p:sp>
      <p:pic>
        <p:nvPicPr>
          <p:cNvPr id="13" name="Graphique 12" descr="Poignée de main avec un remplissage uni">
            <a:extLst>
              <a:ext uri="{FF2B5EF4-FFF2-40B4-BE49-F238E27FC236}">
                <a16:creationId xmlns:a16="http://schemas.microsoft.com/office/drawing/2014/main" id="{A2B51D5B-D772-ED90-8ACE-40AD45AE5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56" y="1257384"/>
            <a:ext cx="914400" cy="914400"/>
          </a:xfrm>
          <a:prstGeom prst="rect">
            <a:avLst/>
          </a:prstGeom>
        </p:spPr>
      </p:pic>
      <p:pic>
        <p:nvPicPr>
          <p:cNvPr id="16" name="Graphique 15" descr="Avertissement avec un remplissage uni">
            <a:extLst>
              <a:ext uri="{FF2B5EF4-FFF2-40B4-BE49-F238E27FC236}">
                <a16:creationId xmlns:a16="http://schemas.microsoft.com/office/drawing/2014/main" id="{95DF5C53-4263-693B-1280-87D30BA73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8804" y="1352676"/>
            <a:ext cx="641277" cy="641277"/>
          </a:xfrm>
          <a:prstGeom prst="rect">
            <a:avLst/>
          </a:prstGeom>
        </p:spPr>
      </p:pic>
      <p:pic>
        <p:nvPicPr>
          <p:cNvPr id="18" name="Graphique 17" descr="Panneau d’interdiction avec un remplissage uni">
            <a:extLst>
              <a:ext uri="{FF2B5EF4-FFF2-40B4-BE49-F238E27FC236}">
                <a16:creationId xmlns:a16="http://schemas.microsoft.com/office/drawing/2014/main" id="{FA851847-9107-24AA-4E4D-D52FF8124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4547" y="1335399"/>
            <a:ext cx="744457" cy="744457"/>
          </a:xfrm>
          <a:prstGeom prst="rect">
            <a:avLst/>
          </a:prstGeom>
        </p:spPr>
      </p:pic>
    </p:spTree>
    <p:extLst>
      <p:ext uri="{BB962C8B-B14F-4D97-AF65-F5344CB8AC3E}">
        <p14:creationId xmlns:p14="http://schemas.microsoft.com/office/powerpoint/2010/main" val="4101581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820554"/>
            <a:ext cx="2208326" cy="2370364"/>
          </a:xfrm>
        </p:spPr>
        <p:txBody>
          <a:bodyPr>
            <a:normAutofit fontScale="25000" lnSpcReduction="20000"/>
          </a:bodyPr>
          <a:lstStyle/>
          <a:p>
            <a:pPr algn="ctr"/>
            <a:endParaRPr lang="fr-FR" dirty="0"/>
          </a:p>
          <a:p>
            <a:pPr algn="ctr">
              <a:lnSpc>
                <a:spcPct val="110000"/>
              </a:lnSpc>
            </a:pPr>
            <a:r>
              <a:rPr lang="fr-FR" sz="6400" dirty="0"/>
              <a:t>Ordre au Marché </a:t>
            </a:r>
          </a:p>
          <a:p>
            <a:pPr algn="ctr">
              <a:lnSpc>
                <a:spcPct val="110000"/>
              </a:lnSpc>
            </a:pPr>
            <a:endParaRPr lang="fr-FR" sz="5600" b="0" dirty="0">
              <a:solidFill>
                <a:schemeClr val="tx1"/>
              </a:solidFill>
            </a:endParaRPr>
          </a:p>
          <a:p>
            <a:pPr algn="ctr">
              <a:lnSpc>
                <a:spcPct val="110000"/>
              </a:lnSpc>
              <a:spcBef>
                <a:spcPts val="0"/>
              </a:spcBef>
            </a:pPr>
            <a:r>
              <a:rPr lang="fr-FR" sz="5600" b="0" dirty="0">
                <a:solidFill>
                  <a:schemeClr val="tx1"/>
                </a:solidFill>
              </a:rPr>
              <a:t>Exécution </a:t>
            </a:r>
            <a:r>
              <a:rPr lang="fr-FR" sz="5600" dirty="0">
                <a:solidFill>
                  <a:schemeClr val="tx1"/>
                </a:solidFill>
              </a:rPr>
              <a:t>rapide</a:t>
            </a:r>
            <a:r>
              <a:rPr lang="fr-FR" sz="5600" b="0" dirty="0">
                <a:solidFill>
                  <a:schemeClr val="tx1"/>
                </a:solidFill>
              </a:rPr>
              <a:t>, au </a:t>
            </a:r>
            <a:r>
              <a:rPr lang="fr-FR" sz="5600" dirty="0">
                <a:solidFill>
                  <a:schemeClr val="tx1"/>
                </a:solidFill>
              </a:rPr>
              <a:t>meilleur prix </a:t>
            </a:r>
            <a:r>
              <a:rPr lang="fr-FR" sz="5600" b="0" dirty="0">
                <a:solidFill>
                  <a:schemeClr val="tx1"/>
                </a:solidFill>
              </a:rPr>
              <a:t>disponible</a:t>
            </a:r>
          </a:p>
          <a:p>
            <a:pPr lvl="1" algn="ctr">
              <a:lnSpc>
                <a:spcPct val="110000"/>
              </a:lnSpc>
            </a:pPr>
            <a:endParaRPr lang="fr-FR" sz="5600" dirty="0"/>
          </a:p>
          <a:p>
            <a:pPr lvl="1" algn="ctr">
              <a:lnSpc>
                <a:spcPct val="110000"/>
              </a:lnSpc>
            </a:pPr>
            <a:r>
              <a:rPr lang="fr-FR" sz="5600" dirty="0"/>
              <a:t>Convient lorsque la </a:t>
            </a:r>
            <a:r>
              <a:rPr lang="fr-FR" sz="5600" u="sng" dirty="0"/>
              <a:t>rapidité est prioritaire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Types d’ordres en Bourse</a:t>
            </a:r>
          </a:p>
        </p:txBody>
      </p:sp>
      <p:sp>
        <p:nvSpPr>
          <p:cNvPr id="8" name="Espace réservé de la date 7">
            <a:extLst>
              <a:ext uri="{FF2B5EF4-FFF2-40B4-BE49-F238E27FC236}">
                <a16:creationId xmlns:a16="http://schemas.microsoft.com/office/drawing/2014/main" id="{2E1BF352-0191-F848-DCDC-CAEBF447D93E}"/>
              </a:ext>
            </a:extLst>
          </p:cNvPr>
          <p:cNvSpPr>
            <a:spLocks noGrp="1"/>
          </p:cNvSpPr>
          <p:nvPr>
            <p:ph type="dt" sz="half" idx="10"/>
          </p:nvPr>
        </p:nvSpPr>
        <p:spPr/>
        <p:txBody>
          <a:bodyPr/>
          <a:lstStyle/>
          <a:p>
            <a:fld id="{7EC0278A-533E-4B4B-9F42-5483C593AC41}" type="datetime1">
              <a:rPr lang="fr-FR" smtClean="0"/>
              <a:t>03/12/2023</a:t>
            </a:fld>
            <a:endParaRPr lang="fr-FR"/>
          </a:p>
        </p:txBody>
      </p:sp>
      <p:sp>
        <p:nvSpPr>
          <p:cNvPr id="10" name="Espace réservé du contenu 1">
            <a:extLst>
              <a:ext uri="{FF2B5EF4-FFF2-40B4-BE49-F238E27FC236}">
                <a16:creationId xmlns:a16="http://schemas.microsoft.com/office/drawing/2014/main" id="{B9F735B1-88B4-3CBF-D5C9-DE0145CF49BC}"/>
              </a:ext>
            </a:extLst>
          </p:cNvPr>
          <p:cNvSpPr txBox="1">
            <a:spLocks/>
          </p:cNvSpPr>
          <p:nvPr/>
        </p:nvSpPr>
        <p:spPr>
          <a:xfrm>
            <a:off x="2603863" y="1973067"/>
            <a:ext cx="2105599" cy="2497838"/>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à Limite</a:t>
            </a:r>
          </a:p>
          <a:p>
            <a:pPr algn="ctr">
              <a:lnSpc>
                <a:spcPct val="110000"/>
              </a:lnSpc>
            </a:pPr>
            <a:endParaRPr lang="fr-FR" sz="5600" b="0" dirty="0"/>
          </a:p>
          <a:p>
            <a:pPr lvl="1" algn="ctr">
              <a:lnSpc>
                <a:spcPct val="110000"/>
              </a:lnSpc>
            </a:pPr>
            <a:r>
              <a:rPr lang="fr-FR" sz="5600" dirty="0"/>
              <a:t>Fixe un </a:t>
            </a:r>
            <a:r>
              <a:rPr lang="fr-FR" sz="5600" b="1" dirty="0"/>
              <a:t>prix spécifique </a:t>
            </a:r>
            <a:r>
              <a:rPr lang="fr-FR" sz="5600" dirty="0"/>
              <a:t>pour l'achat ou la vente</a:t>
            </a:r>
          </a:p>
          <a:p>
            <a:pPr lvl="1" algn="ctr">
              <a:lnSpc>
                <a:spcPct val="110000"/>
              </a:lnSpc>
            </a:pPr>
            <a:endParaRPr lang="fr-FR" sz="5600" dirty="0"/>
          </a:p>
          <a:p>
            <a:pPr lvl="1" algn="ctr">
              <a:lnSpc>
                <a:spcPct val="110000"/>
              </a:lnSpc>
            </a:pPr>
            <a:r>
              <a:rPr lang="fr-FR" sz="5600" dirty="0"/>
              <a:t>Pas d'exécution garantie si le </a:t>
            </a:r>
            <a:r>
              <a:rPr lang="fr-FR" sz="5600" u="sng" dirty="0"/>
              <a:t>prix ne correspond pas</a:t>
            </a:r>
          </a:p>
        </p:txBody>
      </p:sp>
      <p:sp>
        <p:nvSpPr>
          <p:cNvPr id="11" name="Espace réservé du contenu 1">
            <a:extLst>
              <a:ext uri="{FF2B5EF4-FFF2-40B4-BE49-F238E27FC236}">
                <a16:creationId xmlns:a16="http://schemas.microsoft.com/office/drawing/2014/main" id="{C87B7393-0BB4-EF21-352F-CF49B168B87F}"/>
              </a:ext>
            </a:extLst>
          </p:cNvPr>
          <p:cNvSpPr txBox="1">
            <a:spLocks/>
          </p:cNvSpPr>
          <p:nvPr/>
        </p:nvSpPr>
        <p:spPr>
          <a:xfrm>
            <a:off x="4709462" y="2192948"/>
            <a:ext cx="2028821" cy="2209256"/>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Stop</a:t>
            </a:r>
          </a:p>
          <a:p>
            <a:pPr algn="ctr">
              <a:lnSpc>
                <a:spcPct val="110000"/>
              </a:lnSpc>
            </a:pPr>
            <a:endParaRPr lang="fr-FR" sz="5600" dirty="0"/>
          </a:p>
          <a:p>
            <a:pPr lvl="1" algn="ctr">
              <a:lnSpc>
                <a:spcPct val="110000"/>
              </a:lnSpc>
            </a:pPr>
            <a:r>
              <a:rPr lang="fr-FR" sz="5600" dirty="0"/>
              <a:t>Activé à un prix </a:t>
            </a:r>
            <a:r>
              <a:rPr lang="fr-FR" sz="5600" b="1" dirty="0"/>
              <a:t>prédéfin</a:t>
            </a:r>
            <a:r>
              <a:rPr lang="fr-FR" sz="5600" dirty="0"/>
              <a:t>i, transformé </a:t>
            </a:r>
            <a:r>
              <a:rPr lang="fr-FR" sz="5600" b="1" dirty="0"/>
              <a:t>en ordre </a:t>
            </a:r>
            <a:r>
              <a:rPr lang="fr-FR" sz="5600" dirty="0"/>
              <a:t>au marché </a:t>
            </a:r>
          </a:p>
          <a:p>
            <a:pPr lvl="1" algn="ctr">
              <a:lnSpc>
                <a:spcPct val="110000"/>
              </a:lnSpc>
            </a:pPr>
            <a:endParaRPr lang="fr-FR" sz="5600" dirty="0"/>
          </a:p>
          <a:p>
            <a:pPr lvl="1" algn="ctr">
              <a:lnSpc>
                <a:spcPct val="110000"/>
              </a:lnSpc>
            </a:pPr>
            <a:r>
              <a:rPr lang="fr-FR" sz="5600" dirty="0"/>
              <a:t>Utilisé pour </a:t>
            </a:r>
            <a:r>
              <a:rPr lang="fr-FR" sz="5600" b="1" dirty="0"/>
              <a:t>limiter les pertes</a:t>
            </a:r>
            <a:r>
              <a:rPr lang="fr-FR" sz="5600" dirty="0"/>
              <a:t> ou </a:t>
            </a:r>
            <a:r>
              <a:rPr lang="fr-FR" sz="5600" b="1" dirty="0"/>
              <a:t>sécuriser les gains</a:t>
            </a:r>
          </a:p>
        </p:txBody>
      </p:sp>
      <p:sp>
        <p:nvSpPr>
          <p:cNvPr id="12" name="Espace réservé du contenu 1">
            <a:extLst>
              <a:ext uri="{FF2B5EF4-FFF2-40B4-BE49-F238E27FC236}">
                <a16:creationId xmlns:a16="http://schemas.microsoft.com/office/drawing/2014/main" id="{9132B11E-7766-B2D0-3360-EF95DF81FE65}"/>
              </a:ext>
            </a:extLst>
          </p:cNvPr>
          <p:cNvSpPr txBox="1">
            <a:spLocks/>
          </p:cNvSpPr>
          <p:nvPr/>
        </p:nvSpPr>
        <p:spPr>
          <a:xfrm>
            <a:off x="6879173" y="2001082"/>
            <a:ext cx="2028821" cy="2689940"/>
          </a:xfrm>
          <a:prstGeom prst="rect">
            <a:avLst/>
          </a:prstGeom>
        </p:spPr>
        <p:txBody>
          <a:bodyPr vert="horz" lIns="91440" tIns="45720" rIns="91440" bIns="45720" rtlCol="0" anchor="ctr">
            <a:normAutofit fontScale="25000" lnSpcReduction="2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10000"/>
              </a:lnSpc>
            </a:pPr>
            <a:r>
              <a:rPr lang="fr-FR" sz="6400" dirty="0"/>
              <a:t>Ordre Stop-Limite</a:t>
            </a:r>
          </a:p>
          <a:p>
            <a:pPr algn="ctr">
              <a:lnSpc>
                <a:spcPct val="110000"/>
              </a:lnSpc>
            </a:pPr>
            <a:endParaRPr lang="fr-FR" sz="5600" dirty="0">
              <a:solidFill>
                <a:schemeClr val="tx1"/>
              </a:solidFill>
            </a:endParaRPr>
          </a:p>
          <a:p>
            <a:pPr algn="ctr">
              <a:lnSpc>
                <a:spcPct val="110000"/>
              </a:lnSpc>
              <a:spcBef>
                <a:spcPts val="0"/>
              </a:spcBef>
            </a:pPr>
            <a:r>
              <a:rPr lang="fr-FR" sz="5600" dirty="0">
                <a:solidFill>
                  <a:schemeClr val="tx1"/>
                </a:solidFill>
              </a:rPr>
              <a:t>Combine</a:t>
            </a:r>
            <a:r>
              <a:rPr lang="fr-FR" sz="5600" b="0" dirty="0">
                <a:solidFill>
                  <a:schemeClr val="tx1"/>
                </a:solidFill>
              </a:rPr>
              <a:t> les caractéristiques de l'ordre </a:t>
            </a:r>
            <a:r>
              <a:rPr lang="fr-FR" sz="5600" dirty="0">
                <a:solidFill>
                  <a:schemeClr val="tx1"/>
                </a:solidFill>
              </a:rPr>
              <a:t>stop</a:t>
            </a:r>
            <a:r>
              <a:rPr lang="fr-FR" sz="5600" b="0" dirty="0">
                <a:solidFill>
                  <a:schemeClr val="tx1"/>
                </a:solidFill>
              </a:rPr>
              <a:t> et de l'ordre </a:t>
            </a:r>
            <a:r>
              <a:rPr lang="fr-FR" sz="5600" dirty="0">
                <a:solidFill>
                  <a:schemeClr val="tx1"/>
                </a:solidFill>
              </a:rPr>
              <a:t>à limite</a:t>
            </a:r>
            <a:endParaRPr lang="fr-FR" sz="5600" b="0" dirty="0">
              <a:solidFill>
                <a:schemeClr val="tx1"/>
              </a:solidFill>
            </a:endParaRPr>
          </a:p>
          <a:p>
            <a:pPr lvl="1" algn="ctr">
              <a:lnSpc>
                <a:spcPct val="110000"/>
              </a:lnSpc>
            </a:pPr>
            <a:endParaRPr lang="fr-FR" sz="5600" dirty="0"/>
          </a:p>
          <a:p>
            <a:pPr lvl="1" algn="ctr">
              <a:lnSpc>
                <a:spcPct val="110000"/>
              </a:lnSpc>
            </a:pPr>
            <a:r>
              <a:rPr lang="fr-FR" sz="5600" dirty="0"/>
              <a:t>Active un ordre à limite après avoir </a:t>
            </a:r>
            <a:r>
              <a:rPr lang="fr-FR" sz="5600" u="sng" dirty="0"/>
              <a:t>atteint un seuil</a:t>
            </a:r>
          </a:p>
        </p:txBody>
      </p:sp>
      <p:pic>
        <p:nvPicPr>
          <p:cNvPr id="13" name="Graphique 12" descr="Poignée de main avec un remplissage uni">
            <a:extLst>
              <a:ext uri="{FF2B5EF4-FFF2-40B4-BE49-F238E27FC236}">
                <a16:creationId xmlns:a16="http://schemas.microsoft.com/office/drawing/2014/main" id="{A2B51D5B-D772-ED90-8ACE-40AD45AE5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6356" y="1257384"/>
            <a:ext cx="914400" cy="914400"/>
          </a:xfrm>
          <a:prstGeom prst="rect">
            <a:avLst/>
          </a:prstGeom>
        </p:spPr>
      </p:pic>
      <p:pic>
        <p:nvPicPr>
          <p:cNvPr id="16" name="Graphique 15" descr="Avertissement avec un remplissage uni">
            <a:extLst>
              <a:ext uri="{FF2B5EF4-FFF2-40B4-BE49-F238E27FC236}">
                <a16:creationId xmlns:a16="http://schemas.microsoft.com/office/drawing/2014/main" id="{95DF5C53-4263-693B-1280-87D30BA733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8804" y="1352676"/>
            <a:ext cx="641277" cy="641277"/>
          </a:xfrm>
          <a:prstGeom prst="rect">
            <a:avLst/>
          </a:prstGeom>
        </p:spPr>
      </p:pic>
      <p:pic>
        <p:nvPicPr>
          <p:cNvPr id="18" name="Graphique 17" descr="Panneau d’interdiction avec un remplissage uni">
            <a:extLst>
              <a:ext uri="{FF2B5EF4-FFF2-40B4-BE49-F238E27FC236}">
                <a16:creationId xmlns:a16="http://schemas.microsoft.com/office/drawing/2014/main" id="{FA851847-9107-24AA-4E4D-D52FF81244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4547" y="1335399"/>
            <a:ext cx="744457" cy="744457"/>
          </a:xfrm>
          <a:prstGeom prst="rect">
            <a:avLst/>
          </a:prstGeom>
        </p:spPr>
      </p:pic>
      <p:pic>
        <p:nvPicPr>
          <p:cNvPr id="19" name="Graphique 18" descr="Avertissement avec un remplissage uni">
            <a:extLst>
              <a:ext uri="{FF2B5EF4-FFF2-40B4-BE49-F238E27FC236}">
                <a16:creationId xmlns:a16="http://schemas.microsoft.com/office/drawing/2014/main" id="{343AC5EE-F169-7C80-064A-40E75E3C6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9167" y="1300859"/>
            <a:ext cx="641277" cy="641277"/>
          </a:xfrm>
          <a:prstGeom prst="rect">
            <a:avLst/>
          </a:prstGeom>
        </p:spPr>
      </p:pic>
      <p:pic>
        <p:nvPicPr>
          <p:cNvPr id="20" name="Graphique 19" descr="Panneau d’interdiction avec un remplissage uni">
            <a:extLst>
              <a:ext uri="{FF2B5EF4-FFF2-40B4-BE49-F238E27FC236}">
                <a16:creationId xmlns:a16="http://schemas.microsoft.com/office/drawing/2014/main" id="{9DEB4B52-135E-61DC-8BB6-F3B7DA359A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6565" y="1233782"/>
            <a:ext cx="744457" cy="744457"/>
          </a:xfrm>
          <a:prstGeom prst="rect">
            <a:avLst/>
          </a:prstGeom>
        </p:spPr>
      </p:pic>
    </p:spTree>
    <p:extLst>
      <p:ext uri="{BB962C8B-B14F-4D97-AF65-F5344CB8AC3E}">
        <p14:creationId xmlns:p14="http://schemas.microsoft.com/office/powerpoint/2010/main" val="3948213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Fixation des prix</a:t>
            </a:r>
          </a:p>
        </p:txBody>
      </p:sp>
      <p:pic>
        <p:nvPicPr>
          <p:cNvPr id="9" name="Image 8">
            <a:extLst>
              <a:ext uri="{FF2B5EF4-FFF2-40B4-BE49-F238E27FC236}">
                <a16:creationId xmlns:a16="http://schemas.microsoft.com/office/drawing/2014/main" id="{4458734B-D0CB-488F-2E83-8A7353657441}"/>
              </a:ext>
            </a:extLst>
          </p:cNvPr>
          <p:cNvPicPr>
            <a:picLocks noChangeAspect="1"/>
          </p:cNvPicPr>
          <p:nvPr/>
        </p:nvPicPr>
        <p:blipFill>
          <a:blip r:embed="rId2"/>
          <a:stretch>
            <a:fillRect/>
          </a:stretch>
        </p:blipFill>
        <p:spPr>
          <a:xfrm>
            <a:off x="1606397" y="2194674"/>
            <a:ext cx="5931205" cy="1809843"/>
          </a:xfrm>
          <a:prstGeom prst="rect">
            <a:avLst/>
          </a:prstGeom>
        </p:spPr>
      </p:pic>
      <p:sp>
        <p:nvSpPr>
          <p:cNvPr id="10" name="Espace réservé de la date 9">
            <a:extLst>
              <a:ext uri="{FF2B5EF4-FFF2-40B4-BE49-F238E27FC236}">
                <a16:creationId xmlns:a16="http://schemas.microsoft.com/office/drawing/2014/main" id="{EEA6C52D-B2EC-1F54-AF49-3A9E96D06C01}"/>
              </a:ext>
            </a:extLst>
          </p:cNvPr>
          <p:cNvSpPr>
            <a:spLocks noGrp="1"/>
          </p:cNvSpPr>
          <p:nvPr>
            <p:ph type="dt" sz="half" idx="10"/>
          </p:nvPr>
        </p:nvSpPr>
        <p:spPr/>
        <p:txBody>
          <a:bodyPr/>
          <a:lstStyle/>
          <a:p>
            <a:fld id="{4621CBBF-C049-4F7C-A904-F127312B7BB6}" type="datetime1">
              <a:rPr lang="fr-FR" smtClean="0"/>
              <a:t>03/12/2023</a:t>
            </a:fld>
            <a:endParaRPr lang="fr-FR"/>
          </a:p>
        </p:txBody>
      </p:sp>
    </p:spTree>
    <p:extLst>
      <p:ext uri="{BB962C8B-B14F-4D97-AF65-F5344CB8AC3E}">
        <p14:creationId xmlns:p14="http://schemas.microsoft.com/office/powerpoint/2010/main" val="3843145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Fixation des prix</a:t>
            </a:r>
          </a:p>
        </p:txBody>
      </p:sp>
      <p:pic>
        <p:nvPicPr>
          <p:cNvPr id="8" name="Image 7">
            <a:extLst>
              <a:ext uri="{FF2B5EF4-FFF2-40B4-BE49-F238E27FC236}">
                <a16:creationId xmlns:a16="http://schemas.microsoft.com/office/drawing/2014/main" id="{3CE137EA-056F-5D50-82BA-93E8F26B561B}"/>
              </a:ext>
            </a:extLst>
          </p:cNvPr>
          <p:cNvPicPr>
            <a:picLocks noChangeAspect="1"/>
          </p:cNvPicPr>
          <p:nvPr/>
        </p:nvPicPr>
        <p:blipFill>
          <a:blip r:embed="rId2"/>
          <a:stretch>
            <a:fillRect/>
          </a:stretch>
        </p:blipFill>
        <p:spPr>
          <a:xfrm>
            <a:off x="2262331" y="1337468"/>
            <a:ext cx="4497907" cy="3315600"/>
          </a:xfrm>
          <a:prstGeom prst="rect">
            <a:avLst/>
          </a:prstGeom>
        </p:spPr>
      </p:pic>
      <p:sp>
        <p:nvSpPr>
          <p:cNvPr id="10" name="Espace réservé de la date 9">
            <a:extLst>
              <a:ext uri="{FF2B5EF4-FFF2-40B4-BE49-F238E27FC236}">
                <a16:creationId xmlns:a16="http://schemas.microsoft.com/office/drawing/2014/main" id="{1EE7A2C1-3D2F-C7FA-E53F-32EC1635AC21}"/>
              </a:ext>
            </a:extLst>
          </p:cNvPr>
          <p:cNvSpPr>
            <a:spLocks noGrp="1"/>
          </p:cNvSpPr>
          <p:nvPr>
            <p:ph type="dt" sz="half" idx="10"/>
          </p:nvPr>
        </p:nvSpPr>
        <p:spPr/>
        <p:txBody>
          <a:bodyPr/>
          <a:lstStyle/>
          <a:p>
            <a:fld id="{7DE792D8-0440-4B7B-8EA8-E541F96D5D47}" type="datetime1">
              <a:rPr lang="fr-FR" smtClean="0"/>
              <a:t>03/12/2023</a:t>
            </a:fld>
            <a:endParaRPr lang="fr-FR"/>
          </a:p>
        </p:txBody>
      </p:sp>
    </p:spTree>
    <p:extLst>
      <p:ext uri="{BB962C8B-B14F-4D97-AF65-F5344CB8AC3E}">
        <p14:creationId xmlns:p14="http://schemas.microsoft.com/office/powerpoint/2010/main" val="312606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Fixation des prix</a:t>
            </a:r>
          </a:p>
        </p:txBody>
      </p:sp>
      <p:pic>
        <p:nvPicPr>
          <p:cNvPr id="8" name="Image 7">
            <a:extLst>
              <a:ext uri="{FF2B5EF4-FFF2-40B4-BE49-F238E27FC236}">
                <a16:creationId xmlns:a16="http://schemas.microsoft.com/office/drawing/2014/main" id="{CA32B9BA-B357-A78C-AF05-D45F66119C7F}"/>
              </a:ext>
            </a:extLst>
          </p:cNvPr>
          <p:cNvPicPr>
            <a:picLocks noChangeAspect="1"/>
          </p:cNvPicPr>
          <p:nvPr/>
        </p:nvPicPr>
        <p:blipFill>
          <a:blip r:embed="rId2"/>
          <a:stretch>
            <a:fillRect/>
          </a:stretch>
        </p:blipFill>
        <p:spPr>
          <a:xfrm>
            <a:off x="2294486" y="1337468"/>
            <a:ext cx="4555027" cy="3315600"/>
          </a:xfrm>
          <a:prstGeom prst="rect">
            <a:avLst/>
          </a:prstGeom>
        </p:spPr>
      </p:pic>
      <p:sp>
        <p:nvSpPr>
          <p:cNvPr id="10" name="Espace réservé de la date 9">
            <a:extLst>
              <a:ext uri="{FF2B5EF4-FFF2-40B4-BE49-F238E27FC236}">
                <a16:creationId xmlns:a16="http://schemas.microsoft.com/office/drawing/2014/main" id="{344BD10A-5FEC-521D-52F5-23BABE142A52}"/>
              </a:ext>
            </a:extLst>
          </p:cNvPr>
          <p:cNvSpPr>
            <a:spLocks noGrp="1"/>
          </p:cNvSpPr>
          <p:nvPr>
            <p:ph type="dt" sz="half" idx="10"/>
          </p:nvPr>
        </p:nvSpPr>
        <p:spPr/>
        <p:txBody>
          <a:bodyPr/>
          <a:lstStyle/>
          <a:p>
            <a:fld id="{5A169665-BAC4-42DB-9041-DA9B732B8321}" type="datetime1">
              <a:rPr lang="fr-FR" smtClean="0"/>
              <a:t>03/12/2023</a:t>
            </a:fld>
            <a:endParaRPr lang="fr-FR"/>
          </a:p>
        </p:txBody>
      </p:sp>
    </p:spTree>
    <p:extLst>
      <p:ext uri="{BB962C8B-B14F-4D97-AF65-F5344CB8AC3E}">
        <p14:creationId xmlns:p14="http://schemas.microsoft.com/office/powerpoint/2010/main" val="3401590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32026" y="1194275"/>
            <a:ext cx="8006666" cy="3291265"/>
          </a:xfrm>
        </p:spPr>
        <p:txBody>
          <a:bodyPr>
            <a:normAutofit/>
          </a:bodyPr>
          <a:lstStyle/>
          <a:p>
            <a:r>
              <a:rPr lang="fr-FR" b="0" i="0" u="none" strike="noStrike" baseline="0" dirty="0">
                <a:solidFill>
                  <a:schemeClr val="tx1"/>
                </a:solidFill>
              </a:rPr>
              <a:t>Le carnet d’ordres de la cotation en continu d’une action contient :</a:t>
            </a:r>
          </a:p>
          <a:p>
            <a:endParaRPr lang="fr-FR" b="0" i="0" u="none" strike="noStrike" baseline="0" dirty="0">
              <a:solidFill>
                <a:schemeClr val="tx1"/>
              </a:solidFill>
            </a:endParaRPr>
          </a:p>
          <a:p>
            <a:pPr marL="285750" indent="-285750">
              <a:lnSpc>
                <a:spcPct val="100000"/>
              </a:lnSpc>
              <a:spcBef>
                <a:spcPts val="0"/>
              </a:spcBef>
              <a:buFont typeface="Arial" panose="020B0604020202020204" pitchFamily="34" charset="0"/>
              <a:buChar char="•"/>
            </a:pPr>
            <a:r>
              <a:rPr lang="fr-FR" b="0" i="0" u="none" strike="noStrike" baseline="0" dirty="0">
                <a:solidFill>
                  <a:schemeClr val="tx1"/>
                </a:solidFill>
              </a:rPr>
              <a:t>100 ordres d’achat à 100$</a:t>
            </a:r>
          </a:p>
          <a:p>
            <a:pPr marL="285750" indent="-285750">
              <a:lnSpc>
                <a:spcPct val="100000"/>
              </a:lnSpc>
              <a:spcBef>
                <a:spcPts val="0"/>
              </a:spcBef>
              <a:buFont typeface="Arial" panose="020B0604020202020204" pitchFamily="34" charset="0"/>
              <a:buChar char="•"/>
            </a:pPr>
            <a:r>
              <a:rPr lang="fr-FR" b="0" i="0" u="none" strike="noStrike" baseline="0" dirty="0">
                <a:solidFill>
                  <a:schemeClr val="tx1"/>
                </a:solidFill>
              </a:rPr>
              <a:t>200 ordres d’achat à 99.9$</a:t>
            </a:r>
          </a:p>
          <a:p>
            <a:pPr marL="285750" indent="-285750">
              <a:lnSpc>
                <a:spcPct val="100000"/>
              </a:lnSpc>
              <a:spcBef>
                <a:spcPts val="0"/>
              </a:spcBef>
              <a:buFont typeface="Arial" panose="020B0604020202020204" pitchFamily="34" charset="0"/>
              <a:buChar char="•"/>
            </a:pPr>
            <a:r>
              <a:rPr lang="fr-FR" b="0" i="0" u="none" strike="noStrike" baseline="0" dirty="0">
                <a:solidFill>
                  <a:schemeClr val="tx1"/>
                </a:solidFill>
              </a:rPr>
              <a:t>600 ordres d’achat à 99.8$</a:t>
            </a:r>
          </a:p>
          <a:p>
            <a:pPr marL="285750" indent="-285750">
              <a:lnSpc>
                <a:spcPct val="100000"/>
              </a:lnSpc>
              <a:spcBef>
                <a:spcPts val="0"/>
              </a:spcBef>
              <a:buFont typeface="Arial" panose="020B0604020202020204" pitchFamily="34" charset="0"/>
              <a:buChar char="•"/>
            </a:pPr>
            <a:r>
              <a:rPr lang="fr-FR" b="0" i="0" u="none" strike="noStrike" baseline="0" dirty="0">
                <a:solidFill>
                  <a:schemeClr val="tx1"/>
                </a:solidFill>
              </a:rPr>
              <a:t>500 ordres à 99,7</a:t>
            </a:r>
          </a:p>
          <a:p>
            <a:r>
              <a:rPr lang="fr-FR" b="0" i="0" u="none" strike="noStrike" baseline="0" dirty="0">
                <a:solidFill>
                  <a:schemeClr val="tx1"/>
                </a:solidFill>
              </a:rPr>
              <a:t>Un trader place un ordre de vente de 400 actions ATM. </a:t>
            </a:r>
          </a:p>
          <a:p>
            <a:r>
              <a:rPr lang="fr-FR" i="0" u="none" strike="noStrike" baseline="0" dirty="0">
                <a:solidFill>
                  <a:schemeClr val="tx1"/>
                </a:solidFill>
              </a:rPr>
              <a:t>Quel est le prix moyen d’exécution ?</a:t>
            </a:r>
            <a:endParaRPr lang="fr-FR"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Question</a:t>
            </a:r>
          </a:p>
        </p:txBody>
      </p:sp>
      <p:sp>
        <p:nvSpPr>
          <p:cNvPr id="8" name="Espace réservé de la date 7">
            <a:extLst>
              <a:ext uri="{FF2B5EF4-FFF2-40B4-BE49-F238E27FC236}">
                <a16:creationId xmlns:a16="http://schemas.microsoft.com/office/drawing/2014/main" id="{17A8121C-92A2-84E4-4FCC-56BB6CA11328}"/>
              </a:ext>
            </a:extLst>
          </p:cNvPr>
          <p:cNvSpPr>
            <a:spLocks noGrp="1"/>
          </p:cNvSpPr>
          <p:nvPr>
            <p:ph type="dt" sz="half" idx="10"/>
          </p:nvPr>
        </p:nvSpPr>
        <p:spPr/>
        <p:txBody>
          <a:bodyPr/>
          <a:lstStyle/>
          <a:p>
            <a:fld id="{56EFB612-4831-420B-8E67-4E586D390521}" type="datetime1">
              <a:rPr lang="fr-FR" smtClean="0"/>
              <a:t>03/12/2023</a:t>
            </a:fld>
            <a:endParaRPr lang="fr-FR"/>
          </a:p>
        </p:txBody>
      </p:sp>
    </p:spTree>
    <p:extLst>
      <p:ext uri="{BB962C8B-B14F-4D97-AF65-F5344CB8AC3E}">
        <p14:creationId xmlns:p14="http://schemas.microsoft.com/office/powerpoint/2010/main" val="860313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057246" y="1823738"/>
            <a:ext cx="2647768" cy="3069069"/>
          </a:xfrm>
        </p:spPr>
        <p:txBody>
          <a:bodyPr>
            <a:normAutofit/>
          </a:bodyPr>
          <a:lstStyle/>
          <a:p>
            <a:pPr algn="ctr"/>
            <a:r>
              <a:rPr lang="fr-FR" dirty="0">
                <a:solidFill>
                  <a:schemeClr val="tx1"/>
                </a:solidFill>
              </a:rPr>
              <a:t>Créances</a:t>
            </a:r>
            <a:r>
              <a:rPr lang="fr-FR" b="0" dirty="0">
                <a:solidFill>
                  <a:schemeClr val="tx1"/>
                </a:solidFill>
              </a:rPr>
              <a:t> émis par des entreprises/gouvernements</a:t>
            </a:r>
          </a:p>
          <a:p>
            <a:r>
              <a:rPr lang="fr-FR" dirty="0">
                <a:solidFill>
                  <a:schemeClr val="tx1"/>
                </a:solidFill>
              </a:rPr>
              <a:t>Intérêts réguliers</a:t>
            </a:r>
          </a:p>
          <a:p>
            <a:r>
              <a:rPr lang="fr-FR" dirty="0">
                <a:solidFill>
                  <a:schemeClr val="tx1"/>
                </a:solidFill>
              </a:rPr>
              <a:t>remboursement du capital</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obligations</a:t>
            </a:r>
          </a:p>
        </p:txBody>
      </p:sp>
      <p:sp>
        <p:nvSpPr>
          <p:cNvPr id="8" name="Espace réservé de la date 7">
            <a:extLst>
              <a:ext uri="{FF2B5EF4-FFF2-40B4-BE49-F238E27FC236}">
                <a16:creationId xmlns:a16="http://schemas.microsoft.com/office/drawing/2014/main" id="{34710477-1F20-53F8-0B21-742C75EE8DFA}"/>
              </a:ext>
            </a:extLst>
          </p:cNvPr>
          <p:cNvSpPr>
            <a:spLocks noGrp="1"/>
          </p:cNvSpPr>
          <p:nvPr>
            <p:ph type="dt" sz="half" idx="10"/>
          </p:nvPr>
        </p:nvSpPr>
        <p:spPr/>
        <p:txBody>
          <a:bodyPr/>
          <a:lstStyle/>
          <a:p>
            <a:fld id="{2FB5E15C-6D34-45E2-8BFA-8AFBB6D91726}" type="datetime1">
              <a:rPr lang="fr-FR" smtClean="0"/>
              <a:t>03/12/2023</a:t>
            </a:fld>
            <a:endParaRPr lang="fr-FR"/>
          </a:p>
        </p:txBody>
      </p:sp>
      <p:sp>
        <p:nvSpPr>
          <p:cNvPr id="3" name="Espace réservé du contenu 1">
            <a:extLst>
              <a:ext uri="{FF2B5EF4-FFF2-40B4-BE49-F238E27FC236}">
                <a16:creationId xmlns:a16="http://schemas.microsoft.com/office/drawing/2014/main" id="{2D39413C-D811-EF4A-4605-611BDE701E9E}"/>
              </a:ext>
            </a:extLst>
          </p:cNvPr>
          <p:cNvSpPr txBox="1">
            <a:spLocks/>
          </p:cNvSpPr>
          <p:nvPr/>
        </p:nvSpPr>
        <p:spPr>
          <a:xfrm>
            <a:off x="5438988" y="2259792"/>
            <a:ext cx="3126101" cy="196266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r>
              <a:rPr lang="fr-FR" sz="1400" dirty="0"/>
              <a:t>Emises sur le </a:t>
            </a:r>
            <a:r>
              <a:rPr lang="fr-FR" sz="1400" b="1" dirty="0"/>
              <a:t>marché primaire</a:t>
            </a:r>
            <a:endParaRPr lang="fr-FR" sz="1400" dirty="0"/>
          </a:p>
          <a:p>
            <a:pPr lvl="1" algn="ctr"/>
            <a:endParaRPr lang="fr-FR" sz="1400" dirty="0"/>
          </a:p>
          <a:p>
            <a:pPr lvl="1" algn="ctr"/>
            <a:r>
              <a:rPr lang="fr-FR" sz="1400" dirty="0"/>
              <a:t>Grande</a:t>
            </a:r>
            <a:r>
              <a:rPr lang="fr-FR" sz="1400" b="1" dirty="0"/>
              <a:t> diversité </a:t>
            </a:r>
            <a:endParaRPr lang="fr-FR" sz="1400" dirty="0"/>
          </a:p>
        </p:txBody>
      </p:sp>
      <p:pic>
        <p:nvPicPr>
          <p:cNvPr id="10" name="Graphique 9" descr="Bâtiment avec un remplissage uni">
            <a:extLst>
              <a:ext uri="{FF2B5EF4-FFF2-40B4-BE49-F238E27FC236}">
                <a16:creationId xmlns:a16="http://schemas.microsoft.com/office/drawing/2014/main" id="{83954A69-AE45-9742-3AE2-D5C7A24B7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4766" y="1335455"/>
            <a:ext cx="914400" cy="914400"/>
          </a:xfrm>
          <a:prstGeom prst="rect">
            <a:avLst/>
          </a:prstGeom>
        </p:spPr>
      </p:pic>
      <p:pic>
        <p:nvPicPr>
          <p:cNvPr id="11" name="Graphique 10" descr="Coche avec un remplissage uni">
            <a:extLst>
              <a:ext uri="{FF2B5EF4-FFF2-40B4-BE49-F238E27FC236}">
                <a16:creationId xmlns:a16="http://schemas.microsoft.com/office/drawing/2014/main" id="{E5026F7E-2B8A-7C1A-28E5-7D0237A01C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350" y="3241124"/>
            <a:ext cx="357800" cy="357800"/>
          </a:xfrm>
          <a:prstGeom prst="rect">
            <a:avLst/>
          </a:prstGeom>
        </p:spPr>
      </p:pic>
      <p:pic>
        <p:nvPicPr>
          <p:cNvPr id="12" name="Graphique 11" descr="Coche avec un remplissage uni">
            <a:extLst>
              <a:ext uri="{FF2B5EF4-FFF2-40B4-BE49-F238E27FC236}">
                <a16:creationId xmlns:a16="http://schemas.microsoft.com/office/drawing/2014/main" id="{D9BAFE76-68A5-BC3D-0F21-6AB02CB2E8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350" y="3806033"/>
            <a:ext cx="357800" cy="357800"/>
          </a:xfrm>
          <a:prstGeom prst="rect">
            <a:avLst/>
          </a:prstGeom>
        </p:spPr>
      </p:pic>
      <p:pic>
        <p:nvPicPr>
          <p:cNvPr id="14" name="Graphique 13" descr="Liste de contrôle avec un remplissage uni">
            <a:extLst>
              <a:ext uri="{FF2B5EF4-FFF2-40B4-BE49-F238E27FC236}">
                <a16:creationId xmlns:a16="http://schemas.microsoft.com/office/drawing/2014/main" id="{1966EE87-EA4A-BE84-BB52-B936E1DAAB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6752" y="1374896"/>
            <a:ext cx="914400" cy="914400"/>
          </a:xfrm>
          <a:prstGeom prst="rect">
            <a:avLst/>
          </a:prstGeom>
        </p:spPr>
      </p:pic>
    </p:spTree>
    <p:extLst>
      <p:ext uri="{BB962C8B-B14F-4D97-AF65-F5344CB8AC3E}">
        <p14:creationId xmlns:p14="http://schemas.microsoft.com/office/powerpoint/2010/main" val="481125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obligations</a:t>
            </a:r>
          </a:p>
        </p:txBody>
      </p:sp>
      <p:pic>
        <p:nvPicPr>
          <p:cNvPr id="2050" name="Picture 2" descr="Dette mondiale par pays 2023">
            <a:extLst>
              <a:ext uri="{FF2B5EF4-FFF2-40B4-BE49-F238E27FC236}">
                <a16:creationId xmlns:a16="http://schemas.microsoft.com/office/drawing/2014/main" id="{5C6C8B14-FD92-C833-F5AC-EDB2730E4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263" y="269558"/>
            <a:ext cx="3696837" cy="4872966"/>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e la date 7">
            <a:extLst>
              <a:ext uri="{FF2B5EF4-FFF2-40B4-BE49-F238E27FC236}">
                <a16:creationId xmlns:a16="http://schemas.microsoft.com/office/drawing/2014/main" id="{1EE47B77-2B47-9125-6AB6-11A63377F0E0}"/>
              </a:ext>
            </a:extLst>
          </p:cNvPr>
          <p:cNvSpPr>
            <a:spLocks noGrp="1"/>
          </p:cNvSpPr>
          <p:nvPr>
            <p:ph type="dt" sz="half" idx="10"/>
          </p:nvPr>
        </p:nvSpPr>
        <p:spPr/>
        <p:txBody>
          <a:bodyPr/>
          <a:lstStyle/>
          <a:p>
            <a:fld id="{4B3A83FA-BD46-4ADD-B134-E954A1CCF397}" type="datetime1">
              <a:rPr lang="fr-FR" smtClean="0"/>
              <a:t>03/12/2023</a:t>
            </a:fld>
            <a:endParaRPr lang="fr-FR"/>
          </a:p>
        </p:txBody>
      </p:sp>
    </p:spTree>
    <p:extLst>
      <p:ext uri="{BB962C8B-B14F-4D97-AF65-F5344CB8AC3E}">
        <p14:creationId xmlns:p14="http://schemas.microsoft.com/office/powerpoint/2010/main" val="463429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1" y="2124891"/>
            <a:ext cx="3796661" cy="2642374"/>
          </a:xfrm>
        </p:spPr>
        <p:txBody>
          <a:bodyPr>
            <a:normAutofit/>
          </a:bodyPr>
          <a:lstStyle/>
          <a:p>
            <a:pPr algn="ctr"/>
            <a:r>
              <a:rPr lang="fr-FR" sz="1600" dirty="0">
                <a:solidFill>
                  <a:schemeClr val="tx1"/>
                </a:solidFill>
              </a:rPr>
              <a:t>Une transaction « Cash » ou « Spot »</a:t>
            </a:r>
          </a:p>
          <a:p>
            <a:r>
              <a:rPr lang="fr-FR" b="0" dirty="0">
                <a:solidFill>
                  <a:schemeClr val="tx1"/>
                </a:solidFill>
              </a:rPr>
              <a:t>Echange d’un actif entre </a:t>
            </a:r>
            <a:r>
              <a:rPr lang="fr-FR" dirty="0">
                <a:solidFill>
                  <a:schemeClr val="tx1"/>
                </a:solidFill>
              </a:rPr>
              <a:t>deux parties</a:t>
            </a:r>
          </a:p>
          <a:p>
            <a:r>
              <a:rPr lang="fr-FR" b="0" dirty="0">
                <a:solidFill>
                  <a:schemeClr val="tx1"/>
                </a:solidFill>
              </a:rPr>
              <a:t>Paiement et livraison de l’actif </a:t>
            </a:r>
            <a:r>
              <a:rPr lang="fr-FR" b="0" u="sng" dirty="0">
                <a:solidFill>
                  <a:schemeClr val="tx1"/>
                </a:solidFill>
              </a:rPr>
              <a:t>dès que le prix est négocié</a:t>
            </a:r>
          </a:p>
          <a:p>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59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sp>
        <p:nvSpPr>
          <p:cNvPr id="10" name="Espace réservé de la date 9">
            <a:extLst>
              <a:ext uri="{FF2B5EF4-FFF2-40B4-BE49-F238E27FC236}">
                <a16:creationId xmlns:a16="http://schemas.microsoft.com/office/drawing/2014/main" id="{65C0AB2D-48A6-5D35-8C2C-F2A0319E496E}"/>
              </a:ext>
            </a:extLst>
          </p:cNvPr>
          <p:cNvSpPr>
            <a:spLocks noGrp="1"/>
          </p:cNvSpPr>
          <p:nvPr>
            <p:ph type="dt" sz="half" idx="10"/>
          </p:nvPr>
        </p:nvSpPr>
        <p:spPr/>
        <p:txBody>
          <a:bodyPr/>
          <a:lstStyle/>
          <a:p>
            <a:fld id="{8F1732E8-B064-4BBC-9E74-457762B3F450}" type="datetime1">
              <a:rPr lang="fr-FR" smtClean="0"/>
              <a:t>03/12/2023</a:t>
            </a:fld>
            <a:endParaRPr lang="fr-FR"/>
          </a:p>
        </p:txBody>
      </p:sp>
      <p:sp>
        <p:nvSpPr>
          <p:cNvPr id="3" name="Espace réservé du contenu 1">
            <a:extLst>
              <a:ext uri="{FF2B5EF4-FFF2-40B4-BE49-F238E27FC236}">
                <a16:creationId xmlns:a16="http://schemas.microsoft.com/office/drawing/2014/main" id="{62ED5FCD-EBAC-F6C3-6382-0D9096C16167}"/>
              </a:ext>
            </a:extLst>
          </p:cNvPr>
          <p:cNvSpPr txBox="1">
            <a:spLocks/>
          </p:cNvSpPr>
          <p:nvPr/>
        </p:nvSpPr>
        <p:spPr>
          <a:xfrm>
            <a:off x="4572000" y="2211977"/>
            <a:ext cx="4188823" cy="246820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Une transaction « </a:t>
            </a:r>
            <a:r>
              <a:rPr lang="fr-FR" sz="1600" dirty="0" err="1">
                <a:solidFill>
                  <a:schemeClr val="tx1"/>
                </a:solidFill>
              </a:rPr>
              <a:t>Forward</a:t>
            </a:r>
            <a:r>
              <a:rPr lang="fr-FR" sz="1600" dirty="0">
                <a:solidFill>
                  <a:schemeClr val="tx1"/>
                </a:solidFill>
              </a:rPr>
              <a:t> »</a:t>
            </a:r>
          </a:p>
          <a:p>
            <a:r>
              <a:rPr lang="fr-FR" b="0" dirty="0">
                <a:solidFill>
                  <a:schemeClr val="tx1"/>
                </a:solidFill>
              </a:rPr>
              <a:t>Contrat où les </a:t>
            </a:r>
            <a:r>
              <a:rPr lang="fr-FR" dirty="0">
                <a:solidFill>
                  <a:schemeClr val="tx1"/>
                </a:solidFill>
              </a:rPr>
              <a:t>deux parties se mettent d’accord </a:t>
            </a:r>
            <a:r>
              <a:rPr lang="fr-FR" b="0" dirty="0">
                <a:solidFill>
                  <a:schemeClr val="tx1"/>
                </a:solidFill>
              </a:rPr>
              <a:t>sur les termes de la transaction</a:t>
            </a:r>
          </a:p>
          <a:p>
            <a:r>
              <a:rPr lang="fr-FR" b="0" dirty="0">
                <a:solidFill>
                  <a:schemeClr val="tx1"/>
                </a:solidFill>
              </a:rPr>
              <a:t>Paiement et la livraison faits </a:t>
            </a:r>
            <a:r>
              <a:rPr lang="fr-FR" dirty="0">
                <a:solidFill>
                  <a:schemeClr val="tx1"/>
                </a:solidFill>
              </a:rPr>
              <a:t>à une date future</a:t>
            </a:r>
          </a:p>
          <a:p>
            <a:endParaRPr lang="fr-FR" dirty="0"/>
          </a:p>
        </p:txBody>
      </p:sp>
      <p:pic>
        <p:nvPicPr>
          <p:cNvPr id="11" name="Graphique 10" descr="Futur avec un remplissage uni">
            <a:extLst>
              <a:ext uri="{FF2B5EF4-FFF2-40B4-BE49-F238E27FC236}">
                <a16:creationId xmlns:a16="http://schemas.microsoft.com/office/drawing/2014/main" id="{9EBF1134-B790-95DD-2118-F61C0C9898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9588" y="1440635"/>
            <a:ext cx="914400" cy="914400"/>
          </a:xfrm>
          <a:prstGeom prst="rect">
            <a:avLst/>
          </a:prstGeom>
        </p:spPr>
      </p:pic>
      <p:pic>
        <p:nvPicPr>
          <p:cNvPr id="13" name="Graphique 12" descr="Chariot de courses avec un remplissage uni">
            <a:extLst>
              <a:ext uri="{FF2B5EF4-FFF2-40B4-BE49-F238E27FC236}">
                <a16:creationId xmlns:a16="http://schemas.microsoft.com/office/drawing/2014/main" id="{C86E8C35-7D16-B793-51C5-653EDE8DE1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94251" y="1440635"/>
            <a:ext cx="914400" cy="914400"/>
          </a:xfrm>
          <a:prstGeom prst="rect">
            <a:avLst/>
          </a:prstGeom>
        </p:spPr>
      </p:pic>
    </p:spTree>
    <p:extLst>
      <p:ext uri="{BB962C8B-B14F-4D97-AF65-F5344CB8AC3E}">
        <p14:creationId xmlns:p14="http://schemas.microsoft.com/office/powerpoint/2010/main" val="353237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562263" y="1244749"/>
            <a:ext cx="3816913" cy="839571"/>
          </a:xfrm>
        </p:spPr>
        <p:txBody>
          <a:bodyPr>
            <a:normAutofit/>
          </a:bodyPr>
          <a:lstStyle/>
          <a:p>
            <a:pPr marL="342900" indent="-342900">
              <a:buFont typeface="Arial" panose="020B0604020202020204" pitchFamily="34" charset="0"/>
              <a:buChar char="•"/>
            </a:pPr>
            <a:r>
              <a:rPr lang="fr-FR" b="0" dirty="0">
                <a:solidFill>
                  <a:schemeClr val="tx1"/>
                </a:solidFill>
              </a:rPr>
              <a:t>Création des Bourses formelles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Bourses à la Renaissance</a:t>
            </a:r>
          </a:p>
        </p:txBody>
      </p:sp>
      <p:sp>
        <p:nvSpPr>
          <p:cNvPr id="8" name="Espace réservé de la date 7">
            <a:extLst>
              <a:ext uri="{FF2B5EF4-FFF2-40B4-BE49-F238E27FC236}">
                <a16:creationId xmlns:a16="http://schemas.microsoft.com/office/drawing/2014/main" id="{6D33BA75-C487-370E-EA11-46334DFABC4E}"/>
              </a:ext>
            </a:extLst>
          </p:cNvPr>
          <p:cNvSpPr>
            <a:spLocks noGrp="1"/>
          </p:cNvSpPr>
          <p:nvPr>
            <p:ph type="dt" sz="half" idx="10"/>
          </p:nvPr>
        </p:nvSpPr>
        <p:spPr/>
        <p:txBody>
          <a:bodyPr/>
          <a:lstStyle/>
          <a:p>
            <a:fld id="{6E92F903-4601-4B7E-A4B3-9B041ECDB45B}" type="datetime1">
              <a:rPr lang="fr-FR" smtClean="0"/>
              <a:t>03/12/2023</a:t>
            </a:fld>
            <a:endParaRPr lang="fr-FR"/>
          </a:p>
        </p:txBody>
      </p:sp>
      <p:pic>
        <p:nvPicPr>
          <p:cNvPr id="10" name="Image 9" descr="Une image contenant plein air, ciel, horloge, route&#10;&#10;Description générée automatiquement">
            <a:extLst>
              <a:ext uri="{FF2B5EF4-FFF2-40B4-BE49-F238E27FC236}">
                <a16:creationId xmlns:a16="http://schemas.microsoft.com/office/drawing/2014/main" id="{EC522A80-C61E-FD97-D4B7-9DCF9D8A2E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036" y="1290315"/>
            <a:ext cx="3816913" cy="2550970"/>
          </a:xfrm>
          <a:prstGeom prst="rect">
            <a:avLst/>
          </a:prstGeom>
        </p:spPr>
      </p:pic>
      <p:sp>
        <p:nvSpPr>
          <p:cNvPr id="11" name="Espace réservé du contenu 1">
            <a:extLst>
              <a:ext uri="{FF2B5EF4-FFF2-40B4-BE49-F238E27FC236}">
                <a16:creationId xmlns:a16="http://schemas.microsoft.com/office/drawing/2014/main" id="{D94192BE-2D70-19E8-6FB1-865EA940B00F}"/>
              </a:ext>
            </a:extLst>
          </p:cNvPr>
          <p:cNvSpPr txBox="1">
            <a:spLocks/>
          </p:cNvSpPr>
          <p:nvPr/>
        </p:nvSpPr>
        <p:spPr>
          <a:xfrm>
            <a:off x="5013765" y="3790957"/>
            <a:ext cx="4046345" cy="100569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i="1" dirty="0">
                <a:solidFill>
                  <a:schemeClr val="tx1"/>
                </a:solidFill>
              </a:rPr>
              <a:t>La Bourse d'Amsterdam </a:t>
            </a:r>
            <a:r>
              <a:rPr lang="fr-FR" b="0" i="1" dirty="0">
                <a:solidFill>
                  <a:schemeClr val="tx1"/>
                </a:solidFill>
              </a:rPr>
              <a:t>(1602), la première véritable bourse (échange d’actions)</a:t>
            </a:r>
          </a:p>
        </p:txBody>
      </p:sp>
      <p:sp>
        <p:nvSpPr>
          <p:cNvPr id="12" name="Espace réservé du contenu 1">
            <a:extLst>
              <a:ext uri="{FF2B5EF4-FFF2-40B4-BE49-F238E27FC236}">
                <a16:creationId xmlns:a16="http://schemas.microsoft.com/office/drawing/2014/main" id="{5C336331-40D5-BB56-DE05-CA69A6F9684D}"/>
              </a:ext>
            </a:extLst>
          </p:cNvPr>
          <p:cNvSpPr txBox="1">
            <a:spLocks/>
          </p:cNvSpPr>
          <p:nvPr/>
        </p:nvSpPr>
        <p:spPr>
          <a:xfrm>
            <a:off x="562263" y="2521826"/>
            <a:ext cx="3816913" cy="1349155"/>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Des compagnies de </a:t>
            </a:r>
            <a:r>
              <a:rPr lang="fr-FR" dirty="0">
                <a:solidFill>
                  <a:schemeClr val="tx1"/>
                </a:solidFill>
              </a:rPr>
              <a:t>commerce maritime </a:t>
            </a:r>
            <a:r>
              <a:rPr lang="fr-FR" b="0" dirty="0">
                <a:solidFill>
                  <a:schemeClr val="tx1"/>
                </a:solidFill>
              </a:rPr>
              <a:t>ont </a:t>
            </a:r>
            <a:r>
              <a:rPr lang="fr-FR" dirty="0">
                <a:solidFill>
                  <a:schemeClr val="tx1"/>
                </a:solidFill>
              </a:rPr>
              <a:t>émis des actions </a:t>
            </a:r>
            <a:r>
              <a:rPr lang="fr-FR" b="0" dirty="0">
                <a:solidFill>
                  <a:schemeClr val="tx1"/>
                </a:solidFill>
              </a:rPr>
              <a:t>pour </a:t>
            </a:r>
            <a:r>
              <a:rPr lang="fr-FR" dirty="0">
                <a:solidFill>
                  <a:schemeClr val="tx1"/>
                </a:solidFill>
              </a:rPr>
              <a:t>financer leurs expéditions</a:t>
            </a:r>
          </a:p>
          <a:p>
            <a:pPr algn="ctr"/>
            <a:r>
              <a:rPr lang="fr-FR" b="0" dirty="0">
                <a:solidFill>
                  <a:schemeClr val="tx1"/>
                </a:solidFill>
              </a:rPr>
              <a:t> = le début du commerce d'actions.</a:t>
            </a:r>
            <a:endParaRPr lang="fr-FR" sz="1200" b="0" dirty="0">
              <a:solidFill>
                <a:schemeClr val="tx1"/>
              </a:solidFill>
            </a:endParaRPr>
          </a:p>
        </p:txBody>
      </p:sp>
    </p:spTree>
    <p:extLst>
      <p:ext uri="{BB962C8B-B14F-4D97-AF65-F5344CB8AC3E}">
        <p14:creationId xmlns:p14="http://schemas.microsoft.com/office/powerpoint/2010/main" val="1842513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1" y="1619956"/>
            <a:ext cx="8023883" cy="3147309"/>
          </a:xfrm>
        </p:spPr>
        <p:txBody>
          <a:bodyPr>
            <a:normAutofit/>
          </a:bodyPr>
          <a:lstStyle/>
          <a:p>
            <a:endParaRPr lang="fr-FR" dirty="0"/>
          </a:p>
          <a:p>
            <a:endParaRPr lang="fr-FR" dirty="0"/>
          </a:p>
          <a:p>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pic>
        <p:nvPicPr>
          <p:cNvPr id="9" name="Image 8">
            <a:extLst>
              <a:ext uri="{FF2B5EF4-FFF2-40B4-BE49-F238E27FC236}">
                <a16:creationId xmlns:a16="http://schemas.microsoft.com/office/drawing/2014/main" id="{CAAE0D50-36D8-9CB6-3924-616E56F46443}"/>
              </a:ext>
            </a:extLst>
          </p:cNvPr>
          <p:cNvPicPr>
            <a:picLocks noChangeAspect="1"/>
          </p:cNvPicPr>
          <p:nvPr/>
        </p:nvPicPr>
        <p:blipFill>
          <a:blip r:embed="rId3"/>
          <a:stretch>
            <a:fillRect/>
          </a:stretch>
        </p:blipFill>
        <p:spPr>
          <a:xfrm>
            <a:off x="1338041" y="1833270"/>
            <a:ext cx="6254041" cy="2502987"/>
          </a:xfrm>
          <a:prstGeom prst="rect">
            <a:avLst/>
          </a:prstGeom>
        </p:spPr>
      </p:pic>
      <p:sp>
        <p:nvSpPr>
          <p:cNvPr id="10" name="Espace réservé de la date 9">
            <a:extLst>
              <a:ext uri="{FF2B5EF4-FFF2-40B4-BE49-F238E27FC236}">
                <a16:creationId xmlns:a16="http://schemas.microsoft.com/office/drawing/2014/main" id="{65C0AB2D-48A6-5D35-8C2C-F2A0319E496E}"/>
              </a:ext>
            </a:extLst>
          </p:cNvPr>
          <p:cNvSpPr>
            <a:spLocks noGrp="1"/>
          </p:cNvSpPr>
          <p:nvPr>
            <p:ph type="dt" sz="half" idx="10"/>
          </p:nvPr>
        </p:nvSpPr>
        <p:spPr/>
        <p:txBody>
          <a:bodyPr/>
          <a:lstStyle/>
          <a:p>
            <a:fld id="{8F1732E8-B064-4BBC-9E74-457762B3F450}" type="datetime1">
              <a:rPr lang="fr-FR" smtClean="0"/>
              <a:t>03/12/2023</a:t>
            </a:fld>
            <a:endParaRPr lang="fr-FR"/>
          </a:p>
        </p:txBody>
      </p:sp>
    </p:spTree>
    <p:extLst>
      <p:ext uri="{BB962C8B-B14F-4D97-AF65-F5344CB8AC3E}">
        <p14:creationId xmlns:p14="http://schemas.microsoft.com/office/powerpoint/2010/main" val="1015518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019967" y="2295654"/>
            <a:ext cx="2714365" cy="2020227"/>
          </a:xfrm>
        </p:spPr>
        <p:txBody>
          <a:bodyPr>
            <a:normAutofit/>
          </a:bodyPr>
          <a:lstStyle/>
          <a:p>
            <a:pPr algn="ctr"/>
            <a:r>
              <a:rPr lang="fr-FR" sz="1600" dirty="0" err="1"/>
              <a:t>Forward</a:t>
            </a:r>
            <a:endParaRPr lang="fr-FR" sz="1600" dirty="0"/>
          </a:p>
          <a:p>
            <a:pPr algn="ctr"/>
            <a:r>
              <a:rPr lang="fr-FR" b="0" dirty="0">
                <a:solidFill>
                  <a:schemeClr val="tx1"/>
                </a:solidFill>
              </a:rPr>
              <a:t>Sont négociés de </a:t>
            </a:r>
            <a:r>
              <a:rPr lang="fr-FR" dirty="0">
                <a:solidFill>
                  <a:schemeClr val="tx1"/>
                </a:solidFill>
              </a:rPr>
              <a:t>gré à gré</a:t>
            </a:r>
            <a:r>
              <a:rPr lang="fr-FR" b="0" dirty="0">
                <a:solidFill>
                  <a:schemeClr val="tx1"/>
                </a:solidFill>
              </a:rPr>
              <a:t>, entre </a:t>
            </a:r>
            <a:r>
              <a:rPr lang="fr-FR" dirty="0">
                <a:solidFill>
                  <a:schemeClr val="tx1"/>
                </a:solidFill>
              </a:rPr>
              <a:t>banques</a:t>
            </a:r>
            <a:r>
              <a:rPr lang="fr-FR" b="0" dirty="0">
                <a:solidFill>
                  <a:schemeClr val="tx1"/>
                </a:solidFill>
              </a:rPr>
              <a:t> et </a:t>
            </a:r>
            <a:r>
              <a:rPr lang="fr-FR" dirty="0">
                <a:solidFill>
                  <a:schemeClr val="tx1"/>
                </a:solidFill>
              </a:rPr>
              <a:t>institutions financières</a:t>
            </a:r>
          </a:p>
          <a:p>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sp>
        <p:nvSpPr>
          <p:cNvPr id="11" name="Espace réservé de la date 10">
            <a:extLst>
              <a:ext uri="{FF2B5EF4-FFF2-40B4-BE49-F238E27FC236}">
                <a16:creationId xmlns:a16="http://schemas.microsoft.com/office/drawing/2014/main" id="{C63ED01B-EF4A-D354-6B6E-43D4E2A9E24B}"/>
              </a:ext>
            </a:extLst>
          </p:cNvPr>
          <p:cNvSpPr>
            <a:spLocks noGrp="1"/>
          </p:cNvSpPr>
          <p:nvPr>
            <p:ph type="dt" sz="half" idx="10"/>
          </p:nvPr>
        </p:nvSpPr>
        <p:spPr/>
        <p:txBody>
          <a:bodyPr/>
          <a:lstStyle/>
          <a:p>
            <a:fld id="{14C8EBB9-CA3C-4363-A909-B077AA3A300D}" type="datetime1">
              <a:rPr lang="fr-FR" smtClean="0"/>
              <a:t>03/12/2023</a:t>
            </a:fld>
            <a:endParaRPr lang="fr-FR"/>
          </a:p>
        </p:txBody>
      </p:sp>
      <p:sp>
        <p:nvSpPr>
          <p:cNvPr id="3" name="Espace réservé du contenu 1">
            <a:extLst>
              <a:ext uri="{FF2B5EF4-FFF2-40B4-BE49-F238E27FC236}">
                <a16:creationId xmlns:a16="http://schemas.microsoft.com/office/drawing/2014/main" id="{105E6A80-FAC3-0777-BBFF-89B66E242F6A}"/>
              </a:ext>
            </a:extLst>
          </p:cNvPr>
          <p:cNvSpPr txBox="1">
            <a:spLocks/>
          </p:cNvSpPr>
          <p:nvPr/>
        </p:nvSpPr>
        <p:spPr>
          <a:xfrm>
            <a:off x="4997076" y="2307700"/>
            <a:ext cx="2988685" cy="202022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Futures</a:t>
            </a:r>
          </a:p>
          <a:p>
            <a:pPr algn="ctr"/>
            <a:r>
              <a:rPr lang="fr-FR" b="0" dirty="0">
                <a:solidFill>
                  <a:schemeClr val="tx1"/>
                </a:solidFill>
              </a:rPr>
              <a:t> Sont négociés sur un marché organisé avec un </a:t>
            </a:r>
            <a:r>
              <a:rPr lang="fr-FR" dirty="0">
                <a:solidFill>
                  <a:schemeClr val="tx1"/>
                </a:solidFill>
              </a:rPr>
              <a:t>système d’appel de marge</a:t>
            </a:r>
            <a:endParaRPr lang="fr-FR" dirty="0"/>
          </a:p>
          <a:p>
            <a:pPr algn="ctr"/>
            <a:endParaRPr lang="fr-FR" b="0" dirty="0"/>
          </a:p>
        </p:txBody>
      </p:sp>
      <p:pic>
        <p:nvPicPr>
          <p:cNvPr id="12" name="Graphique 11" descr="Futur avec un remplissage uni">
            <a:extLst>
              <a:ext uri="{FF2B5EF4-FFF2-40B4-BE49-F238E27FC236}">
                <a16:creationId xmlns:a16="http://schemas.microsoft.com/office/drawing/2014/main" id="{EC39D238-1B1A-DDA9-9115-6F598214B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8617" y="1548103"/>
            <a:ext cx="914400" cy="914400"/>
          </a:xfrm>
          <a:prstGeom prst="rect">
            <a:avLst/>
          </a:prstGeom>
        </p:spPr>
      </p:pic>
      <p:pic>
        <p:nvPicPr>
          <p:cNvPr id="10" name="Graphique 9" descr="Flèches de chevron avec un remplissage uni">
            <a:extLst>
              <a:ext uri="{FF2B5EF4-FFF2-40B4-BE49-F238E27FC236}">
                <a16:creationId xmlns:a16="http://schemas.microsoft.com/office/drawing/2014/main" id="{7258E16C-8239-8EEB-FE58-1F5BE12F8A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7989" y="1560196"/>
            <a:ext cx="914400" cy="914400"/>
          </a:xfrm>
          <a:prstGeom prst="rect">
            <a:avLst/>
          </a:prstGeom>
        </p:spPr>
      </p:pic>
    </p:spTree>
    <p:extLst>
      <p:ext uri="{BB962C8B-B14F-4D97-AF65-F5344CB8AC3E}">
        <p14:creationId xmlns:p14="http://schemas.microsoft.com/office/powerpoint/2010/main" val="2205999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1" y="1619956"/>
            <a:ext cx="8023883" cy="3147309"/>
          </a:xfrm>
        </p:spPr>
        <p:txBody>
          <a:bodyPr>
            <a:normAutofit/>
          </a:bodyPr>
          <a:lstStyle/>
          <a:p>
            <a:endParaRPr lang="fr-FR" dirty="0"/>
          </a:p>
          <a:p>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pic>
        <p:nvPicPr>
          <p:cNvPr id="10" name="Image 9">
            <a:extLst>
              <a:ext uri="{FF2B5EF4-FFF2-40B4-BE49-F238E27FC236}">
                <a16:creationId xmlns:a16="http://schemas.microsoft.com/office/drawing/2014/main" id="{C1D989F9-1C9E-2DEF-7535-E776DDAD73D9}"/>
              </a:ext>
            </a:extLst>
          </p:cNvPr>
          <p:cNvPicPr>
            <a:picLocks noChangeAspect="1"/>
          </p:cNvPicPr>
          <p:nvPr/>
        </p:nvPicPr>
        <p:blipFill>
          <a:blip r:embed="rId2"/>
          <a:stretch>
            <a:fillRect/>
          </a:stretch>
        </p:blipFill>
        <p:spPr>
          <a:xfrm>
            <a:off x="797666" y="1693540"/>
            <a:ext cx="7296909" cy="2397325"/>
          </a:xfrm>
          <a:prstGeom prst="rect">
            <a:avLst/>
          </a:prstGeom>
        </p:spPr>
      </p:pic>
      <p:sp>
        <p:nvSpPr>
          <p:cNvPr id="11" name="Espace réservé de la date 10">
            <a:extLst>
              <a:ext uri="{FF2B5EF4-FFF2-40B4-BE49-F238E27FC236}">
                <a16:creationId xmlns:a16="http://schemas.microsoft.com/office/drawing/2014/main" id="{C63ED01B-EF4A-D354-6B6E-43D4E2A9E24B}"/>
              </a:ext>
            </a:extLst>
          </p:cNvPr>
          <p:cNvSpPr>
            <a:spLocks noGrp="1"/>
          </p:cNvSpPr>
          <p:nvPr>
            <p:ph type="dt" sz="half" idx="10"/>
          </p:nvPr>
        </p:nvSpPr>
        <p:spPr/>
        <p:txBody>
          <a:bodyPr/>
          <a:lstStyle/>
          <a:p>
            <a:fld id="{14C8EBB9-CA3C-4363-A909-B077AA3A300D}" type="datetime1">
              <a:rPr lang="fr-FR" smtClean="0"/>
              <a:t>03/12/2023</a:t>
            </a:fld>
            <a:endParaRPr lang="fr-FR"/>
          </a:p>
        </p:txBody>
      </p:sp>
    </p:spTree>
    <p:extLst>
      <p:ext uri="{BB962C8B-B14F-4D97-AF65-F5344CB8AC3E}">
        <p14:creationId xmlns:p14="http://schemas.microsoft.com/office/powerpoint/2010/main" val="1918072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32587" y="1400675"/>
            <a:ext cx="2690672" cy="1902145"/>
          </a:xfrm>
        </p:spPr>
        <p:txBody>
          <a:bodyPr>
            <a:normAutofit/>
          </a:bodyPr>
          <a:lstStyle/>
          <a:p>
            <a:pPr algn="ctr"/>
            <a:r>
              <a:rPr lang="fr-FR" sz="1600" dirty="0"/>
              <a:t>Au début du contrat :</a:t>
            </a:r>
          </a:p>
          <a:p>
            <a:r>
              <a:rPr lang="fr-FR" b="0" dirty="0">
                <a:solidFill>
                  <a:schemeClr val="tx1"/>
                </a:solidFill>
              </a:rPr>
              <a:t>Ouverture un « </a:t>
            </a:r>
            <a:r>
              <a:rPr lang="fr-FR" dirty="0" err="1">
                <a:solidFill>
                  <a:schemeClr val="tx1"/>
                </a:solidFill>
              </a:rPr>
              <a:t>margin</a:t>
            </a:r>
            <a:r>
              <a:rPr lang="fr-FR" dirty="0">
                <a:solidFill>
                  <a:schemeClr val="tx1"/>
                </a:solidFill>
              </a:rPr>
              <a:t> </a:t>
            </a:r>
            <a:r>
              <a:rPr lang="fr-FR" dirty="0" err="1">
                <a:solidFill>
                  <a:schemeClr val="tx1"/>
                </a:solidFill>
              </a:rPr>
              <a:t>account</a:t>
            </a:r>
            <a:r>
              <a:rPr lang="fr-FR" dirty="0">
                <a:solidFill>
                  <a:schemeClr val="tx1"/>
                </a:solidFill>
              </a:rPr>
              <a:t> </a:t>
            </a:r>
            <a:r>
              <a:rPr lang="fr-FR" b="0" dirty="0">
                <a:solidFill>
                  <a:schemeClr val="tx1"/>
                </a:solidFill>
              </a:rPr>
              <a:t>» </a:t>
            </a:r>
          </a:p>
          <a:p>
            <a:r>
              <a:rPr lang="fr-FR" b="0" dirty="0">
                <a:solidFill>
                  <a:schemeClr val="tx1"/>
                </a:solidFill>
              </a:rPr>
              <a:t>Dépôt d’un certain montant d’argent (« </a:t>
            </a:r>
            <a:r>
              <a:rPr lang="fr-FR" dirty="0" err="1">
                <a:solidFill>
                  <a:schemeClr val="tx1"/>
                </a:solidFill>
              </a:rPr>
              <a:t>margin</a:t>
            </a:r>
            <a:r>
              <a:rPr lang="fr-FR" dirty="0">
                <a:solidFill>
                  <a:schemeClr val="tx1"/>
                </a:solidFill>
              </a:rPr>
              <a:t> </a:t>
            </a:r>
            <a:r>
              <a:rPr lang="fr-FR" dirty="0" err="1">
                <a:solidFill>
                  <a:schemeClr val="tx1"/>
                </a:solidFill>
              </a:rPr>
              <a:t>requirements</a:t>
            </a:r>
            <a:r>
              <a:rPr lang="fr-FR" dirty="0">
                <a:solidFill>
                  <a:schemeClr val="tx1"/>
                </a:solidFill>
              </a:rPr>
              <a:t> </a:t>
            </a:r>
            <a:r>
              <a:rPr lang="fr-FR"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sp>
        <p:nvSpPr>
          <p:cNvPr id="8" name="Espace réservé de la date 7">
            <a:extLst>
              <a:ext uri="{FF2B5EF4-FFF2-40B4-BE49-F238E27FC236}">
                <a16:creationId xmlns:a16="http://schemas.microsoft.com/office/drawing/2014/main" id="{A5C7F57F-F22F-7059-FAA1-809C7AAD77E4}"/>
              </a:ext>
            </a:extLst>
          </p:cNvPr>
          <p:cNvSpPr>
            <a:spLocks noGrp="1"/>
          </p:cNvSpPr>
          <p:nvPr>
            <p:ph type="dt" sz="half" idx="10"/>
          </p:nvPr>
        </p:nvSpPr>
        <p:spPr/>
        <p:txBody>
          <a:bodyPr/>
          <a:lstStyle/>
          <a:p>
            <a:fld id="{6C32AB52-EDAD-44A8-B64B-941C48297378}" type="datetime1">
              <a:rPr lang="fr-FR" smtClean="0"/>
              <a:t>03/12/2023</a:t>
            </a:fld>
            <a:endParaRPr lang="fr-FR"/>
          </a:p>
        </p:txBody>
      </p:sp>
    </p:spTree>
    <p:extLst>
      <p:ext uri="{BB962C8B-B14F-4D97-AF65-F5344CB8AC3E}">
        <p14:creationId xmlns:p14="http://schemas.microsoft.com/office/powerpoint/2010/main" val="1600177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32587" y="1400675"/>
            <a:ext cx="2690672" cy="1902145"/>
          </a:xfrm>
        </p:spPr>
        <p:txBody>
          <a:bodyPr>
            <a:normAutofit/>
          </a:bodyPr>
          <a:lstStyle/>
          <a:p>
            <a:pPr algn="ctr"/>
            <a:r>
              <a:rPr lang="fr-FR" sz="1600" dirty="0"/>
              <a:t>Au début du contrat :</a:t>
            </a:r>
          </a:p>
          <a:p>
            <a:r>
              <a:rPr lang="fr-FR" b="0" dirty="0">
                <a:solidFill>
                  <a:schemeClr val="tx1"/>
                </a:solidFill>
              </a:rPr>
              <a:t>Ouverture un « </a:t>
            </a:r>
            <a:r>
              <a:rPr lang="fr-FR" dirty="0" err="1">
                <a:solidFill>
                  <a:schemeClr val="tx1"/>
                </a:solidFill>
              </a:rPr>
              <a:t>margin</a:t>
            </a:r>
            <a:r>
              <a:rPr lang="fr-FR" dirty="0">
                <a:solidFill>
                  <a:schemeClr val="tx1"/>
                </a:solidFill>
              </a:rPr>
              <a:t> </a:t>
            </a:r>
            <a:r>
              <a:rPr lang="fr-FR" dirty="0" err="1">
                <a:solidFill>
                  <a:schemeClr val="tx1"/>
                </a:solidFill>
              </a:rPr>
              <a:t>account</a:t>
            </a:r>
            <a:r>
              <a:rPr lang="fr-FR" dirty="0">
                <a:solidFill>
                  <a:schemeClr val="tx1"/>
                </a:solidFill>
              </a:rPr>
              <a:t> </a:t>
            </a:r>
            <a:r>
              <a:rPr lang="fr-FR" b="0" dirty="0">
                <a:solidFill>
                  <a:schemeClr val="tx1"/>
                </a:solidFill>
              </a:rPr>
              <a:t>» </a:t>
            </a:r>
          </a:p>
          <a:p>
            <a:r>
              <a:rPr lang="fr-FR" b="0" dirty="0">
                <a:solidFill>
                  <a:schemeClr val="tx1"/>
                </a:solidFill>
              </a:rPr>
              <a:t>Dépôt d’un certain montant d’argent (« </a:t>
            </a:r>
            <a:r>
              <a:rPr lang="fr-FR" dirty="0" err="1">
                <a:solidFill>
                  <a:schemeClr val="tx1"/>
                </a:solidFill>
              </a:rPr>
              <a:t>margin</a:t>
            </a:r>
            <a:r>
              <a:rPr lang="fr-FR" dirty="0">
                <a:solidFill>
                  <a:schemeClr val="tx1"/>
                </a:solidFill>
              </a:rPr>
              <a:t> </a:t>
            </a:r>
            <a:r>
              <a:rPr lang="fr-FR" dirty="0" err="1">
                <a:solidFill>
                  <a:schemeClr val="tx1"/>
                </a:solidFill>
              </a:rPr>
              <a:t>requirements</a:t>
            </a:r>
            <a:r>
              <a:rPr lang="fr-FR" dirty="0">
                <a:solidFill>
                  <a:schemeClr val="tx1"/>
                </a:solidFill>
              </a:rPr>
              <a:t> </a:t>
            </a:r>
            <a:r>
              <a:rPr lang="fr-FR"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sp>
        <p:nvSpPr>
          <p:cNvPr id="8" name="Espace réservé de la date 7">
            <a:extLst>
              <a:ext uri="{FF2B5EF4-FFF2-40B4-BE49-F238E27FC236}">
                <a16:creationId xmlns:a16="http://schemas.microsoft.com/office/drawing/2014/main" id="{A5C7F57F-F22F-7059-FAA1-809C7AAD77E4}"/>
              </a:ext>
            </a:extLst>
          </p:cNvPr>
          <p:cNvSpPr>
            <a:spLocks noGrp="1"/>
          </p:cNvSpPr>
          <p:nvPr>
            <p:ph type="dt" sz="half" idx="10"/>
          </p:nvPr>
        </p:nvSpPr>
        <p:spPr/>
        <p:txBody>
          <a:bodyPr/>
          <a:lstStyle/>
          <a:p>
            <a:fld id="{6C32AB52-EDAD-44A8-B64B-941C48297378}" type="datetime1">
              <a:rPr lang="fr-FR" smtClean="0"/>
              <a:t>03/12/2023</a:t>
            </a:fld>
            <a:endParaRPr lang="fr-FR"/>
          </a:p>
        </p:txBody>
      </p:sp>
      <p:sp>
        <p:nvSpPr>
          <p:cNvPr id="3" name="Espace réservé du contenu 1">
            <a:extLst>
              <a:ext uri="{FF2B5EF4-FFF2-40B4-BE49-F238E27FC236}">
                <a16:creationId xmlns:a16="http://schemas.microsoft.com/office/drawing/2014/main" id="{ED5C24A8-959F-A86A-2E05-0D479D9EB333}"/>
              </a:ext>
            </a:extLst>
          </p:cNvPr>
          <p:cNvSpPr txBox="1">
            <a:spLocks/>
          </p:cNvSpPr>
          <p:nvPr/>
        </p:nvSpPr>
        <p:spPr>
          <a:xfrm>
            <a:off x="3463525" y="1110459"/>
            <a:ext cx="4624252" cy="129115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Au close :</a:t>
            </a:r>
          </a:p>
          <a:p>
            <a:pPr algn="ctr"/>
            <a:r>
              <a:rPr lang="fr-FR" b="0" dirty="0">
                <a:solidFill>
                  <a:schemeClr val="tx1"/>
                </a:solidFill>
              </a:rPr>
              <a:t>Valeur des contrats = prix de marché (Mark to </a:t>
            </a:r>
            <a:r>
              <a:rPr lang="fr-FR" b="0" dirty="0" err="1">
                <a:solidFill>
                  <a:schemeClr val="tx1"/>
                </a:solidFill>
              </a:rPr>
              <a:t>Maket</a:t>
            </a:r>
            <a:r>
              <a:rPr lang="fr-FR" b="0" dirty="0">
                <a:solidFill>
                  <a:schemeClr val="tx1"/>
                </a:solidFill>
              </a:rPr>
              <a:t>)</a:t>
            </a:r>
          </a:p>
        </p:txBody>
      </p:sp>
      <p:sp>
        <p:nvSpPr>
          <p:cNvPr id="9" name="Espace réservé du contenu 1">
            <a:extLst>
              <a:ext uri="{FF2B5EF4-FFF2-40B4-BE49-F238E27FC236}">
                <a16:creationId xmlns:a16="http://schemas.microsoft.com/office/drawing/2014/main" id="{86F34C36-6842-CCFA-A630-B60982C90264}"/>
              </a:ext>
            </a:extLst>
          </p:cNvPr>
          <p:cNvSpPr txBox="1">
            <a:spLocks/>
          </p:cNvSpPr>
          <p:nvPr/>
        </p:nvSpPr>
        <p:spPr>
          <a:xfrm>
            <a:off x="3596992" y="1999133"/>
            <a:ext cx="5320232" cy="206488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dirty="0">
                <a:solidFill>
                  <a:schemeClr val="tx1"/>
                </a:solidFill>
              </a:rPr>
              <a:t>Ajustement du montant </a:t>
            </a:r>
            <a:r>
              <a:rPr lang="fr-FR" b="0" dirty="0">
                <a:solidFill>
                  <a:schemeClr val="tx1"/>
                </a:solidFill>
              </a:rPr>
              <a:t>de leur compte </a:t>
            </a:r>
            <a:r>
              <a:rPr lang="fr-FR" dirty="0">
                <a:solidFill>
                  <a:schemeClr val="tx1"/>
                </a:solidFill>
              </a:rPr>
              <a:t>à la fin de chaque jour</a:t>
            </a:r>
          </a:p>
          <a:p>
            <a:r>
              <a:rPr lang="fr-FR" b="0" dirty="0">
                <a:solidFill>
                  <a:schemeClr val="tx1"/>
                </a:solidFill>
              </a:rPr>
              <a:t>La variation de la marge est:</a:t>
            </a:r>
          </a:p>
          <a:p>
            <a:pPr marL="285750" lvl="1" indent="-285750">
              <a:buFont typeface="Arial" panose="020B0604020202020204" pitchFamily="34" charset="0"/>
              <a:buChar char="•"/>
            </a:pPr>
            <a:r>
              <a:rPr lang="fr-FR" sz="1400" dirty="0"/>
              <a:t>Créditée au </a:t>
            </a:r>
            <a:r>
              <a:rPr lang="fr-FR" sz="1400" dirty="0" err="1"/>
              <a:t>margin</a:t>
            </a:r>
            <a:r>
              <a:rPr lang="fr-FR" sz="1400" dirty="0"/>
              <a:t> </a:t>
            </a:r>
            <a:r>
              <a:rPr lang="fr-FR" sz="1400" dirty="0" err="1"/>
              <a:t>account</a:t>
            </a:r>
            <a:r>
              <a:rPr lang="fr-FR" sz="1400" dirty="0"/>
              <a:t> en cas de gain</a:t>
            </a:r>
          </a:p>
          <a:p>
            <a:pPr marL="285750" lvl="1" indent="-285750">
              <a:buFont typeface="Arial" panose="020B0604020202020204" pitchFamily="34" charset="0"/>
              <a:buChar char="•"/>
            </a:pPr>
            <a:r>
              <a:rPr lang="fr-FR" sz="1400" dirty="0"/>
              <a:t>Débitée au </a:t>
            </a:r>
            <a:r>
              <a:rPr lang="fr-FR" sz="1400" dirty="0" err="1"/>
              <a:t>margin</a:t>
            </a:r>
            <a:r>
              <a:rPr lang="fr-FR" sz="1400" dirty="0"/>
              <a:t> </a:t>
            </a:r>
            <a:r>
              <a:rPr lang="fr-FR" sz="1400" dirty="0" err="1"/>
              <a:t>account</a:t>
            </a:r>
            <a:r>
              <a:rPr lang="fr-FR" sz="1400" dirty="0"/>
              <a:t> en cas de perte</a:t>
            </a:r>
          </a:p>
          <a:p>
            <a:endParaRPr lang="fr-FR" b="0" dirty="0">
              <a:solidFill>
                <a:schemeClr val="tx1"/>
              </a:solidFill>
            </a:endParaRPr>
          </a:p>
        </p:txBody>
      </p:sp>
    </p:spTree>
    <p:extLst>
      <p:ext uri="{BB962C8B-B14F-4D97-AF65-F5344CB8AC3E}">
        <p14:creationId xmlns:p14="http://schemas.microsoft.com/office/powerpoint/2010/main" val="33424606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32587" y="1400675"/>
            <a:ext cx="2690672" cy="1902145"/>
          </a:xfrm>
        </p:spPr>
        <p:txBody>
          <a:bodyPr>
            <a:normAutofit/>
          </a:bodyPr>
          <a:lstStyle/>
          <a:p>
            <a:pPr algn="ctr"/>
            <a:r>
              <a:rPr lang="fr-FR" sz="1600" dirty="0"/>
              <a:t>Au début du contrat :</a:t>
            </a:r>
          </a:p>
          <a:p>
            <a:r>
              <a:rPr lang="fr-FR" b="0" dirty="0">
                <a:solidFill>
                  <a:schemeClr val="tx1"/>
                </a:solidFill>
              </a:rPr>
              <a:t>Ouverture un « </a:t>
            </a:r>
            <a:r>
              <a:rPr lang="fr-FR" dirty="0" err="1">
                <a:solidFill>
                  <a:schemeClr val="tx1"/>
                </a:solidFill>
              </a:rPr>
              <a:t>margin</a:t>
            </a:r>
            <a:r>
              <a:rPr lang="fr-FR" dirty="0">
                <a:solidFill>
                  <a:schemeClr val="tx1"/>
                </a:solidFill>
              </a:rPr>
              <a:t> </a:t>
            </a:r>
            <a:r>
              <a:rPr lang="fr-FR" dirty="0" err="1">
                <a:solidFill>
                  <a:schemeClr val="tx1"/>
                </a:solidFill>
              </a:rPr>
              <a:t>account</a:t>
            </a:r>
            <a:r>
              <a:rPr lang="fr-FR" dirty="0">
                <a:solidFill>
                  <a:schemeClr val="tx1"/>
                </a:solidFill>
              </a:rPr>
              <a:t> </a:t>
            </a:r>
            <a:r>
              <a:rPr lang="fr-FR" b="0" dirty="0">
                <a:solidFill>
                  <a:schemeClr val="tx1"/>
                </a:solidFill>
              </a:rPr>
              <a:t>» </a:t>
            </a:r>
          </a:p>
          <a:p>
            <a:r>
              <a:rPr lang="fr-FR" b="0" dirty="0">
                <a:solidFill>
                  <a:schemeClr val="tx1"/>
                </a:solidFill>
              </a:rPr>
              <a:t>Dépôt d’un certain montant d’argent (« </a:t>
            </a:r>
            <a:r>
              <a:rPr lang="fr-FR" dirty="0" err="1">
                <a:solidFill>
                  <a:schemeClr val="tx1"/>
                </a:solidFill>
              </a:rPr>
              <a:t>margin</a:t>
            </a:r>
            <a:r>
              <a:rPr lang="fr-FR" dirty="0">
                <a:solidFill>
                  <a:schemeClr val="tx1"/>
                </a:solidFill>
              </a:rPr>
              <a:t> </a:t>
            </a:r>
            <a:r>
              <a:rPr lang="fr-FR" dirty="0" err="1">
                <a:solidFill>
                  <a:schemeClr val="tx1"/>
                </a:solidFill>
              </a:rPr>
              <a:t>requirements</a:t>
            </a:r>
            <a:r>
              <a:rPr lang="fr-FR" dirty="0">
                <a:solidFill>
                  <a:schemeClr val="tx1"/>
                </a:solidFill>
              </a:rPr>
              <a:t> </a:t>
            </a:r>
            <a:r>
              <a:rPr lang="fr-FR" b="0" dirty="0">
                <a:solidFill>
                  <a:schemeClr val="tx1"/>
                </a:solidFill>
              </a:rPr>
              <a:t>»)</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a:t>
            </a:r>
          </a:p>
        </p:txBody>
      </p:sp>
      <p:sp>
        <p:nvSpPr>
          <p:cNvPr id="8" name="Espace réservé de la date 7">
            <a:extLst>
              <a:ext uri="{FF2B5EF4-FFF2-40B4-BE49-F238E27FC236}">
                <a16:creationId xmlns:a16="http://schemas.microsoft.com/office/drawing/2014/main" id="{A5C7F57F-F22F-7059-FAA1-809C7AAD77E4}"/>
              </a:ext>
            </a:extLst>
          </p:cNvPr>
          <p:cNvSpPr>
            <a:spLocks noGrp="1"/>
          </p:cNvSpPr>
          <p:nvPr>
            <p:ph type="dt" sz="half" idx="10"/>
          </p:nvPr>
        </p:nvSpPr>
        <p:spPr/>
        <p:txBody>
          <a:bodyPr/>
          <a:lstStyle/>
          <a:p>
            <a:fld id="{6C32AB52-EDAD-44A8-B64B-941C48297378}" type="datetime1">
              <a:rPr lang="fr-FR" smtClean="0"/>
              <a:t>03/12/2023</a:t>
            </a:fld>
            <a:endParaRPr lang="fr-FR"/>
          </a:p>
        </p:txBody>
      </p:sp>
      <p:sp>
        <p:nvSpPr>
          <p:cNvPr id="3" name="Espace réservé du contenu 1">
            <a:extLst>
              <a:ext uri="{FF2B5EF4-FFF2-40B4-BE49-F238E27FC236}">
                <a16:creationId xmlns:a16="http://schemas.microsoft.com/office/drawing/2014/main" id="{ED5C24A8-959F-A86A-2E05-0D479D9EB333}"/>
              </a:ext>
            </a:extLst>
          </p:cNvPr>
          <p:cNvSpPr txBox="1">
            <a:spLocks/>
          </p:cNvSpPr>
          <p:nvPr/>
        </p:nvSpPr>
        <p:spPr>
          <a:xfrm>
            <a:off x="3463525" y="1110459"/>
            <a:ext cx="4624252" cy="129115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Au close :</a:t>
            </a:r>
          </a:p>
          <a:p>
            <a:pPr algn="ctr"/>
            <a:r>
              <a:rPr lang="fr-FR" b="0" dirty="0">
                <a:solidFill>
                  <a:schemeClr val="tx1"/>
                </a:solidFill>
              </a:rPr>
              <a:t>Valeur des contrats = prix de marché (Mark to </a:t>
            </a:r>
            <a:r>
              <a:rPr lang="fr-FR" b="0" dirty="0" err="1">
                <a:solidFill>
                  <a:schemeClr val="tx1"/>
                </a:solidFill>
              </a:rPr>
              <a:t>Maket</a:t>
            </a:r>
            <a:r>
              <a:rPr lang="fr-FR" b="0" dirty="0">
                <a:solidFill>
                  <a:schemeClr val="tx1"/>
                </a:solidFill>
              </a:rPr>
              <a:t>)</a:t>
            </a:r>
          </a:p>
        </p:txBody>
      </p:sp>
      <p:sp>
        <p:nvSpPr>
          <p:cNvPr id="9" name="Espace réservé du contenu 1">
            <a:extLst>
              <a:ext uri="{FF2B5EF4-FFF2-40B4-BE49-F238E27FC236}">
                <a16:creationId xmlns:a16="http://schemas.microsoft.com/office/drawing/2014/main" id="{86F34C36-6842-CCFA-A630-B60982C90264}"/>
              </a:ext>
            </a:extLst>
          </p:cNvPr>
          <p:cNvSpPr txBox="1">
            <a:spLocks/>
          </p:cNvSpPr>
          <p:nvPr/>
        </p:nvSpPr>
        <p:spPr>
          <a:xfrm>
            <a:off x="3596992" y="1999133"/>
            <a:ext cx="5320232" cy="206488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dirty="0">
                <a:solidFill>
                  <a:schemeClr val="tx1"/>
                </a:solidFill>
              </a:rPr>
              <a:t>Ajustement du montant </a:t>
            </a:r>
            <a:r>
              <a:rPr lang="fr-FR" b="0" dirty="0">
                <a:solidFill>
                  <a:schemeClr val="tx1"/>
                </a:solidFill>
              </a:rPr>
              <a:t>de leur compte </a:t>
            </a:r>
            <a:r>
              <a:rPr lang="fr-FR" dirty="0">
                <a:solidFill>
                  <a:schemeClr val="tx1"/>
                </a:solidFill>
              </a:rPr>
              <a:t>à la fin de chaque jour</a:t>
            </a:r>
          </a:p>
          <a:p>
            <a:r>
              <a:rPr lang="fr-FR" b="0" dirty="0">
                <a:solidFill>
                  <a:schemeClr val="tx1"/>
                </a:solidFill>
              </a:rPr>
              <a:t>La variation de la marge est:</a:t>
            </a:r>
          </a:p>
          <a:p>
            <a:pPr marL="285750" lvl="1" indent="-285750">
              <a:buFont typeface="Arial" panose="020B0604020202020204" pitchFamily="34" charset="0"/>
              <a:buChar char="•"/>
            </a:pPr>
            <a:r>
              <a:rPr lang="fr-FR" sz="1400" dirty="0"/>
              <a:t>Créditée au </a:t>
            </a:r>
            <a:r>
              <a:rPr lang="fr-FR" sz="1400" dirty="0" err="1"/>
              <a:t>margin</a:t>
            </a:r>
            <a:r>
              <a:rPr lang="fr-FR" sz="1400" dirty="0"/>
              <a:t> </a:t>
            </a:r>
            <a:r>
              <a:rPr lang="fr-FR" sz="1400" dirty="0" err="1"/>
              <a:t>account</a:t>
            </a:r>
            <a:r>
              <a:rPr lang="fr-FR" sz="1400" dirty="0"/>
              <a:t> en cas de gain</a:t>
            </a:r>
          </a:p>
          <a:p>
            <a:pPr marL="285750" lvl="1" indent="-285750">
              <a:buFont typeface="Arial" panose="020B0604020202020204" pitchFamily="34" charset="0"/>
              <a:buChar char="•"/>
            </a:pPr>
            <a:r>
              <a:rPr lang="fr-FR" sz="1400" dirty="0"/>
              <a:t>Débitée au </a:t>
            </a:r>
            <a:r>
              <a:rPr lang="fr-FR" sz="1400" dirty="0" err="1"/>
              <a:t>margin</a:t>
            </a:r>
            <a:r>
              <a:rPr lang="fr-FR" sz="1400" dirty="0"/>
              <a:t> </a:t>
            </a:r>
            <a:r>
              <a:rPr lang="fr-FR" sz="1400" dirty="0" err="1"/>
              <a:t>account</a:t>
            </a:r>
            <a:r>
              <a:rPr lang="fr-FR" sz="1400" dirty="0"/>
              <a:t> en cas de perte</a:t>
            </a:r>
          </a:p>
          <a:p>
            <a:endParaRPr lang="fr-FR" b="0" dirty="0">
              <a:solidFill>
                <a:schemeClr val="tx1"/>
              </a:solidFill>
            </a:endParaRPr>
          </a:p>
        </p:txBody>
      </p:sp>
      <p:sp>
        <p:nvSpPr>
          <p:cNvPr id="10" name="Espace réservé du contenu 1">
            <a:extLst>
              <a:ext uri="{FF2B5EF4-FFF2-40B4-BE49-F238E27FC236}">
                <a16:creationId xmlns:a16="http://schemas.microsoft.com/office/drawing/2014/main" id="{22531949-029D-E3EB-3BA9-0BFB4FFA9913}"/>
              </a:ext>
            </a:extLst>
          </p:cNvPr>
          <p:cNvSpPr txBox="1">
            <a:spLocks/>
          </p:cNvSpPr>
          <p:nvPr/>
        </p:nvSpPr>
        <p:spPr>
          <a:xfrm>
            <a:off x="1282155" y="4016168"/>
            <a:ext cx="7118982" cy="632543"/>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solidFill>
                  <a:schemeClr val="tx1"/>
                </a:solidFill>
              </a:rPr>
              <a:t>Reconnaissance des gains et des pertes avant l’échéance du produit</a:t>
            </a:r>
          </a:p>
        </p:txBody>
      </p:sp>
      <p:pic>
        <p:nvPicPr>
          <p:cNvPr id="12" name="Graphique 11" descr="Mille avec un remplissage uni">
            <a:extLst>
              <a:ext uri="{FF2B5EF4-FFF2-40B4-BE49-F238E27FC236}">
                <a16:creationId xmlns:a16="http://schemas.microsoft.com/office/drawing/2014/main" id="{B1CFFD6C-EFE9-D668-80CA-F3CD704437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058" y="3973438"/>
            <a:ext cx="632542" cy="632542"/>
          </a:xfrm>
          <a:prstGeom prst="rect">
            <a:avLst/>
          </a:prstGeom>
        </p:spPr>
      </p:pic>
    </p:spTree>
    <p:extLst>
      <p:ext uri="{BB962C8B-B14F-4D97-AF65-F5344CB8AC3E}">
        <p14:creationId xmlns:p14="http://schemas.microsoft.com/office/powerpoint/2010/main" val="2310614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401916"/>
            <a:ext cx="4511403" cy="1163883"/>
          </a:xfrm>
        </p:spPr>
        <p:txBody>
          <a:bodyPr>
            <a:normAutofit/>
          </a:bodyPr>
          <a:lstStyle/>
          <a:p>
            <a:pPr marL="285750" indent="-285750">
              <a:spcBef>
                <a:spcPts val="0"/>
              </a:spcBef>
              <a:buFont typeface="Arial" panose="020B0604020202020204" pitchFamily="34" charset="0"/>
              <a:buChar char="•"/>
            </a:pPr>
            <a:r>
              <a:rPr lang="fr-FR" dirty="0">
                <a:solidFill>
                  <a:schemeClr val="tx1"/>
                </a:solidFill>
              </a:rPr>
              <a:t>Initial</a:t>
            </a:r>
            <a:r>
              <a:rPr lang="fr-FR" b="0" dirty="0">
                <a:solidFill>
                  <a:schemeClr val="tx1"/>
                </a:solidFill>
              </a:rPr>
              <a:t> </a:t>
            </a:r>
            <a:r>
              <a:rPr lang="fr-FR" b="0" dirty="0" err="1">
                <a:solidFill>
                  <a:schemeClr val="tx1"/>
                </a:solidFill>
              </a:rPr>
              <a:t>margin</a:t>
            </a:r>
            <a:r>
              <a:rPr lang="fr-FR" b="0" dirty="0">
                <a:solidFill>
                  <a:schemeClr val="tx1"/>
                </a:solidFill>
              </a:rPr>
              <a:t> = </a:t>
            </a:r>
            <a:r>
              <a:rPr lang="fr-FR" dirty="0">
                <a:solidFill>
                  <a:schemeClr val="tx1"/>
                </a:solidFill>
              </a:rPr>
              <a:t>7$</a:t>
            </a:r>
            <a:r>
              <a:rPr lang="fr-FR" b="0" dirty="0">
                <a:solidFill>
                  <a:schemeClr val="tx1"/>
                </a:solidFill>
              </a:rPr>
              <a:t> par contrat</a:t>
            </a:r>
            <a:br>
              <a:rPr lang="fr-FR" b="0" dirty="0">
                <a:solidFill>
                  <a:schemeClr val="tx1"/>
                </a:solidFill>
              </a:rPr>
            </a:br>
            <a:endParaRPr lang="fr-FR" b="0" dirty="0">
              <a:solidFill>
                <a:schemeClr val="tx1"/>
              </a:solidFill>
            </a:endParaRPr>
          </a:p>
          <a:p>
            <a:pPr marL="285750" indent="-285750">
              <a:spcBef>
                <a:spcPts val="0"/>
              </a:spcBef>
              <a:buFont typeface="Arial" panose="020B0604020202020204" pitchFamily="34" charset="0"/>
              <a:buChar char="•"/>
            </a:pPr>
            <a:r>
              <a:rPr lang="fr-FR" dirty="0">
                <a:solidFill>
                  <a:schemeClr val="tx1"/>
                </a:solidFill>
              </a:rPr>
              <a:t>Maintenance</a:t>
            </a:r>
            <a:r>
              <a:rPr lang="fr-FR" b="0" dirty="0">
                <a:solidFill>
                  <a:schemeClr val="tx1"/>
                </a:solidFill>
              </a:rPr>
              <a:t> </a:t>
            </a:r>
            <a:r>
              <a:rPr lang="fr-FR" b="0" dirty="0" err="1">
                <a:solidFill>
                  <a:schemeClr val="tx1"/>
                </a:solidFill>
              </a:rPr>
              <a:t>margin</a:t>
            </a:r>
            <a:r>
              <a:rPr lang="fr-FR" b="0" dirty="0">
                <a:solidFill>
                  <a:schemeClr val="tx1"/>
                </a:solidFill>
              </a:rPr>
              <a:t> = </a:t>
            </a:r>
            <a:r>
              <a:rPr lang="fr-FR" dirty="0">
                <a:solidFill>
                  <a:schemeClr val="tx1"/>
                </a:solidFill>
              </a:rPr>
              <a:t>4$</a:t>
            </a:r>
            <a:r>
              <a:rPr lang="fr-FR" b="0" dirty="0">
                <a:solidFill>
                  <a:schemeClr val="tx1"/>
                </a:solidFill>
              </a:rPr>
              <a:t> par contrat</a:t>
            </a:r>
          </a:p>
          <a:p>
            <a:pPr marL="285750" indent="-285750">
              <a:buFont typeface="Arial" panose="020B0604020202020204" pitchFamily="34" charset="0"/>
              <a:buChar char="•"/>
            </a:pPr>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 (Exemple)</a:t>
            </a:r>
          </a:p>
        </p:txBody>
      </p:sp>
      <p:pic>
        <p:nvPicPr>
          <p:cNvPr id="9" name="Image 8">
            <a:extLst>
              <a:ext uri="{FF2B5EF4-FFF2-40B4-BE49-F238E27FC236}">
                <a16:creationId xmlns:a16="http://schemas.microsoft.com/office/drawing/2014/main" id="{EB06498C-D797-06DF-FA1C-2C412939D7D6}"/>
              </a:ext>
            </a:extLst>
          </p:cNvPr>
          <p:cNvPicPr>
            <a:picLocks noChangeAspect="1"/>
          </p:cNvPicPr>
          <p:nvPr/>
        </p:nvPicPr>
        <p:blipFill>
          <a:blip r:embed="rId2"/>
          <a:stretch>
            <a:fillRect/>
          </a:stretch>
        </p:blipFill>
        <p:spPr>
          <a:xfrm>
            <a:off x="2316480" y="2799490"/>
            <a:ext cx="3530450" cy="2007511"/>
          </a:xfrm>
          <a:prstGeom prst="rect">
            <a:avLst/>
          </a:prstGeom>
        </p:spPr>
      </p:pic>
      <p:sp>
        <p:nvSpPr>
          <p:cNvPr id="10" name="Espace réservé de la date 9">
            <a:extLst>
              <a:ext uri="{FF2B5EF4-FFF2-40B4-BE49-F238E27FC236}">
                <a16:creationId xmlns:a16="http://schemas.microsoft.com/office/drawing/2014/main" id="{CB5BB829-4C38-B19D-7C5E-EE474FFBBA44}"/>
              </a:ext>
            </a:extLst>
          </p:cNvPr>
          <p:cNvSpPr>
            <a:spLocks noGrp="1"/>
          </p:cNvSpPr>
          <p:nvPr>
            <p:ph type="dt" sz="half" idx="10"/>
          </p:nvPr>
        </p:nvSpPr>
        <p:spPr/>
        <p:txBody>
          <a:bodyPr/>
          <a:lstStyle/>
          <a:p>
            <a:fld id="{CE704464-CEE5-40CD-A61A-837E9FE2A128}" type="datetime1">
              <a:rPr lang="fr-FR" smtClean="0"/>
              <a:t>03/12/2023</a:t>
            </a:fld>
            <a:endParaRPr lang="fr-FR"/>
          </a:p>
        </p:txBody>
      </p:sp>
      <p:sp>
        <p:nvSpPr>
          <p:cNvPr id="3" name="Espace réservé du contenu 1">
            <a:extLst>
              <a:ext uri="{FF2B5EF4-FFF2-40B4-BE49-F238E27FC236}">
                <a16:creationId xmlns:a16="http://schemas.microsoft.com/office/drawing/2014/main" id="{6DEC6621-6E73-7094-D869-FE97A6D1A66B}"/>
              </a:ext>
            </a:extLst>
          </p:cNvPr>
          <p:cNvSpPr txBox="1">
            <a:spLocks/>
          </p:cNvSpPr>
          <p:nvPr/>
        </p:nvSpPr>
        <p:spPr>
          <a:xfrm>
            <a:off x="4446121" y="1051724"/>
            <a:ext cx="4511403" cy="1891773"/>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285750" indent="-285750">
              <a:spcBef>
                <a:spcPts val="0"/>
              </a:spcBef>
              <a:buFont typeface="Arial" panose="020B0604020202020204" pitchFamily="34" charset="0"/>
              <a:buChar char="•"/>
            </a:pPr>
            <a:r>
              <a:rPr lang="fr-FR" b="0" dirty="0">
                <a:solidFill>
                  <a:schemeClr val="tx1"/>
                </a:solidFill>
              </a:rPr>
              <a:t>Investisseur A achète </a:t>
            </a:r>
            <a:r>
              <a:rPr lang="fr-FR" dirty="0">
                <a:solidFill>
                  <a:schemeClr val="tx1"/>
                </a:solidFill>
              </a:rPr>
              <a:t>500 contrats </a:t>
            </a:r>
            <a:r>
              <a:rPr lang="fr-FR" b="0" dirty="0">
                <a:solidFill>
                  <a:schemeClr val="tx1"/>
                </a:solidFill>
              </a:rPr>
              <a:t>à </a:t>
            </a:r>
            <a:r>
              <a:rPr lang="fr-FR" dirty="0">
                <a:solidFill>
                  <a:schemeClr val="tx1"/>
                </a:solidFill>
              </a:rPr>
              <a:t>100$</a:t>
            </a:r>
            <a:br>
              <a:rPr lang="fr-FR" dirty="0">
                <a:solidFill>
                  <a:schemeClr val="tx1"/>
                </a:solidFill>
              </a:rPr>
            </a:br>
            <a:endParaRPr lang="fr-FR" dirty="0">
              <a:solidFill>
                <a:schemeClr val="tx1"/>
              </a:solidFill>
            </a:endParaRPr>
          </a:p>
          <a:p>
            <a:pPr marL="285750" indent="-285750">
              <a:spcBef>
                <a:spcPts val="0"/>
              </a:spcBef>
              <a:buFont typeface="Arial" panose="020B0604020202020204" pitchFamily="34" charset="0"/>
              <a:buChar char="•"/>
            </a:pPr>
            <a:r>
              <a:rPr lang="fr-FR" b="0" dirty="0">
                <a:solidFill>
                  <a:schemeClr val="tx1"/>
                </a:solidFill>
              </a:rPr>
              <a:t>Investisseur B vend </a:t>
            </a:r>
            <a:r>
              <a:rPr lang="fr-FR" dirty="0">
                <a:solidFill>
                  <a:schemeClr val="tx1"/>
                </a:solidFill>
              </a:rPr>
              <a:t>500</a:t>
            </a:r>
            <a:r>
              <a:rPr lang="fr-FR" b="0" dirty="0">
                <a:solidFill>
                  <a:schemeClr val="tx1"/>
                </a:solidFill>
              </a:rPr>
              <a:t> contrats à </a:t>
            </a:r>
            <a:r>
              <a:rPr lang="fr-FR" dirty="0">
                <a:solidFill>
                  <a:schemeClr val="tx1"/>
                </a:solidFill>
              </a:rPr>
              <a:t>100$</a:t>
            </a:r>
          </a:p>
          <a:p>
            <a:endParaRPr lang="fr-FR" dirty="0"/>
          </a:p>
        </p:txBody>
      </p:sp>
    </p:spTree>
    <p:extLst>
      <p:ext uri="{BB962C8B-B14F-4D97-AF65-F5344CB8AC3E}">
        <p14:creationId xmlns:p14="http://schemas.microsoft.com/office/powerpoint/2010/main" val="567250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1" y="1619956"/>
            <a:ext cx="8023883" cy="3147309"/>
          </a:xfrm>
        </p:spPr>
        <p:txBody>
          <a:bodyPr>
            <a:normAutofit/>
          </a:bodyPr>
          <a:lstStyle/>
          <a:p>
            <a:pPr marL="342900" indent="-342900">
              <a:buFont typeface="+mj-lt"/>
              <a:buAutoNum type="arabicPeriod" startAt="3"/>
            </a:pPr>
            <a:endParaRPr lang="fr-FR" dirty="0"/>
          </a:p>
          <a:p>
            <a:pPr marL="342900" indent="-342900">
              <a:buFont typeface="+mj-lt"/>
              <a:buAutoNum type="arabicPeriod" startAt="3"/>
            </a:pPr>
            <a:endParaRPr lang="fr-FR" dirty="0"/>
          </a:p>
          <a:p>
            <a:pPr marL="342900" indent="-342900">
              <a:buFont typeface="+mj-lt"/>
              <a:buAutoNum type="arabicPeriod" startAt="3"/>
            </a:pPr>
            <a:endParaRPr lang="fr-FR" dirty="0"/>
          </a:p>
          <a:p>
            <a:pPr marL="342900" indent="-342900">
              <a:buFont typeface="+mj-lt"/>
              <a:buAutoNum type="arabicPeriod" startAt="3"/>
            </a:pPr>
            <a:endParaRPr lang="fr-FR" dirty="0"/>
          </a:p>
          <a:p>
            <a:endParaRPr lang="fr-FR" dirty="0"/>
          </a:p>
          <a:p>
            <a:endParaRPr lang="fr-FR" dirty="0"/>
          </a:p>
          <a:p>
            <a:endParaRPr lang="fr-FR" dirty="0"/>
          </a:p>
          <a:p>
            <a:endParaRPr lang="fr-FR" dirty="0"/>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Contrats à terme et mécanisme d’appel de marge (Exemple)</a:t>
            </a:r>
          </a:p>
        </p:txBody>
      </p:sp>
      <p:pic>
        <p:nvPicPr>
          <p:cNvPr id="10" name="Image 9">
            <a:extLst>
              <a:ext uri="{FF2B5EF4-FFF2-40B4-BE49-F238E27FC236}">
                <a16:creationId xmlns:a16="http://schemas.microsoft.com/office/drawing/2014/main" id="{15196616-8051-DA2F-E216-9CE71AED7BC8}"/>
              </a:ext>
            </a:extLst>
          </p:cNvPr>
          <p:cNvPicPr>
            <a:picLocks noChangeAspect="1"/>
          </p:cNvPicPr>
          <p:nvPr/>
        </p:nvPicPr>
        <p:blipFill>
          <a:blip r:embed="rId2"/>
          <a:stretch>
            <a:fillRect/>
          </a:stretch>
        </p:blipFill>
        <p:spPr>
          <a:xfrm>
            <a:off x="1695692" y="1431927"/>
            <a:ext cx="5500858" cy="3241768"/>
          </a:xfrm>
          <a:prstGeom prst="rect">
            <a:avLst/>
          </a:prstGeom>
        </p:spPr>
      </p:pic>
      <p:sp>
        <p:nvSpPr>
          <p:cNvPr id="11" name="Espace réservé de la date 10">
            <a:extLst>
              <a:ext uri="{FF2B5EF4-FFF2-40B4-BE49-F238E27FC236}">
                <a16:creationId xmlns:a16="http://schemas.microsoft.com/office/drawing/2014/main" id="{4101A41D-1481-6F0A-3B70-35E8A10068D5}"/>
              </a:ext>
            </a:extLst>
          </p:cNvPr>
          <p:cNvSpPr>
            <a:spLocks noGrp="1"/>
          </p:cNvSpPr>
          <p:nvPr>
            <p:ph type="dt" sz="half" idx="10"/>
          </p:nvPr>
        </p:nvSpPr>
        <p:spPr/>
        <p:txBody>
          <a:bodyPr/>
          <a:lstStyle/>
          <a:p>
            <a:fld id="{42B96B34-B342-4F80-BB90-F86A0B2C14F9}" type="datetime1">
              <a:rPr lang="fr-FR" smtClean="0"/>
              <a:t>03/12/2023</a:t>
            </a:fld>
            <a:endParaRPr lang="fr-FR"/>
          </a:p>
        </p:txBody>
      </p:sp>
    </p:spTree>
    <p:extLst>
      <p:ext uri="{BB962C8B-B14F-4D97-AF65-F5344CB8AC3E}">
        <p14:creationId xmlns:p14="http://schemas.microsoft.com/office/powerpoint/2010/main" val="351718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err="1"/>
              <a:t>QUESTIONs</a:t>
            </a:r>
            <a:endParaRPr lang="fr-FR" dirty="0"/>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68</a:t>
            </a:fld>
            <a:endParaRPr lang="fr-FR"/>
          </a:p>
        </p:txBody>
      </p:sp>
      <p:sp>
        <p:nvSpPr>
          <p:cNvPr id="7" name="Espace réservé de la date 6">
            <a:extLst>
              <a:ext uri="{FF2B5EF4-FFF2-40B4-BE49-F238E27FC236}">
                <a16:creationId xmlns:a16="http://schemas.microsoft.com/office/drawing/2014/main" id="{3F93BB94-4B71-46B9-82EF-D578D7221E3E}"/>
              </a:ext>
            </a:extLst>
          </p:cNvPr>
          <p:cNvSpPr>
            <a:spLocks noGrp="1"/>
          </p:cNvSpPr>
          <p:nvPr>
            <p:ph type="dt" sz="half" idx="10"/>
          </p:nvPr>
        </p:nvSpPr>
        <p:spPr/>
        <p:txBody>
          <a:bodyPr/>
          <a:lstStyle/>
          <a:p>
            <a:fld id="{9909F977-A63A-4B8F-8736-8987E6F1AC3D}" type="datetime1">
              <a:rPr lang="fr-FR" smtClean="0"/>
              <a:t>03/12/2023</a:t>
            </a:fld>
            <a:endParaRPr lang="fr-FR"/>
          </a:p>
        </p:txBody>
      </p:sp>
    </p:spTree>
    <p:extLst>
      <p:ext uri="{BB962C8B-B14F-4D97-AF65-F5344CB8AC3E}">
        <p14:creationId xmlns:p14="http://schemas.microsoft.com/office/powerpoint/2010/main" val="91108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121" y="1619956"/>
            <a:ext cx="8023883" cy="3147309"/>
          </a:xfrm>
        </p:spPr>
        <p:txBody>
          <a:bodyPr>
            <a:normAutofit/>
          </a:bodyPr>
          <a:lstStyle/>
          <a:p>
            <a:pPr marL="342900" indent="-342900">
              <a:buFont typeface="+mj-lt"/>
              <a:buAutoNum type="alphaLcParenR"/>
            </a:pPr>
            <a:r>
              <a:rPr lang="fr-FR" b="0" dirty="0">
                <a:solidFill>
                  <a:schemeClr val="tx1"/>
                </a:solidFill>
              </a:rPr>
              <a:t>Elle apporte une garantie en devenant la contrepartie unique du vendeur et de l’acheteur</a:t>
            </a:r>
          </a:p>
          <a:p>
            <a:pPr marL="342900" indent="-342900">
              <a:buFont typeface="+mj-lt"/>
              <a:buAutoNum type="alphaLcParenR"/>
            </a:pPr>
            <a:r>
              <a:rPr lang="fr-FR" b="0" dirty="0">
                <a:solidFill>
                  <a:schemeClr val="tx1"/>
                </a:solidFill>
              </a:rPr>
              <a:t>Elle matérialise le transfert de propriété des actifs négociés du vendeur vers l’acheteur</a:t>
            </a:r>
          </a:p>
          <a:p>
            <a:pPr marL="342900" indent="-342900">
              <a:buFont typeface="+mj-lt"/>
              <a:buAutoNum type="alphaLcParenR"/>
            </a:pPr>
            <a:r>
              <a:rPr lang="fr-FR" b="0" dirty="0">
                <a:solidFill>
                  <a:schemeClr val="tx1"/>
                </a:solidFill>
              </a:rPr>
              <a:t>Elle assure la surveillance des positions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69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Lequel des points suivants ne fait pas partie de la mission de la chambre de compensation </a:t>
            </a:r>
          </a:p>
        </p:txBody>
      </p:sp>
      <p:sp>
        <p:nvSpPr>
          <p:cNvPr id="8" name="Espace réservé de la date 7">
            <a:extLst>
              <a:ext uri="{FF2B5EF4-FFF2-40B4-BE49-F238E27FC236}">
                <a16:creationId xmlns:a16="http://schemas.microsoft.com/office/drawing/2014/main" id="{CD2ED4BA-D0B4-3FA8-897F-D1D5F0A8E802}"/>
              </a:ext>
            </a:extLst>
          </p:cNvPr>
          <p:cNvSpPr>
            <a:spLocks noGrp="1"/>
          </p:cNvSpPr>
          <p:nvPr>
            <p:ph type="dt" sz="half" idx="10"/>
          </p:nvPr>
        </p:nvSpPr>
        <p:spPr/>
        <p:txBody>
          <a:bodyPr/>
          <a:lstStyle/>
          <a:p>
            <a:fld id="{C2BD4F9C-026F-47C5-81C5-5124BEE95886}" type="datetime1">
              <a:rPr lang="fr-FR" smtClean="0"/>
              <a:t>03/12/2023</a:t>
            </a:fld>
            <a:endParaRPr lang="fr-FR"/>
          </a:p>
        </p:txBody>
      </p:sp>
    </p:spTree>
    <p:extLst>
      <p:ext uri="{BB962C8B-B14F-4D97-AF65-F5344CB8AC3E}">
        <p14:creationId xmlns:p14="http://schemas.microsoft.com/office/powerpoint/2010/main" val="138956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5073369" y="1347239"/>
            <a:ext cx="3896988" cy="1544291"/>
          </a:xfrm>
        </p:spPr>
        <p:txBody>
          <a:bodyPr>
            <a:normAutofit/>
          </a:bodyPr>
          <a:lstStyle/>
          <a:p>
            <a:pPr marL="342900" indent="-342900">
              <a:buFont typeface="Arial" panose="020B0604020202020204" pitchFamily="34" charset="0"/>
              <a:buChar char="•"/>
            </a:pPr>
            <a:r>
              <a:rPr lang="fr-FR" dirty="0">
                <a:solidFill>
                  <a:schemeClr val="tx1"/>
                </a:solidFill>
              </a:rPr>
              <a:t>Croissance économique </a:t>
            </a:r>
            <a:r>
              <a:rPr lang="fr-FR" b="0" dirty="0">
                <a:solidFill>
                  <a:schemeClr val="tx1"/>
                </a:solidFill>
              </a:rPr>
              <a:t>et l'émergence de </a:t>
            </a:r>
            <a:r>
              <a:rPr lang="fr-FR" dirty="0">
                <a:solidFill>
                  <a:schemeClr val="tx1"/>
                </a:solidFill>
              </a:rPr>
              <a:t>nouvelles entreprises</a:t>
            </a:r>
            <a:r>
              <a:rPr lang="fr-FR" b="0" dirty="0">
                <a:solidFill>
                  <a:schemeClr val="tx1"/>
                </a:solidFill>
              </a:rPr>
              <a:t>.</a:t>
            </a:r>
          </a:p>
          <a:p>
            <a:pPr marL="342900" indent="-342900">
              <a:buFont typeface="Arial" panose="020B0604020202020204" pitchFamily="34" charset="0"/>
              <a:buChar char="•"/>
            </a:pPr>
            <a:r>
              <a:rPr lang="fr-FR" b="0" dirty="0">
                <a:solidFill>
                  <a:schemeClr val="tx1"/>
                </a:solidFill>
              </a:rPr>
              <a:t>Création de la </a:t>
            </a:r>
            <a:r>
              <a:rPr lang="fr-FR" dirty="0">
                <a:solidFill>
                  <a:schemeClr val="tx1"/>
                </a:solidFill>
              </a:rPr>
              <a:t>Bourse de New York </a:t>
            </a:r>
            <a:r>
              <a:rPr lang="fr-FR" b="0" dirty="0">
                <a:solidFill>
                  <a:schemeClr val="tx1"/>
                </a:solidFill>
              </a:rPr>
              <a:t>(1792) et de la </a:t>
            </a:r>
            <a:r>
              <a:rPr lang="fr-FR" dirty="0">
                <a:solidFill>
                  <a:schemeClr val="tx1"/>
                </a:solidFill>
              </a:rPr>
              <a:t>Bourse de Londres </a:t>
            </a:r>
            <a:r>
              <a:rPr lang="fr-FR" b="0" dirty="0">
                <a:solidFill>
                  <a:schemeClr val="tx1"/>
                </a:solidFill>
              </a:rPr>
              <a:t>(1801)  </a:t>
            </a:r>
            <a:r>
              <a:rPr lang="fr-FR" b="0" dirty="0">
                <a:solidFill>
                  <a:schemeClr val="tx1"/>
                </a:solidFill>
                <a:sym typeface="Wingdings" panose="05000000000000000000" pitchFamily="2" charset="2"/>
              </a:rPr>
              <a:t> expansion des marchés financiers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Révolution Industrielle et Émergence des Marchés Modernes</a:t>
            </a:r>
          </a:p>
        </p:txBody>
      </p:sp>
      <p:sp>
        <p:nvSpPr>
          <p:cNvPr id="8" name="Espace réservé de la date 7">
            <a:extLst>
              <a:ext uri="{FF2B5EF4-FFF2-40B4-BE49-F238E27FC236}">
                <a16:creationId xmlns:a16="http://schemas.microsoft.com/office/drawing/2014/main" id="{9D347E50-4E9D-19AC-651C-87918B81A021}"/>
              </a:ext>
            </a:extLst>
          </p:cNvPr>
          <p:cNvSpPr>
            <a:spLocks noGrp="1"/>
          </p:cNvSpPr>
          <p:nvPr>
            <p:ph type="dt" sz="half" idx="10"/>
          </p:nvPr>
        </p:nvSpPr>
        <p:spPr/>
        <p:txBody>
          <a:bodyPr/>
          <a:lstStyle/>
          <a:p>
            <a:fld id="{233C5CC8-A46E-4229-B2D3-D13724109ED3}" type="datetime1">
              <a:rPr lang="fr-FR" smtClean="0"/>
              <a:t>03/12/2023</a:t>
            </a:fld>
            <a:endParaRPr lang="fr-FR"/>
          </a:p>
        </p:txBody>
      </p:sp>
      <p:pic>
        <p:nvPicPr>
          <p:cNvPr id="10" name="Image 9" descr="Une image contenant usine, ciel, bâtiment, pollution&#10;&#10;Description générée automatiquement">
            <a:extLst>
              <a:ext uri="{FF2B5EF4-FFF2-40B4-BE49-F238E27FC236}">
                <a16:creationId xmlns:a16="http://schemas.microsoft.com/office/drawing/2014/main" id="{CDFD08F3-7F1E-A9D9-C950-01CF65217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1378454"/>
            <a:ext cx="4378349" cy="2903036"/>
          </a:xfrm>
          <a:prstGeom prst="rect">
            <a:avLst/>
          </a:prstGeom>
        </p:spPr>
      </p:pic>
      <p:sp>
        <p:nvSpPr>
          <p:cNvPr id="11" name="Espace réservé du contenu 1">
            <a:extLst>
              <a:ext uri="{FF2B5EF4-FFF2-40B4-BE49-F238E27FC236}">
                <a16:creationId xmlns:a16="http://schemas.microsoft.com/office/drawing/2014/main" id="{4C926D66-14CE-C906-825A-D015D3B96743}"/>
              </a:ext>
            </a:extLst>
          </p:cNvPr>
          <p:cNvSpPr txBox="1">
            <a:spLocks/>
          </p:cNvSpPr>
          <p:nvPr/>
        </p:nvSpPr>
        <p:spPr>
          <a:xfrm>
            <a:off x="5338617" y="3081567"/>
            <a:ext cx="3542823" cy="1246361"/>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b="0" dirty="0">
                <a:solidFill>
                  <a:schemeClr val="tx1"/>
                </a:solidFill>
              </a:rPr>
              <a:t>Les </a:t>
            </a:r>
            <a:r>
              <a:rPr lang="fr-FR" dirty="0">
                <a:solidFill>
                  <a:schemeClr val="tx1"/>
                </a:solidFill>
              </a:rPr>
              <a:t>chemins de fer</a:t>
            </a:r>
            <a:r>
              <a:rPr lang="fr-FR" b="0" dirty="0">
                <a:solidFill>
                  <a:schemeClr val="tx1"/>
                </a:solidFill>
              </a:rPr>
              <a:t>, </a:t>
            </a:r>
            <a:r>
              <a:rPr lang="fr-FR" dirty="0">
                <a:solidFill>
                  <a:schemeClr val="tx1"/>
                </a:solidFill>
              </a:rPr>
              <a:t>l'industrie manufacturière</a:t>
            </a:r>
            <a:r>
              <a:rPr lang="fr-FR" b="0" dirty="0">
                <a:solidFill>
                  <a:schemeClr val="tx1"/>
                </a:solidFill>
              </a:rPr>
              <a:t> et d'autres secteurs ont contribué à la </a:t>
            </a:r>
            <a:r>
              <a:rPr lang="fr-FR" dirty="0">
                <a:solidFill>
                  <a:schemeClr val="tx1"/>
                </a:solidFill>
              </a:rPr>
              <a:t>création de nouveaux instruments financiers</a:t>
            </a:r>
            <a:r>
              <a:rPr lang="fr-FR" b="0" dirty="0">
                <a:solidFill>
                  <a:schemeClr val="tx1"/>
                </a:solidFill>
              </a:rPr>
              <a:t>.</a:t>
            </a:r>
            <a:endParaRPr lang="fr-FR" sz="1200" b="0" dirty="0">
              <a:solidFill>
                <a:schemeClr val="tx1"/>
              </a:solidFill>
            </a:endParaRPr>
          </a:p>
        </p:txBody>
      </p:sp>
    </p:spTree>
    <p:extLst>
      <p:ext uri="{BB962C8B-B14F-4D97-AF65-F5344CB8AC3E}">
        <p14:creationId xmlns:p14="http://schemas.microsoft.com/office/powerpoint/2010/main" val="1330198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466363"/>
            <a:ext cx="8023883" cy="3147309"/>
          </a:xfrm>
        </p:spPr>
        <p:txBody>
          <a:bodyPr>
            <a:normAutofit/>
          </a:bodyPr>
          <a:lstStyle/>
          <a:p>
            <a:r>
              <a:rPr lang="fr-FR" b="0" dirty="0">
                <a:solidFill>
                  <a:schemeClr val="tx1"/>
                </a:solidFill>
              </a:rPr>
              <a:t>Un investisseur achète un contrat future à un prix P=100$. </a:t>
            </a:r>
          </a:p>
          <a:p>
            <a:endParaRPr lang="fr-FR" sz="500" b="0" dirty="0">
              <a:solidFill>
                <a:schemeClr val="tx1"/>
              </a:solidFill>
            </a:endParaRPr>
          </a:p>
          <a:p>
            <a:pPr marL="285750" indent="-285750">
              <a:spcBef>
                <a:spcPts val="0"/>
              </a:spcBef>
              <a:buFont typeface="Arial" panose="020B0604020202020204" pitchFamily="34" charset="0"/>
              <a:buChar char="•"/>
            </a:pPr>
            <a:r>
              <a:rPr lang="fr-FR" b="0" dirty="0">
                <a:solidFill>
                  <a:schemeClr val="tx1"/>
                </a:solidFill>
              </a:rPr>
              <a:t>La marge initiale imposée par la chambre de compensation est égale à 7$ par contrat. </a:t>
            </a:r>
          </a:p>
          <a:p>
            <a:pPr marL="285750" indent="-285750">
              <a:spcBef>
                <a:spcPts val="0"/>
              </a:spcBef>
              <a:buFont typeface="Arial" panose="020B0604020202020204" pitchFamily="34" charset="0"/>
              <a:buChar char="•"/>
            </a:pPr>
            <a:r>
              <a:rPr lang="fr-FR" b="0" dirty="0">
                <a:solidFill>
                  <a:schemeClr val="tx1"/>
                </a:solidFill>
              </a:rPr>
              <a:t>La marge de maintenance vaut 2$ par contrat. </a:t>
            </a:r>
          </a:p>
          <a:p>
            <a:r>
              <a:rPr lang="fr-FR" dirty="0">
                <a:solidFill>
                  <a:schemeClr val="tx1"/>
                </a:solidFill>
              </a:rPr>
              <a:t>Quelle variation minimale du cours du sous-jacent déclencherait un appel de marge ?</a:t>
            </a:r>
          </a:p>
          <a:p>
            <a:pPr marL="342900" indent="-342900">
              <a:buFont typeface="+mj-lt"/>
              <a:buAutoNum type="alphaLcParenR"/>
            </a:pPr>
            <a:r>
              <a:rPr lang="fr-FR" b="0" dirty="0">
                <a:solidFill>
                  <a:schemeClr val="tx1"/>
                </a:solidFill>
              </a:rPr>
              <a:t>-2%</a:t>
            </a:r>
          </a:p>
          <a:p>
            <a:pPr marL="342900" indent="-342900">
              <a:buFont typeface="+mj-lt"/>
              <a:buAutoNum type="alphaLcParenR"/>
            </a:pPr>
            <a:r>
              <a:rPr lang="fr-FR" b="0" dirty="0">
                <a:solidFill>
                  <a:schemeClr val="tx1"/>
                </a:solidFill>
              </a:rPr>
              <a:t>-6%</a:t>
            </a:r>
          </a:p>
          <a:p>
            <a:pPr marL="342900" indent="-342900">
              <a:buFont typeface="+mj-lt"/>
              <a:buAutoNum type="alphaLcParenR"/>
            </a:pPr>
            <a:r>
              <a:rPr lang="fr-FR" b="0" dirty="0">
                <a:solidFill>
                  <a:schemeClr val="tx1"/>
                </a:solidFill>
              </a:rPr>
              <a:t>-5%</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MECANISMES et produits</a:t>
            </a:r>
          </a:p>
        </p:txBody>
      </p:sp>
      <p:sp>
        <p:nvSpPr>
          <p:cNvPr id="8" name="Espace réservé de la date 7">
            <a:extLst>
              <a:ext uri="{FF2B5EF4-FFF2-40B4-BE49-F238E27FC236}">
                <a16:creationId xmlns:a16="http://schemas.microsoft.com/office/drawing/2014/main" id="{F552DE06-C5E1-DA64-624E-09AAE6AB65AD}"/>
              </a:ext>
            </a:extLst>
          </p:cNvPr>
          <p:cNvSpPr>
            <a:spLocks noGrp="1"/>
          </p:cNvSpPr>
          <p:nvPr>
            <p:ph type="dt" sz="half" idx="10"/>
          </p:nvPr>
        </p:nvSpPr>
        <p:spPr/>
        <p:txBody>
          <a:bodyPr/>
          <a:lstStyle/>
          <a:p>
            <a:fld id="{CFDAF3A7-981D-47F6-B01B-A2D881AA956F}" type="datetime1">
              <a:rPr lang="fr-FR" smtClean="0"/>
              <a:t>03/12/2023</a:t>
            </a:fld>
            <a:endParaRPr lang="fr-FR"/>
          </a:p>
        </p:txBody>
      </p:sp>
    </p:spTree>
    <p:extLst>
      <p:ext uri="{BB962C8B-B14F-4D97-AF65-F5344CB8AC3E}">
        <p14:creationId xmlns:p14="http://schemas.microsoft.com/office/powerpoint/2010/main" val="2284601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3D6817-0EB1-A908-90C4-BBC328783D9B}"/>
              </a:ext>
            </a:extLst>
          </p:cNvPr>
          <p:cNvSpPr>
            <a:spLocks noGrp="1"/>
          </p:cNvSpPr>
          <p:nvPr>
            <p:ph type="title"/>
          </p:nvPr>
        </p:nvSpPr>
        <p:spPr/>
        <p:txBody>
          <a:bodyPr/>
          <a:lstStyle/>
          <a:p>
            <a:r>
              <a:rPr lang="fr-FR" dirty="0"/>
              <a:t>Les risques de marché</a:t>
            </a:r>
          </a:p>
        </p:txBody>
      </p:sp>
      <p:sp>
        <p:nvSpPr>
          <p:cNvPr id="4" name="Espace réservé du pied de page 3">
            <a:extLst>
              <a:ext uri="{FF2B5EF4-FFF2-40B4-BE49-F238E27FC236}">
                <a16:creationId xmlns:a16="http://schemas.microsoft.com/office/drawing/2014/main" id="{BE3D6AF8-5460-3622-BAD2-C4DBE9467F74}"/>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EDBCF7E7-4A4B-4C19-913A-BDD99375B01A}"/>
              </a:ext>
            </a:extLst>
          </p:cNvPr>
          <p:cNvSpPr>
            <a:spLocks noGrp="1"/>
          </p:cNvSpPr>
          <p:nvPr>
            <p:ph type="sldNum" sz="quarter" idx="12"/>
          </p:nvPr>
        </p:nvSpPr>
        <p:spPr/>
        <p:txBody>
          <a:bodyPr/>
          <a:lstStyle/>
          <a:p>
            <a:fld id="{9C1A82F2-75C4-42C2-8E93-FEFE8959BC01}" type="slidenum">
              <a:rPr lang="fr-FR" smtClean="0"/>
              <a:pPr/>
              <a:t>71</a:t>
            </a:fld>
            <a:endParaRPr lang="fr-FR"/>
          </a:p>
        </p:txBody>
      </p:sp>
      <p:sp>
        <p:nvSpPr>
          <p:cNvPr id="6" name="Espace réservé du texte 5">
            <a:extLst>
              <a:ext uri="{FF2B5EF4-FFF2-40B4-BE49-F238E27FC236}">
                <a16:creationId xmlns:a16="http://schemas.microsoft.com/office/drawing/2014/main" id="{69B4ACD8-2A3E-775B-531E-723BAEDFBFC5}"/>
              </a:ext>
            </a:extLst>
          </p:cNvPr>
          <p:cNvSpPr>
            <a:spLocks noGrp="1"/>
          </p:cNvSpPr>
          <p:nvPr>
            <p:ph type="body" sz="quarter" idx="13"/>
          </p:nvPr>
        </p:nvSpPr>
        <p:spPr/>
        <p:txBody>
          <a:bodyPr/>
          <a:lstStyle/>
          <a:p>
            <a:r>
              <a:rPr lang="fr-FR" dirty="0"/>
              <a:t>04</a:t>
            </a:r>
          </a:p>
        </p:txBody>
      </p:sp>
      <p:sp>
        <p:nvSpPr>
          <p:cNvPr id="7" name="Espace réservé de la date 6">
            <a:extLst>
              <a:ext uri="{FF2B5EF4-FFF2-40B4-BE49-F238E27FC236}">
                <a16:creationId xmlns:a16="http://schemas.microsoft.com/office/drawing/2014/main" id="{29CE8CCF-AD8E-7C0A-AA11-36D37DC91999}"/>
              </a:ext>
            </a:extLst>
          </p:cNvPr>
          <p:cNvSpPr>
            <a:spLocks noGrp="1"/>
          </p:cNvSpPr>
          <p:nvPr>
            <p:ph type="dt" sz="half" idx="10"/>
          </p:nvPr>
        </p:nvSpPr>
        <p:spPr/>
        <p:txBody>
          <a:bodyPr/>
          <a:lstStyle/>
          <a:p>
            <a:fld id="{C386D975-9149-408B-98F7-4561543E02E6}" type="datetime1">
              <a:rPr lang="fr-FR" smtClean="0"/>
              <a:t>03/12/2023</a:t>
            </a:fld>
            <a:endParaRPr lang="fr-FR"/>
          </a:p>
        </p:txBody>
      </p:sp>
    </p:spTree>
    <p:extLst>
      <p:ext uri="{BB962C8B-B14F-4D97-AF65-F5344CB8AC3E}">
        <p14:creationId xmlns:p14="http://schemas.microsoft.com/office/powerpoint/2010/main" val="862177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53551" y="1364888"/>
            <a:ext cx="8768826" cy="1156472"/>
          </a:xfrm>
        </p:spPr>
        <p:txBody>
          <a:bodyPr>
            <a:normAutofit/>
          </a:bodyPr>
          <a:lstStyle/>
          <a:p>
            <a:r>
              <a:rPr lang="fr-FR" b="0" dirty="0">
                <a:solidFill>
                  <a:schemeClr val="tx1"/>
                </a:solidFill>
              </a:rPr>
              <a:t>Représentent les </a:t>
            </a:r>
            <a:r>
              <a:rPr lang="fr-FR" dirty="0">
                <a:solidFill>
                  <a:schemeClr val="tx1"/>
                </a:solidFill>
              </a:rPr>
              <a:t>incertitudes</a:t>
            </a:r>
            <a:r>
              <a:rPr lang="fr-FR" b="0" dirty="0">
                <a:solidFill>
                  <a:schemeClr val="tx1"/>
                </a:solidFill>
              </a:rPr>
              <a:t> susceptibles </a:t>
            </a:r>
            <a:r>
              <a:rPr lang="fr-FR" dirty="0">
                <a:solidFill>
                  <a:schemeClr val="tx1"/>
                </a:solidFill>
              </a:rPr>
              <a:t>d'affecter</a:t>
            </a:r>
            <a:r>
              <a:rPr lang="fr-FR" b="0" dirty="0">
                <a:solidFill>
                  <a:schemeClr val="tx1"/>
                </a:solidFill>
              </a:rPr>
              <a:t> les </a:t>
            </a:r>
            <a:r>
              <a:rPr lang="fr-FR" dirty="0">
                <a:solidFill>
                  <a:schemeClr val="tx1"/>
                </a:solidFill>
              </a:rPr>
              <a:t>rendements</a:t>
            </a:r>
            <a:r>
              <a:rPr lang="fr-FR" b="0" dirty="0">
                <a:solidFill>
                  <a:schemeClr val="tx1"/>
                </a:solidFill>
              </a:rPr>
              <a:t> des investissements </a:t>
            </a:r>
          </a:p>
          <a:p>
            <a:r>
              <a:rPr lang="fr-FR" dirty="0">
                <a:solidFill>
                  <a:schemeClr val="tx1"/>
                </a:solidFill>
                <a:sym typeface="Wingdings" panose="05000000000000000000" pitchFamily="2" charset="2"/>
              </a:rPr>
              <a:t> </a:t>
            </a:r>
            <a:r>
              <a:rPr lang="fr-FR" dirty="0">
                <a:solidFill>
                  <a:schemeClr val="tx1"/>
                </a:solidFill>
              </a:rPr>
              <a:t>Comprendre</a:t>
            </a:r>
            <a:r>
              <a:rPr lang="fr-FR" b="0" dirty="0">
                <a:solidFill>
                  <a:schemeClr val="tx1"/>
                </a:solidFill>
              </a:rPr>
              <a:t> ces risques est </a:t>
            </a:r>
            <a:r>
              <a:rPr lang="fr-FR" dirty="0">
                <a:solidFill>
                  <a:schemeClr val="tx1"/>
                </a:solidFill>
              </a:rPr>
              <a:t>essentiel</a:t>
            </a:r>
            <a:r>
              <a:rPr lang="fr-FR" b="0" dirty="0">
                <a:solidFill>
                  <a:schemeClr val="tx1"/>
                </a:solidFill>
              </a:rPr>
              <a:t> pour des </a:t>
            </a:r>
            <a:r>
              <a:rPr lang="fr-FR" dirty="0">
                <a:solidFill>
                  <a:schemeClr val="tx1"/>
                </a:solidFill>
              </a:rPr>
              <a:t>décisions</a:t>
            </a:r>
            <a:r>
              <a:rPr lang="fr-FR" b="0" dirty="0">
                <a:solidFill>
                  <a:schemeClr val="tx1"/>
                </a:solidFill>
              </a:rPr>
              <a:t> d'investissement réfléchies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Définition</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sp>
        <p:nvSpPr>
          <p:cNvPr id="10" name="Espace réservé du contenu 1">
            <a:extLst>
              <a:ext uri="{FF2B5EF4-FFF2-40B4-BE49-F238E27FC236}">
                <a16:creationId xmlns:a16="http://schemas.microsoft.com/office/drawing/2014/main" id="{0ED69518-3AF5-3501-FDAB-F4F5081D0203}"/>
              </a:ext>
            </a:extLst>
          </p:cNvPr>
          <p:cNvSpPr txBox="1">
            <a:spLocks/>
          </p:cNvSpPr>
          <p:nvPr/>
        </p:nvSpPr>
        <p:spPr>
          <a:xfrm>
            <a:off x="583836" y="2655450"/>
            <a:ext cx="5869216" cy="1680807"/>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r>
              <a:rPr lang="fr-FR" sz="1600" dirty="0"/>
              <a:t>Les risques financiers sont variés:</a:t>
            </a:r>
          </a:p>
          <a:p>
            <a:pPr marL="285750" indent="-285750">
              <a:buFont typeface="Arial" panose="020B0604020202020204" pitchFamily="34" charset="0"/>
              <a:buChar char="•"/>
            </a:pPr>
            <a:r>
              <a:rPr lang="fr-FR" dirty="0">
                <a:solidFill>
                  <a:schemeClr val="tx1"/>
                </a:solidFill>
              </a:rPr>
              <a:t>Volatilité</a:t>
            </a:r>
            <a:r>
              <a:rPr lang="fr-FR" b="0" dirty="0">
                <a:solidFill>
                  <a:schemeClr val="tx1"/>
                </a:solidFill>
              </a:rPr>
              <a:t> des marchés </a:t>
            </a:r>
          </a:p>
          <a:p>
            <a:pPr marL="285750" indent="-285750">
              <a:buFont typeface="Arial" panose="020B0604020202020204" pitchFamily="34" charset="0"/>
              <a:buChar char="•"/>
            </a:pPr>
            <a:r>
              <a:rPr lang="fr-FR" b="0" dirty="0">
                <a:solidFill>
                  <a:schemeClr val="tx1"/>
                </a:solidFill>
              </a:rPr>
              <a:t>Risques </a:t>
            </a:r>
            <a:r>
              <a:rPr lang="fr-FR" dirty="0">
                <a:solidFill>
                  <a:schemeClr val="tx1"/>
                </a:solidFill>
              </a:rPr>
              <a:t>spécifiques</a:t>
            </a:r>
            <a:r>
              <a:rPr lang="fr-FR" b="0" dirty="0">
                <a:solidFill>
                  <a:schemeClr val="tx1"/>
                </a:solidFill>
              </a:rPr>
              <a:t> liés à des </a:t>
            </a:r>
            <a:r>
              <a:rPr lang="fr-FR" dirty="0">
                <a:solidFill>
                  <a:schemeClr val="tx1"/>
                </a:solidFill>
              </a:rPr>
              <a:t>secteurs</a:t>
            </a:r>
            <a:r>
              <a:rPr lang="fr-FR" b="0" dirty="0">
                <a:solidFill>
                  <a:schemeClr val="tx1"/>
                </a:solidFill>
              </a:rPr>
              <a:t> ou </a:t>
            </a:r>
            <a:r>
              <a:rPr lang="fr-FR" dirty="0">
                <a:solidFill>
                  <a:schemeClr val="tx1"/>
                </a:solidFill>
              </a:rPr>
              <a:t>entreprises</a:t>
            </a:r>
            <a:r>
              <a:rPr lang="fr-FR" b="0" dirty="0">
                <a:solidFill>
                  <a:schemeClr val="tx1"/>
                </a:solidFill>
              </a:rPr>
              <a:t>.</a:t>
            </a:r>
          </a:p>
        </p:txBody>
      </p:sp>
    </p:spTree>
    <p:extLst>
      <p:ext uri="{BB962C8B-B14F-4D97-AF65-F5344CB8AC3E}">
        <p14:creationId xmlns:p14="http://schemas.microsoft.com/office/powerpoint/2010/main" val="214628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97311" y="2041614"/>
            <a:ext cx="2370928" cy="2572057"/>
          </a:xfrm>
        </p:spPr>
        <p:txBody>
          <a:bodyPr>
            <a:normAutofit/>
          </a:bodyPr>
          <a:lstStyle/>
          <a:p>
            <a:pPr algn="ctr"/>
            <a:r>
              <a:rPr lang="fr-FR" sz="1600" dirty="0"/>
              <a:t>Volatilité</a:t>
            </a:r>
          </a:p>
          <a:p>
            <a:pPr algn="ctr"/>
            <a:r>
              <a:rPr lang="fr-FR" sz="1500" b="0" u="sng" dirty="0">
                <a:solidFill>
                  <a:schemeClr val="tx1"/>
                </a:solidFill>
              </a:rPr>
              <a:t>Influencée par :</a:t>
            </a:r>
          </a:p>
          <a:p>
            <a:pPr marL="285750" indent="-285750">
              <a:spcBef>
                <a:spcPts val="800"/>
              </a:spcBef>
              <a:buFont typeface="Arial" panose="020B0604020202020204" pitchFamily="34" charset="0"/>
              <a:buChar char="•"/>
            </a:pPr>
            <a:r>
              <a:rPr lang="fr-FR" sz="1500" b="0" dirty="0">
                <a:solidFill>
                  <a:schemeClr val="tx1"/>
                </a:solidFill>
              </a:rPr>
              <a:t>Actualité économique</a:t>
            </a:r>
          </a:p>
          <a:p>
            <a:pPr marL="285750" indent="-285750">
              <a:spcBef>
                <a:spcPts val="800"/>
              </a:spcBef>
              <a:buFont typeface="Arial" panose="020B0604020202020204" pitchFamily="34" charset="0"/>
              <a:buChar char="•"/>
            </a:pPr>
            <a:r>
              <a:rPr lang="fr-FR" sz="1500" b="0" dirty="0">
                <a:solidFill>
                  <a:schemeClr val="tx1"/>
                </a:solidFill>
              </a:rPr>
              <a:t>Evénements mondiaux</a:t>
            </a:r>
          </a:p>
          <a:p>
            <a:pPr marL="285750" indent="-285750">
              <a:spcBef>
                <a:spcPts val="800"/>
              </a:spcBef>
              <a:buFont typeface="Arial" panose="020B0604020202020204" pitchFamily="34" charset="0"/>
              <a:buChar char="•"/>
            </a:pPr>
            <a:r>
              <a:rPr lang="fr-FR" sz="1500" b="0" dirty="0">
                <a:solidFill>
                  <a:schemeClr val="tx1"/>
                </a:solidFill>
              </a:rPr>
              <a:t>Changements de sentiment du marché</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de Marché</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13" name="Graphique 12" descr="Graphique périodique avec un remplissage uni">
            <a:extLst>
              <a:ext uri="{FF2B5EF4-FFF2-40B4-BE49-F238E27FC236}">
                <a16:creationId xmlns:a16="http://schemas.microsoft.com/office/drawing/2014/main" id="{590013BF-3158-E39E-3836-093847FF0C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1194200"/>
            <a:ext cx="914400" cy="914400"/>
          </a:xfrm>
          <a:prstGeom prst="rect">
            <a:avLst/>
          </a:prstGeom>
        </p:spPr>
      </p:pic>
    </p:spTree>
    <p:extLst>
      <p:ext uri="{BB962C8B-B14F-4D97-AF65-F5344CB8AC3E}">
        <p14:creationId xmlns:p14="http://schemas.microsoft.com/office/powerpoint/2010/main" val="1375823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97311" y="2041614"/>
            <a:ext cx="2370928" cy="2572057"/>
          </a:xfrm>
        </p:spPr>
        <p:txBody>
          <a:bodyPr>
            <a:normAutofit/>
          </a:bodyPr>
          <a:lstStyle/>
          <a:p>
            <a:pPr algn="ctr"/>
            <a:r>
              <a:rPr lang="fr-FR" sz="1600" dirty="0"/>
              <a:t>Volatilité</a:t>
            </a:r>
          </a:p>
          <a:p>
            <a:pPr algn="ctr"/>
            <a:r>
              <a:rPr lang="fr-FR" sz="1500" b="0" u="sng" dirty="0">
                <a:solidFill>
                  <a:schemeClr val="tx1"/>
                </a:solidFill>
              </a:rPr>
              <a:t>Influencée par :</a:t>
            </a:r>
          </a:p>
          <a:p>
            <a:pPr marL="285750" indent="-285750">
              <a:spcBef>
                <a:spcPts val="800"/>
              </a:spcBef>
              <a:buFont typeface="Arial" panose="020B0604020202020204" pitchFamily="34" charset="0"/>
              <a:buChar char="•"/>
            </a:pPr>
            <a:r>
              <a:rPr lang="fr-FR" sz="1500" b="0" dirty="0">
                <a:solidFill>
                  <a:schemeClr val="tx1"/>
                </a:solidFill>
              </a:rPr>
              <a:t>Actualité économique</a:t>
            </a:r>
          </a:p>
          <a:p>
            <a:pPr marL="285750" indent="-285750">
              <a:spcBef>
                <a:spcPts val="800"/>
              </a:spcBef>
              <a:buFont typeface="Arial" panose="020B0604020202020204" pitchFamily="34" charset="0"/>
              <a:buChar char="•"/>
            </a:pPr>
            <a:r>
              <a:rPr lang="fr-FR" sz="1500" b="0" dirty="0">
                <a:solidFill>
                  <a:schemeClr val="tx1"/>
                </a:solidFill>
              </a:rPr>
              <a:t>Evénements mondiaux</a:t>
            </a:r>
          </a:p>
          <a:p>
            <a:pPr marL="285750" indent="-285750">
              <a:spcBef>
                <a:spcPts val="800"/>
              </a:spcBef>
              <a:buFont typeface="Arial" panose="020B0604020202020204" pitchFamily="34" charset="0"/>
              <a:buChar char="•"/>
            </a:pPr>
            <a:r>
              <a:rPr lang="fr-FR" sz="1500" b="0" dirty="0">
                <a:solidFill>
                  <a:schemeClr val="tx1"/>
                </a:solidFill>
              </a:rPr>
              <a:t>Changements de sentiment du marché</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de Marché</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283955" y="2084100"/>
            <a:ext cx="1959428" cy="229464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Systémiques</a:t>
            </a:r>
          </a:p>
          <a:p>
            <a:pPr algn="ctr"/>
            <a:r>
              <a:rPr lang="fr-FR" b="0" dirty="0">
                <a:solidFill>
                  <a:schemeClr val="tx1"/>
                </a:solidFill>
              </a:rPr>
              <a:t>Peuvent être déclenchées par les crises financières</a:t>
            </a:r>
          </a:p>
          <a:p>
            <a:pPr algn="ctr"/>
            <a:r>
              <a:rPr lang="fr-FR" b="0" dirty="0">
                <a:solidFill>
                  <a:schemeClr val="tx1"/>
                </a:solidFill>
              </a:rPr>
              <a:t>Affectent </a:t>
            </a:r>
            <a:r>
              <a:rPr lang="fr-FR" dirty="0">
                <a:solidFill>
                  <a:schemeClr val="tx1"/>
                </a:solidFill>
              </a:rPr>
              <a:t>l'ensemble</a:t>
            </a:r>
            <a:r>
              <a:rPr lang="fr-FR" b="0" dirty="0">
                <a:solidFill>
                  <a:schemeClr val="tx1"/>
                </a:solidFill>
              </a:rPr>
              <a:t> du système financier</a:t>
            </a:r>
          </a:p>
        </p:txBody>
      </p:sp>
      <p:pic>
        <p:nvPicPr>
          <p:cNvPr id="16" name="Graphique 15" descr="Flèche en cercle avec un remplissage uni">
            <a:extLst>
              <a:ext uri="{FF2B5EF4-FFF2-40B4-BE49-F238E27FC236}">
                <a16:creationId xmlns:a16="http://schemas.microsoft.com/office/drawing/2014/main" id="{9E284014-A772-E1B6-85D1-3493B1F18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5819" y="1279907"/>
            <a:ext cx="914400" cy="914400"/>
          </a:xfrm>
          <a:prstGeom prst="rect">
            <a:avLst/>
          </a:prstGeom>
        </p:spPr>
      </p:pic>
      <p:pic>
        <p:nvPicPr>
          <p:cNvPr id="13" name="Graphique 12" descr="Graphique périodique avec un remplissage uni">
            <a:extLst>
              <a:ext uri="{FF2B5EF4-FFF2-40B4-BE49-F238E27FC236}">
                <a16:creationId xmlns:a16="http://schemas.microsoft.com/office/drawing/2014/main" id="{590013BF-3158-E39E-3836-093847FF0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250" y="1194200"/>
            <a:ext cx="914400" cy="914400"/>
          </a:xfrm>
          <a:prstGeom prst="rect">
            <a:avLst/>
          </a:prstGeom>
        </p:spPr>
      </p:pic>
    </p:spTree>
    <p:extLst>
      <p:ext uri="{BB962C8B-B14F-4D97-AF65-F5344CB8AC3E}">
        <p14:creationId xmlns:p14="http://schemas.microsoft.com/office/powerpoint/2010/main" val="10194094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97311" y="2041614"/>
            <a:ext cx="2370928" cy="2572057"/>
          </a:xfrm>
        </p:spPr>
        <p:txBody>
          <a:bodyPr>
            <a:normAutofit/>
          </a:bodyPr>
          <a:lstStyle/>
          <a:p>
            <a:pPr algn="ctr"/>
            <a:r>
              <a:rPr lang="fr-FR" sz="1600" dirty="0"/>
              <a:t>Volatilité</a:t>
            </a:r>
          </a:p>
          <a:p>
            <a:pPr algn="ctr"/>
            <a:r>
              <a:rPr lang="fr-FR" sz="1500" b="0" u="sng" dirty="0">
                <a:solidFill>
                  <a:schemeClr val="tx1"/>
                </a:solidFill>
              </a:rPr>
              <a:t>Influencée par :</a:t>
            </a:r>
          </a:p>
          <a:p>
            <a:pPr marL="285750" indent="-285750">
              <a:spcBef>
                <a:spcPts val="800"/>
              </a:spcBef>
              <a:buFont typeface="Arial" panose="020B0604020202020204" pitchFamily="34" charset="0"/>
              <a:buChar char="•"/>
            </a:pPr>
            <a:r>
              <a:rPr lang="fr-FR" sz="1500" b="0" dirty="0">
                <a:solidFill>
                  <a:schemeClr val="tx1"/>
                </a:solidFill>
              </a:rPr>
              <a:t>Actualité économique</a:t>
            </a:r>
          </a:p>
          <a:p>
            <a:pPr marL="285750" indent="-285750">
              <a:spcBef>
                <a:spcPts val="800"/>
              </a:spcBef>
              <a:buFont typeface="Arial" panose="020B0604020202020204" pitchFamily="34" charset="0"/>
              <a:buChar char="•"/>
            </a:pPr>
            <a:r>
              <a:rPr lang="fr-FR" sz="1500" b="0" dirty="0">
                <a:solidFill>
                  <a:schemeClr val="tx1"/>
                </a:solidFill>
              </a:rPr>
              <a:t>Evénements mondiaux</a:t>
            </a:r>
          </a:p>
          <a:p>
            <a:pPr marL="285750" indent="-285750">
              <a:spcBef>
                <a:spcPts val="800"/>
              </a:spcBef>
              <a:buFont typeface="Arial" panose="020B0604020202020204" pitchFamily="34" charset="0"/>
              <a:buChar char="•"/>
            </a:pPr>
            <a:r>
              <a:rPr lang="fr-FR" sz="1500" b="0" dirty="0">
                <a:solidFill>
                  <a:schemeClr val="tx1"/>
                </a:solidFill>
              </a:rPr>
              <a:t>Changements de sentiment du marché</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de Marché</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283955" y="2084100"/>
            <a:ext cx="1959428" cy="229464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Systémiques</a:t>
            </a:r>
          </a:p>
          <a:p>
            <a:pPr algn="ctr"/>
            <a:r>
              <a:rPr lang="fr-FR" b="0" dirty="0">
                <a:solidFill>
                  <a:schemeClr val="tx1"/>
                </a:solidFill>
              </a:rPr>
              <a:t>Peuvent être déclenchées par les crises financières</a:t>
            </a:r>
          </a:p>
          <a:p>
            <a:pPr algn="ctr"/>
            <a:r>
              <a:rPr lang="fr-FR" b="0" dirty="0">
                <a:solidFill>
                  <a:schemeClr val="tx1"/>
                </a:solidFill>
              </a:rPr>
              <a:t>Affectent </a:t>
            </a:r>
            <a:r>
              <a:rPr lang="fr-FR" dirty="0">
                <a:solidFill>
                  <a:schemeClr val="tx1"/>
                </a:solidFill>
              </a:rPr>
              <a:t>l'ensemble</a:t>
            </a:r>
            <a:r>
              <a:rPr lang="fr-FR" b="0" dirty="0">
                <a:solidFill>
                  <a:schemeClr val="tx1"/>
                </a:solidFill>
              </a:rPr>
              <a:t> du système financier</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360963" y="2108600"/>
            <a:ext cx="2083528" cy="229464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change</a:t>
            </a:r>
          </a:p>
          <a:p>
            <a:pPr algn="ctr"/>
            <a:r>
              <a:rPr lang="fr-FR" b="0" dirty="0">
                <a:solidFill>
                  <a:schemeClr val="tx1"/>
                </a:solidFill>
              </a:rPr>
              <a:t>Pour les </a:t>
            </a:r>
            <a:r>
              <a:rPr lang="fr-FR" dirty="0">
                <a:solidFill>
                  <a:schemeClr val="tx1"/>
                </a:solidFill>
              </a:rPr>
              <a:t>investisseurs internationaux</a:t>
            </a:r>
          </a:p>
          <a:p>
            <a:pPr algn="ctr"/>
            <a:r>
              <a:rPr lang="fr-FR" b="0" dirty="0">
                <a:solidFill>
                  <a:schemeClr val="tx1"/>
                </a:solidFill>
              </a:rPr>
              <a:t>Influencent la </a:t>
            </a:r>
            <a:r>
              <a:rPr lang="fr-FR" dirty="0">
                <a:solidFill>
                  <a:schemeClr val="tx1"/>
                </a:solidFill>
              </a:rPr>
              <a:t>valeur des investissements</a:t>
            </a:r>
          </a:p>
        </p:txBody>
      </p:sp>
      <p:pic>
        <p:nvPicPr>
          <p:cNvPr id="16" name="Graphique 15" descr="Flèche en cercle avec un remplissage uni">
            <a:extLst>
              <a:ext uri="{FF2B5EF4-FFF2-40B4-BE49-F238E27FC236}">
                <a16:creationId xmlns:a16="http://schemas.microsoft.com/office/drawing/2014/main" id="{9E284014-A772-E1B6-85D1-3493B1F18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5819" y="1279907"/>
            <a:ext cx="914400" cy="914400"/>
          </a:xfrm>
          <a:prstGeom prst="rect">
            <a:avLst/>
          </a:prstGeom>
        </p:spPr>
      </p:pic>
      <p:pic>
        <p:nvPicPr>
          <p:cNvPr id="18" name="Graphique 17" descr="Pièces avec un remplissage uni">
            <a:extLst>
              <a:ext uri="{FF2B5EF4-FFF2-40B4-BE49-F238E27FC236}">
                <a16:creationId xmlns:a16="http://schemas.microsoft.com/office/drawing/2014/main" id="{4C350BC2-F245-6CC4-F337-33AD7CEA72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5527" y="1279907"/>
            <a:ext cx="914400" cy="914400"/>
          </a:xfrm>
          <a:prstGeom prst="rect">
            <a:avLst/>
          </a:prstGeom>
        </p:spPr>
      </p:pic>
      <p:pic>
        <p:nvPicPr>
          <p:cNvPr id="13" name="Graphique 12" descr="Graphique périodique avec un remplissage uni">
            <a:extLst>
              <a:ext uri="{FF2B5EF4-FFF2-40B4-BE49-F238E27FC236}">
                <a16:creationId xmlns:a16="http://schemas.microsoft.com/office/drawing/2014/main" id="{590013BF-3158-E39E-3836-093847FF0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250" y="1194200"/>
            <a:ext cx="914400" cy="914400"/>
          </a:xfrm>
          <a:prstGeom prst="rect">
            <a:avLst/>
          </a:prstGeom>
        </p:spPr>
      </p:pic>
    </p:spTree>
    <p:extLst>
      <p:ext uri="{BB962C8B-B14F-4D97-AF65-F5344CB8AC3E}">
        <p14:creationId xmlns:p14="http://schemas.microsoft.com/office/powerpoint/2010/main" val="33125306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197311" y="2041614"/>
            <a:ext cx="2370928" cy="2572057"/>
          </a:xfrm>
        </p:spPr>
        <p:txBody>
          <a:bodyPr>
            <a:normAutofit/>
          </a:bodyPr>
          <a:lstStyle/>
          <a:p>
            <a:pPr algn="ctr"/>
            <a:r>
              <a:rPr lang="fr-FR" sz="1600" dirty="0"/>
              <a:t>Volatilité</a:t>
            </a:r>
          </a:p>
          <a:p>
            <a:pPr algn="ctr"/>
            <a:r>
              <a:rPr lang="fr-FR" sz="1500" b="0" u="sng" dirty="0">
                <a:solidFill>
                  <a:schemeClr val="tx1"/>
                </a:solidFill>
              </a:rPr>
              <a:t>Influencée par :</a:t>
            </a:r>
          </a:p>
          <a:p>
            <a:pPr marL="285750" indent="-285750">
              <a:spcBef>
                <a:spcPts val="800"/>
              </a:spcBef>
              <a:buFont typeface="Arial" panose="020B0604020202020204" pitchFamily="34" charset="0"/>
              <a:buChar char="•"/>
            </a:pPr>
            <a:r>
              <a:rPr lang="fr-FR" sz="1500" b="0" dirty="0">
                <a:solidFill>
                  <a:schemeClr val="tx1"/>
                </a:solidFill>
              </a:rPr>
              <a:t>Actualité économique</a:t>
            </a:r>
          </a:p>
          <a:p>
            <a:pPr marL="285750" indent="-285750">
              <a:spcBef>
                <a:spcPts val="800"/>
              </a:spcBef>
              <a:buFont typeface="Arial" panose="020B0604020202020204" pitchFamily="34" charset="0"/>
              <a:buChar char="•"/>
            </a:pPr>
            <a:r>
              <a:rPr lang="fr-FR" sz="1500" b="0" dirty="0">
                <a:solidFill>
                  <a:schemeClr val="tx1"/>
                </a:solidFill>
              </a:rPr>
              <a:t>Evénements mondiaux</a:t>
            </a:r>
          </a:p>
          <a:p>
            <a:pPr marL="285750" indent="-285750">
              <a:spcBef>
                <a:spcPts val="800"/>
              </a:spcBef>
              <a:buFont typeface="Arial" panose="020B0604020202020204" pitchFamily="34" charset="0"/>
              <a:buChar char="•"/>
            </a:pPr>
            <a:r>
              <a:rPr lang="fr-FR" sz="1500" b="0" dirty="0">
                <a:solidFill>
                  <a:schemeClr val="tx1"/>
                </a:solidFill>
              </a:rPr>
              <a:t>Changements de sentiment du marché</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de Marché</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283955" y="2084100"/>
            <a:ext cx="1959428" cy="229464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Systémiques</a:t>
            </a:r>
          </a:p>
          <a:p>
            <a:pPr algn="ctr"/>
            <a:r>
              <a:rPr lang="fr-FR" b="0" dirty="0">
                <a:solidFill>
                  <a:schemeClr val="tx1"/>
                </a:solidFill>
              </a:rPr>
              <a:t>Peuvent être déclenchées par les crises financières</a:t>
            </a:r>
          </a:p>
          <a:p>
            <a:pPr algn="ctr"/>
            <a:r>
              <a:rPr lang="fr-FR" b="0" dirty="0">
                <a:solidFill>
                  <a:schemeClr val="tx1"/>
                </a:solidFill>
              </a:rPr>
              <a:t>Affectent </a:t>
            </a:r>
            <a:r>
              <a:rPr lang="fr-FR" dirty="0">
                <a:solidFill>
                  <a:schemeClr val="tx1"/>
                </a:solidFill>
              </a:rPr>
              <a:t>l'ensemble</a:t>
            </a:r>
            <a:r>
              <a:rPr lang="fr-FR" b="0" dirty="0">
                <a:solidFill>
                  <a:schemeClr val="tx1"/>
                </a:solidFill>
              </a:rPr>
              <a:t> du système financier</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360963" y="2108600"/>
            <a:ext cx="2083528" cy="229464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change</a:t>
            </a:r>
          </a:p>
          <a:p>
            <a:pPr algn="ctr"/>
            <a:r>
              <a:rPr lang="fr-FR" b="0" dirty="0">
                <a:solidFill>
                  <a:schemeClr val="tx1"/>
                </a:solidFill>
              </a:rPr>
              <a:t>Pour les </a:t>
            </a:r>
            <a:r>
              <a:rPr lang="fr-FR" dirty="0">
                <a:solidFill>
                  <a:schemeClr val="tx1"/>
                </a:solidFill>
              </a:rPr>
              <a:t>investisseurs internationaux</a:t>
            </a:r>
          </a:p>
          <a:p>
            <a:pPr algn="ctr"/>
            <a:r>
              <a:rPr lang="fr-FR" b="0" dirty="0">
                <a:solidFill>
                  <a:schemeClr val="tx1"/>
                </a:solidFill>
              </a:rPr>
              <a:t>Influencent la </a:t>
            </a:r>
            <a:r>
              <a:rPr lang="fr-FR" dirty="0">
                <a:solidFill>
                  <a:schemeClr val="tx1"/>
                </a:solidFill>
              </a:rPr>
              <a:t>valeur des investissements</a:t>
            </a:r>
          </a:p>
        </p:txBody>
      </p:sp>
      <p:sp>
        <p:nvSpPr>
          <p:cNvPr id="10" name="Espace réservé du contenu 1">
            <a:extLst>
              <a:ext uri="{FF2B5EF4-FFF2-40B4-BE49-F238E27FC236}">
                <a16:creationId xmlns:a16="http://schemas.microsoft.com/office/drawing/2014/main" id="{0430699D-DF53-F74D-FC7E-DC4BD45C3BD4}"/>
              </a:ext>
            </a:extLst>
          </p:cNvPr>
          <p:cNvSpPr txBox="1">
            <a:spLocks/>
          </p:cNvSpPr>
          <p:nvPr/>
        </p:nvSpPr>
        <p:spPr>
          <a:xfrm>
            <a:off x="6444490" y="2021432"/>
            <a:ext cx="2646171" cy="2294641"/>
          </a:xfrm>
          <a:prstGeom prst="rect">
            <a:avLst/>
          </a:prstGeom>
        </p:spPr>
        <p:txBody>
          <a:bodyPr vert="horz" lIns="91440" tIns="45720" rIns="91440" bIns="45720" rtlCol="0" anchor="ctr">
            <a:normAutofit lnSpcReduction="100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Événements Imprévisibles</a:t>
            </a:r>
          </a:p>
          <a:p>
            <a:pPr marL="171450" indent="-171450">
              <a:buFont typeface="Arial" panose="020B0604020202020204" pitchFamily="34" charset="0"/>
              <a:buChar char="•"/>
            </a:pPr>
            <a:r>
              <a:rPr lang="fr-FR" b="0" dirty="0">
                <a:solidFill>
                  <a:schemeClr val="tx1"/>
                </a:solidFill>
              </a:rPr>
              <a:t>Catastrophes naturelles</a:t>
            </a:r>
          </a:p>
          <a:p>
            <a:pPr marL="171450" indent="-171450">
              <a:buFont typeface="Arial" panose="020B0604020202020204" pitchFamily="34" charset="0"/>
              <a:buChar char="•"/>
            </a:pPr>
            <a:r>
              <a:rPr lang="fr-FR" b="0" dirty="0">
                <a:solidFill>
                  <a:schemeClr val="tx1"/>
                </a:solidFill>
              </a:rPr>
              <a:t>Crises politiques</a:t>
            </a:r>
          </a:p>
          <a:p>
            <a:pPr marL="171450" indent="-171450">
              <a:buFont typeface="Arial" panose="020B0604020202020204" pitchFamily="34" charset="0"/>
              <a:buChar char="•"/>
            </a:pPr>
            <a:r>
              <a:rPr lang="fr-FR" b="0" dirty="0">
                <a:solidFill>
                  <a:schemeClr val="tx1"/>
                </a:solidFill>
              </a:rPr>
              <a:t>Pandémies</a:t>
            </a:r>
          </a:p>
          <a:p>
            <a:r>
              <a:rPr lang="fr-FR" b="0" dirty="0">
                <a:solidFill>
                  <a:schemeClr val="tx1"/>
                </a:solidFill>
                <a:sym typeface="Wingdings" panose="05000000000000000000" pitchFamily="2" charset="2"/>
              </a:rPr>
              <a:t> </a:t>
            </a:r>
            <a:r>
              <a:rPr lang="fr-FR" b="0" dirty="0">
                <a:solidFill>
                  <a:schemeClr val="tx1"/>
                </a:solidFill>
              </a:rPr>
              <a:t>Créent des </a:t>
            </a:r>
            <a:r>
              <a:rPr lang="fr-FR" dirty="0">
                <a:solidFill>
                  <a:schemeClr val="tx1"/>
                </a:solidFill>
              </a:rPr>
              <a:t>chocs</a:t>
            </a:r>
            <a:r>
              <a:rPr lang="fr-FR" b="0" dirty="0">
                <a:solidFill>
                  <a:schemeClr val="tx1"/>
                </a:solidFill>
              </a:rPr>
              <a:t> sur les marchés</a:t>
            </a:r>
          </a:p>
        </p:txBody>
      </p:sp>
      <p:pic>
        <p:nvPicPr>
          <p:cNvPr id="16" name="Graphique 15" descr="Flèche en cercle avec un remplissage uni">
            <a:extLst>
              <a:ext uri="{FF2B5EF4-FFF2-40B4-BE49-F238E27FC236}">
                <a16:creationId xmlns:a16="http://schemas.microsoft.com/office/drawing/2014/main" id="{9E284014-A772-E1B6-85D1-3493B1F18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5819" y="1279907"/>
            <a:ext cx="914400" cy="914400"/>
          </a:xfrm>
          <a:prstGeom prst="rect">
            <a:avLst/>
          </a:prstGeom>
        </p:spPr>
      </p:pic>
      <p:pic>
        <p:nvPicPr>
          <p:cNvPr id="18" name="Graphique 17" descr="Pièces avec un remplissage uni">
            <a:extLst>
              <a:ext uri="{FF2B5EF4-FFF2-40B4-BE49-F238E27FC236}">
                <a16:creationId xmlns:a16="http://schemas.microsoft.com/office/drawing/2014/main" id="{4C350BC2-F245-6CC4-F337-33AD7CEA72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5527" y="1279907"/>
            <a:ext cx="914400" cy="914400"/>
          </a:xfrm>
          <a:prstGeom prst="rect">
            <a:avLst/>
          </a:prstGeom>
        </p:spPr>
      </p:pic>
      <p:pic>
        <p:nvPicPr>
          <p:cNvPr id="20" name="Graphique 19" descr="Contour de visage surpris avec un remplissage uni">
            <a:extLst>
              <a:ext uri="{FF2B5EF4-FFF2-40B4-BE49-F238E27FC236}">
                <a16:creationId xmlns:a16="http://schemas.microsoft.com/office/drawing/2014/main" id="{84380B00-A572-35CE-EDCB-61E58310F2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9091" y="1194200"/>
            <a:ext cx="914400" cy="914400"/>
          </a:xfrm>
          <a:prstGeom prst="rect">
            <a:avLst/>
          </a:prstGeom>
        </p:spPr>
      </p:pic>
      <p:pic>
        <p:nvPicPr>
          <p:cNvPr id="13" name="Graphique 12" descr="Graphique périodique avec un remplissage uni">
            <a:extLst>
              <a:ext uri="{FF2B5EF4-FFF2-40B4-BE49-F238E27FC236}">
                <a16:creationId xmlns:a16="http://schemas.microsoft.com/office/drawing/2014/main" id="{590013BF-3158-E39E-3836-093847FF0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7250" y="1194200"/>
            <a:ext cx="914400" cy="914400"/>
          </a:xfrm>
          <a:prstGeom prst="rect">
            <a:avLst/>
          </a:prstGeom>
        </p:spPr>
      </p:pic>
    </p:spTree>
    <p:extLst>
      <p:ext uri="{BB962C8B-B14F-4D97-AF65-F5344CB8AC3E}">
        <p14:creationId xmlns:p14="http://schemas.microsoft.com/office/powerpoint/2010/main" val="17426898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87335" y="2746171"/>
            <a:ext cx="2094577" cy="1338074"/>
          </a:xfrm>
        </p:spPr>
        <p:txBody>
          <a:bodyPr>
            <a:normAutofit/>
          </a:bodyPr>
          <a:lstStyle/>
          <a:p>
            <a:pPr algn="ctr"/>
            <a:r>
              <a:rPr lang="fr-FR" b="0" dirty="0">
                <a:solidFill>
                  <a:schemeClr val="tx1"/>
                </a:solidFill>
              </a:rPr>
              <a:t>Emetteur d'une </a:t>
            </a:r>
            <a:r>
              <a:rPr lang="fr-FR" dirty="0">
                <a:solidFill>
                  <a:schemeClr val="tx1"/>
                </a:solidFill>
              </a:rPr>
              <a:t>obligation</a:t>
            </a:r>
            <a:r>
              <a:rPr lang="fr-FR" b="0" dirty="0">
                <a:solidFill>
                  <a:schemeClr val="tx1"/>
                </a:solidFill>
              </a:rPr>
              <a:t> ne peux </a:t>
            </a:r>
            <a:r>
              <a:rPr lang="fr-FR" dirty="0">
                <a:solidFill>
                  <a:schemeClr val="tx1"/>
                </a:solidFill>
              </a:rPr>
              <a:t>pas rembourser</a:t>
            </a:r>
            <a:r>
              <a:rPr lang="fr-FR" b="0" dirty="0">
                <a:solidFill>
                  <a:schemeClr val="tx1"/>
                </a:solidFill>
              </a:rPr>
              <a:t> sa dette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Investissements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22" name="Graphique 21" descr="Banque avec un remplissage uni">
            <a:extLst>
              <a:ext uri="{FF2B5EF4-FFF2-40B4-BE49-F238E27FC236}">
                <a16:creationId xmlns:a16="http://schemas.microsoft.com/office/drawing/2014/main" id="{C3D1CD58-C9E5-DA65-DCA5-2C3B38A9C4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306" y="1474832"/>
            <a:ext cx="830320" cy="830320"/>
          </a:xfrm>
          <a:prstGeom prst="rect">
            <a:avLst/>
          </a:prstGeom>
        </p:spPr>
      </p:pic>
      <p:sp>
        <p:nvSpPr>
          <p:cNvPr id="14" name="Espace réservé du contenu 1">
            <a:extLst>
              <a:ext uri="{FF2B5EF4-FFF2-40B4-BE49-F238E27FC236}">
                <a16:creationId xmlns:a16="http://schemas.microsoft.com/office/drawing/2014/main" id="{CB0437C9-C9B1-5CC0-CCB1-52E3BE117F18}"/>
              </a:ext>
            </a:extLst>
          </p:cNvPr>
          <p:cNvSpPr txBox="1">
            <a:spLocks/>
          </p:cNvSpPr>
          <p:nvPr/>
        </p:nvSpPr>
        <p:spPr>
          <a:xfrm>
            <a:off x="559954" y="2001718"/>
            <a:ext cx="1741872" cy="13380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Crédit</a:t>
            </a:r>
          </a:p>
        </p:txBody>
      </p:sp>
    </p:spTree>
    <p:extLst>
      <p:ext uri="{BB962C8B-B14F-4D97-AF65-F5344CB8AC3E}">
        <p14:creationId xmlns:p14="http://schemas.microsoft.com/office/powerpoint/2010/main" val="1458535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87335" y="2746171"/>
            <a:ext cx="2094577" cy="1338074"/>
          </a:xfrm>
        </p:spPr>
        <p:txBody>
          <a:bodyPr>
            <a:normAutofit/>
          </a:bodyPr>
          <a:lstStyle/>
          <a:p>
            <a:pPr algn="ctr"/>
            <a:r>
              <a:rPr lang="fr-FR" b="0" dirty="0">
                <a:solidFill>
                  <a:schemeClr val="tx1"/>
                </a:solidFill>
              </a:rPr>
              <a:t>Emetteur d'une </a:t>
            </a:r>
            <a:r>
              <a:rPr lang="fr-FR" dirty="0">
                <a:solidFill>
                  <a:schemeClr val="tx1"/>
                </a:solidFill>
              </a:rPr>
              <a:t>obligation</a:t>
            </a:r>
            <a:r>
              <a:rPr lang="fr-FR" b="0" dirty="0">
                <a:solidFill>
                  <a:schemeClr val="tx1"/>
                </a:solidFill>
              </a:rPr>
              <a:t> ne peux </a:t>
            </a:r>
            <a:r>
              <a:rPr lang="fr-FR" dirty="0">
                <a:solidFill>
                  <a:schemeClr val="tx1"/>
                </a:solidFill>
              </a:rPr>
              <a:t>pas rembourser</a:t>
            </a:r>
            <a:r>
              <a:rPr lang="fr-FR" b="0" dirty="0">
                <a:solidFill>
                  <a:schemeClr val="tx1"/>
                </a:solidFill>
              </a:rPr>
              <a:t> sa dette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Investissements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545761" y="2241618"/>
            <a:ext cx="1959428" cy="188362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Liquidité</a:t>
            </a:r>
          </a:p>
          <a:p>
            <a:pPr algn="ctr"/>
            <a:r>
              <a:rPr lang="fr-FR" dirty="0">
                <a:solidFill>
                  <a:schemeClr val="tx1"/>
                </a:solidFill>
              </a:rPr>
              <a:t>Incapacité</a:t>
            </a:r>
            <a:r>
              <a:rPr lang="fr-FR" b="0" dirty="0">
                <a:solidFill>
                  <a:schemeClr val="tx1"/>
                </a:solidFill>
              </a:rPr>
              <a:t> d’acheter ou vendre un actif </a:t>
            </a:r>
            <a:r>
              <a:rPr lang="fr-FR" b="0" u="sng" dirty="0">
                <a:solidFill>
                  <a:schemeClr val="tx1"/>
                </a:solidFill>
              </a:rPr>
              <a:t>rapidement sans influencer son prix</a:t>
            </a:r>
          </a:p>
        </p:txBody>
      </p:sp>
      <p:pic>
        <p:nvPicPr>
          <p:cNvPr id="13" name="Graphique 12" descr="Argent avec un remplissage uni">
            <a:extLst>
              <a:ext uri="{FF2B5EF4-FFF2-40B4-BE49-F238E27FC236}">
                <a16:creationId xmlns:a16="http://schemas.microsoft.com/office/drawing/2014/main" id="{F9EE8C71-5CBE-1719-8458-BF22E7D35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4195" y="1468044"/>
            <a:ext cx="914400" cy="914400"/>
          </a:xfrm>
          <a:prstGeom prst="rect">
            <a:avLst/>
          </a:prstGeom>
        </p:spPr>
      </p:pic>
      <p:pic>
        <p:nvPicPr>
          <p:cNvPr id="22" name="Graphique 21" descr="Banque avec un remplissage uni">
            <a:extLst>
              <a:ext uri="{FF2B5EF4-FFF2-40B4-BE49-F238E27FC236}">
                <a16:creationId xmlns:a16="http://schemas.microsoft.com/office/drawing/2014/main" id="{C3D1CD58-C9E5-DA65-DCA5-2C3B38A9C4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306" y="1474832"/>
            <a:ext cx="830320" cy="830320"/>
          </a:xfrm>
          <a:prstGeom prst="rect">
            <a:avLst/>
          </a:prstGeom>
        </p:spPr>
      </p:pic>
      <p:sp>
        <p:nvSpPr>
          <p:cNvPr id="14" name="Espace réservé du contenu 1">
            <a:extLst>
              <a:ext uri="{FF2B5EF4-FFF2-40B4-BE49-F238E27FC236}">
                <a16:creationId xmlns:a16="http://schemas.microsoft.com/office/drawing/2014/main" id="{CB0437C9-C9B1-5CC0-CCB1-52E3BE117F18}"/>
              </a:ext>
            </a:extLst>
          </p:cNvPr>
          <p:cNvSpPr txBox="1">
            <a:spLocks/>
          </p:cNvSpPr>
          <p:nvPr/>
        </p:nvSpPr>
        <p:spPr>
          <a:xfrm>
            <a:off x="559954" y="2001718"/>
            <a:ext cx="1741872" cy="13380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Crédit</a:t>
            </a:r>
          </a:p>
        </p:txBody>
      </p:sp>
    </p:spTree>
    <p:extLst>
      <p:ext uri="{BB962C8B-B14F-4D97-AF65-F5344CB8AC3E}">
        <p14:creationId xmlns:p14="http://schemas.microsoft.com/office/powerpoint/2010/main" val="16204408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87335" y="2746171"/>
            <a:ext cx="2094577" cy="1338074"/>
          </a:xfrm>
        </p:spPr>
        <p:txBody>
          <a:bodyPr>
            <a:normAutofit/>
          </a:bodyPr>
          <a:lstStyle/>
          <a:p>
            <a:pPr algn="ctr"/>
            <a:r>
              <a:rPr lang="fr-FR" b="0" dirty="0">
                <a:solidFill>
                  <a:schemeClr val="tx1"/>
                </a:solidFill>
              </a:rPr>
              <a:t>Emetteur d'une </a:t>
            </a:r>
            <a:r>
              <a:rPr lang="fr-FR" dirty="0">
                <a:solidFill>
                  <a:schemeClr val="tx1"/>
                </a:solidFill>
              </a:rPr>
              <a:t>obligation</a:t>
            </a:r>
            <a:r>
              <a:rPr lang="fr-FR" b="0" dirty="0">
                <a:solidFill>
                  <a:schemeClr val="tx1"/>
                </a:solidFill>
              </a:rPr>
              <a:t> ne peux </a:t>
            </a:r>
            <a:r>
              <a:rPr lang="fr-FR" dirty="0">
                <a:solidFill>
                  <a:schemeClr val="tx1"/>
                </a:solidFill>
              </a:rPr>
              <a:t>pas rembourser</a:t>
            </a:r>
            <a:r>
              <a:rPr lang="fr-FR" b="0" dirty="0">
                <a:solidFill>
                  <a:schemeClr val="tx1"/>
                </a:solidFill>
              </a:rPr>
              <a:t> sa dette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79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Investissements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545761" y="2241618"/>
            <a:ext cx="1959428" cy="188362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Liquidité</a:t>
            </a:r>
          </a:p>
          <a:p>
            <a:pPr algn="ctr"/>
            <a:r>
              <a:rPr lang="fr-FR" dirty="0">
                <a:solidFill>
                  <a:schemeClr val="tx1"/>
                </a:solidFill>
              </a:rPr>
              <a:t>Incapacité</a:t>
            </a:r>
            <a:r>
              <a:rPr lang="fr-FR" b="0" dirty="0">
                <a:solidFill>
                  <a:schemeClr val="tx1"/>
                </a:solidFill>
              </a:rPr>
              <a:t> d’acheter ou vendre un actif </a:t>
            </a:r>
            <a:r>
              <a:rPr lang="fr-FR" b="0" u="sng" dirty="0">
                <a:solidFill>
                  <a:schemeClr val="tx1"/>
                </a:solidFill>
              </a:rPr>
              <a:t>rapidement sans influencer son prix</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614820" y="2458165"/>
            <a:ext cx="2107683" cy="1578682"/>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Marché Obligataire</a:t>
            </a:r>
          </a:p>
          <a:p>
            <a:pPr algn="ctr"/>
            <a:r>
              <a:rPr lang="fr-FR" b="0" dirty="0">
                <a:solidFill>
                  <a:schemeClr val="tx1"/>
                </a:solidFill>
              </a:rPr>
              <a:t>Les variations des taux d'intérêt peuvent </a:t>
            </a:r>
            <a:r>
              <a:rPr lang="fr-FR" b="0" u="sng" dirty="0">
                <a:solidFill>
                  <a:schemeClr val="tx1"/>
                </a:solidFill>
              </a:rPr>
              <a:t>affecter la valeur </a:t>
            </a:r>
            <a:r>
              <a:rPr lang="fr-FR" b="0" dirty="0">
                <a:solidFill>
                  <a:schemeClr val="tx1"/>
                </a:solidFill>
              </a:rPr>
              <a:t>des obligations</a:t>
            </a:r>
          </a:p>
        </p:txBody>
      </p:sp>
      <p:pic>
        <p:nvPicPr>
          <p:cNvPr id="13" name="Graphique 12" descr="Argent avec un remplissage uni">
            <a:extLst>
              <a:ext uri="{FF2B5EF4-FFF2-40B4-BE49-F238E27FC236}">
                <a16:creationId xmlns:a16="http://schemas.microsoft.com/office/drawing/2014/main" id="{F9EE8C71-5CBE-1719-8458-BF22E7D35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4195" y="1468044"/>
            <a:ext cx="914400" cy="914400"/>
          </a:xfrm>
          <a:prstGeom prst="rect">
            <a:avLst/>
          </a:prstGeom>
        </p:spPr>
      </p:pic>
      <p:pic>
        <p:nvPicPr>
          <p:cNvPr id="17" name="Graphique 16" descr="Bâtiment avec un remplissage uni">
            <a:extLst>
              <a:ext uri="{FF2B5EF4-FFF2-40B4-BE49-F238E27FC236}">
                <a16:creationId xmlns:a16="http://schemas.microsoft.com/office/drawing/2014/main" id="{ADADE90D-3DB3-D2E4-27C7-1BC1BFA803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2244" y="1390752"/>
            <a:ext cx="914400" cy="914400"/>
          </a:xfrm>
          <a:prstGeom prst="rect">
            <a:avLst/>
          </a:prstGeom>
        </p:spPr>
      </p:pic>
      <p:pic>
        <p:nvPicPr>
          <p:cNvPr id="22" name="Graphique 21" descr="Banque avec un remplissage uni">
            <a:extLst>
              <a:ext uri="{FF2B5EF4-FFF2-40B4-BE49-F238E27FC236}">
                <a16:creationId xmlns:a16="http://schemas.microsoft.com/office/drawing/2014/main" id="{C3D1CD58-C9E5-DA65-DCA5-2C3B38A9C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306" y="1474832"/>
            <a:ext cx="830320" cy="830320"/>
          </a:xfrm>
          <a:prstGeom prst="rect">
            <a:avLst/>
          </a:prstGeom>
        </p:spPr>
      </p:pic>
      <p:sp>
        <p:nvSpPr>
          <p:cNvPr id="14" name="Espace réservé du contenu 1">
            <a:extLst>
              <a:ext uri="{FF2B5EF4-FFF2-40B4-BE49-F238E27FC236}">
                <a16:creationId xmlns:a16="http://schemas.microsoft.com/office/drawing/2014/main" id="{CB0437C9-C9B1-5CC0-CCB1-52E3BE117F18}"/>
              </a:ext>
            </a:extLst>
          </p:cNvPr>
          <p:cNvSpPr txBox="1">
            <a:spLocks/>
          </p:cNvSpPr>
          <p:nvPr/>
        </p:nvSpPr>
        <p:spPr>
          <a:xfrm>
            <a:off x="559954" y="2001718"/>
            <a:ext cx="1741872" cy="13380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Crédit</a:t>
            </a:r>
          </a:p>
        </p:txBody>
      </p:sp>
    </p:spTree>
    <p:extLst>
      <p:ext uri="{BB962C8B-B14F-4D97-AF65-F5344CB8AC3E}">
        <p14:creationId xmlns:p14="http://schemas.microsoft.com/office/powerpoint/2010/main" val="396993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54740" y="2922124"/>
            <a:ext cx="4317259" cy="2080000"/>
          </a:xfrm>
        </p:spPr>
        <p:txBody>
          <a:bodyPr>
            <a:normAutofit/>
          </a:bodyPr>
          <a:lstStyle/>
          <a:p>
            <a:r>
              <a:rPr lang="fr-FR" dirty="0"/>
              <a:t>Les années 1920 </a:t>
            </a:r>
            <a:r>
              <a:rPr lang="fr-FR" b="0" dirty="0"/>
              <a:t>: </a:t>
            </a:r>
          </a:p>
          <a:p>
            <a:pPr marL="285750" indent="-285750">
              <a:buFont typeface="Arial" panose="020B0604020202020204" pitchFamily="34" charset="0"/>
              <a:buChar char="•"/>
            </a:pPr>
            <a:r>
              <a:rPr lang="fr-FR" dirty="0">
                <a:solidFill>
                  <a:schemeClr val="tx1"/>
                </a:solidFill>
              </a:rPr>
              <a:t>croissance économique </a:t>
            </a:r>
            <a:r>
              <a:rPr lang="fr-FR" b="0" dirty="0">
                <a:solidFill>
                  <a:schemeClr val="tx1"/>
                </a:solidFill>
              </a:rPr>
              <a:t>soutenue </a:t>
            </a:r>
          </a:p>
          <a:p>
            <a:pPr marL="285750" indent="-285750">
              <a:buFont typeface="Arial" panose="020B0604020202020204" pitchFamily="34" charset="0"/>
              <a:buChar char="•"/>
            </a:pPr>
            <a:r>
              <a:rPr lang="fr-FR" dirty="0">
                <a:solidFill>
                  <a:schemeClr val="tx1"/>
                </a:solidFill>
              </a:rPr>
              <a:t>spéculation accrue </a:t>
            </a:r>
            <a:r>
              <a:rPr lang="fr-FR" b="0" dirty="0">
                <a:solidFill>
                  <a:schemeClr val="tx1"/>
                </a:solidFill>
              </a:rPr>
              <a:t>sur les marchés boursiers</a:t>
            </a:r>
          </a:p>
          <a:p>
            <a:r>
              <a:rPr lang="fr-FR" dirty="0">
                <a:sym typeface="Wingdings" panose="05000000000000000000" pitchFamily="2" charset="2"/>
              </a:rPr>
              <a:t> </a:t>
            </a:r>
            <a:r>
              <a:rPr lang="fr-FR" u="sng" dirty="0"/>
              <a:t>Apogée : bulle boursière de 1929.</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dirty="0"/>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Années Folles et la Grande Dépression</a:t>
            </a:r>
          </a:p>
        </p:txBody>
      </p:sp>
      <p:sp>
        <p:nvSpPr>
          <p:cNvPr id="8" name="Espace réservé de la date 7">
            <a:extLst>
              <a:ext uri="{FF2B5EF4-FFF2-40B4-BE49-F238E27FC236}">
                <a16:creationId xmlns:a16="http://schemas.microsoft.com/office/drawing/2014/main" id="{849B7358-6E9B-EF48-6601-649C3DBFF1CB}"/>
              </a:ext>
            </a:extLst>
          </p:cNvPr>
          <p:cNvSpPr>
            <a:spLocks noGrp="1"/>
          </p:cNvSpPr>
          <p:nvPr>
            <p:ph type="dt" sz="half" idx="10"/>
          </p:nvPr>
        </p:nvSpPr>
        <p:spPr/>
        <p:txBody>
          <a:bodyPr/>
          <a:lstStyle/>
          <a:p>
            <a:fld id="{71BE6FAE-00E9-4A9E-8A37-C29687151A22}" type="datetime1">
              <a:rPr lang="fr-FR" smtClean="0"/>
              <a:t>03/12/2023</a:t>
            </a:fld>
            <a:endParaRPr lang="fr-FR"/>
          </a:p>
        </p:txBody>
      </p:sp>
      <p:sp>
        <p:nvSpPr>
          <p:cNvPr id="9" name="Espace réservé du contenu 1">
            <a:extLst>
              <a:ext uri="{FF2B5EF4-FFF2-40B4-BE49-F238E27FC236}">
                <a16:creationId xmlns:a16="http://schemas.microsoft.com/office/drawing/2014/main" id="{5DE78F42-DB0C-373D-995B-4DFD0BEFA538}"/>
              </a:ext>
            </a:extLst>
          </p:cNvPr>
          <p:cNvSpPr txBox="1">
            <a:spLocks/>
          </p:cNvSpPr>
          <p:nvPr/>
        </p:nvSpPr>
        <p:spPr>
          <a:xfrm>
            <a:off x="4918164" y="3315419"/>
            <a:ext cx="4141946" cy="1590698"/>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marL="342900" indent="-342900">
              <a:buFont typeface="Arial" panose="020B0604020202020204" pitchFamily="34" charset="0"/>
              <a:buChar char="•"/>
            </a:pPr>
            <a:r>
              <a:rPr lang="fr-FR" dirty="0">
                <a:solidFill>
                  <a:schemeClr val="tx1"/>
                </a:solidFill>
              </a:rPr>
              <a:t>Surévaluatio</a:t>
            </a:r>
            <a:r>
              <a:rPr lang="fr-FR" b="0" dirty="0">
                <a:solidFill>
                  <a:schemeClr val="tx1"/>
                </a:solidFill>
              </a:rPr>
              <a:t>n des actions </a:t>
            </a:r>
            <a:r>
              <a:rPr lang="fr-FR" b="0" dirty="0">
                <a:solidFill>
                  <a:schemeClr val="tx1"/>
                </a:solidFill>
                <a:sym typeface="Wingdings" panose="05000000000000000000" pitchFamily="2" charset="2"/>
              </a:rPr>
              <a:t> </a:t>
            </a:r>
            <a:r>
              <a:rPr lang="fr-FR" dirty="0">
                <a:solidFill>
                  <a:schemeClr val="tx1"/>
                </a:solidFill>
              </a:rPr>
              <a:t>krach boursier </a:t>
            </a:r>
            <a:r>
              <a:rPr lang="fr-FR" b="0" dirty="0">
                <a:solidFill>
                  <a:schemeClr val="tx1"/>
                </a:solidFill>
              </a:rPr>
              <a:t>(1929) </a:t>
            </a:r>
            <a:r>
              <a:rPr lang="fr-FR" b="0" dirty="0">
                <a:solidFill>
                  <a:schemeClr val="tx1"/>
                </a:solidFill>
                <a:sym typeface="Wingdings" panose="05000000000000000000" pitchFamily="2" charset="2"/>
              </a:rPr>
              <a:t> </a:t>
            </a:r>
            <a:r>
              <a:rPr lang="fr-FR" dirty="0"/>
              <a:t>la Grande Dépression</a:t>
            </a:r>
            <a:r>
              <a:rPr lang="fr-FR" b="0" dirty="0">
                <a:solidFill>
                  <a:schemeClr val="tx1"/>
                </a:solidFill>
              </a:rPr>
              <a:t>. </a:t>
            </a:r>
          </a:p>
          <a:p>
            <a:pPr marL="342900" indent="-342900">
              <a:buFont typeface="Arial" panose="020B0604020202020204" pitchFamily="34" charset="0"/>
              <a:buChar char="•"/>
            </a:pPr>
            <a:r>
              <a:rPr lang="fr-FR" dirty="0">
                <a:solidFill>
                  <a:schemeClr val="tx1"/>
                </a:solidFill>
              </a:rPr>
              <a:t>Pertes massives </a:t>
            </a:r>
            <a:r>
              <a:rPr lang="fr-FR" b="0" dirty="0">
                <a:solidFill>
                  <a:schemeClr val="tx1"/>
                </a:solidFill>
              </a:rPr>
              <a:t>des marchés </a:t>
            </a:r>
            <a:r>
              <a:rPr lang="fr-FR" b="0" dirty="0">
                <a:solidFill>
                  <a:schemeClr val="tx1"/>
                </a:solidFill>
                <a:sym typeface="Wingdings" panose="05000000000000000000" pitchFamily="2" charset="2"/>
              </a:rPr>
              <a:t></a:t>
            </a:r>
            <a:r>
              <a:rPr lang="fr-FR" b="0" dirty="0">
                <a:solidFill>
                  <a:schemeClr val="tx1"/>
                </a:solidFill>
              </a:rPr>
              <a:t> risques inhérents à la </a:t>
            </a:r>
            <a:r>
              <a:rPr lang="fr-FR" dirty="0">
                <a:solidFill>
                  <a:schemeClr val="tx1"/>
                </a:solidFill>
              </a:rPr>
              <a:t>spéculation excessive</a:t>
            </a:r>
            <a:r>
              <a:rPr lang="fr-FR" b="0" dirty="0">
                <a:solidFill>
                  <a:schemeClr val="tx1"/>
                </a:solidFill>
              </a:rPr>
              <a:t>.</a:t>
            </a:r>
            <a:endParaRPr lang="fr-FR" sz="1200" b="0" dirty="0">
              <a:solidFill>
                <a:schemeClr val="tx1"/>
              </a:solidFill>
            </a:endParaRPr>
          </a:p>
        </p:txBody>
      </p:sp>
      <p:pic>
        <p:nvPicPr>
          <p:cNvPr id="11" name="Image 10" descr="Une image contenant habits, personne, plein air, chaussures&#10;&#10;Description générée automatiquement">
            <a:extLst>
              <a:ext uri="{FF2B5EF4-FFF2-40B4-BE49-F238E27FC236}">
                <a16:creationId xmlns:a16="http://schemas.microsoft.com/office/drawing/2014/main" id="{C316A005-E3E3-56D7-24A9-62DEE7DAF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93" y="1102817"/>
            <a:ext cx="2419416" cy="1814562"/>
          </a:xfrm>
          <a:prstGeom prst="rect">
            <a:avLst/>
          </a:prstGeom>
        </p:spPr>
      </p:pic>
      <p:pic>
        <p:nvPicPr>
          <p:cNvPr id="13" name="Image 12" descr="Une image contenant capture d’écran, conception&#10;&#10;Description générée automatiquement">
            <a:extLst>
              <a:ext uri="{FF2B5EF4-FFF2-40B4-BE49-F238E27FC236}">
                <a16:creationId xmlns:a16="http://schemas.microsoft.com/office/drawing/2014/main" id="{64DEA3B0-FA92-A8CB-1D02-607A1A500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143" y="1032732"/>
            <a:ext cx="2650457" cy="2120366"/>
          </a:xfrm>
          <a:prstGeom prst="rect">
            <a:avLst/>
          </a:prstGeom>
        </p:spPr>
      </p:pic>
    </p:spTree>
    <p:extLst>
      <p:ext uri="{BB962C8B-B14F-4D97-AF65-F5344CB8AC3E}">
        <p14:creationId xmlns:p14="http://schemas.microsoft.com/office/powerpoint/2010/main" val="42653308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287335" y="2746171"/>
            <a:ext cx="2094577" cy="1338074"/>
          </a:xfrm>
        </p:spPr>
        <p:txBody>
          <a:bodyPr>
            <a:normAutofit/>
          </a:bodyPr>
          <a:lstStyle/>
          <a:p>
            <a:pPr algn="ctr"/>
            <a:r>
              <a:rPr lang="fr-FR" b="0" dirty="0">
                <a:solidFill>
                  <a:schemeClr val="tx1"/>
                </a:solidFill>
              </a:rPr>
              <a:t>Emetteur d'une </a:t>
            </a:r>
            <a:r>
              <a:rPr lang="fr-FR" dirty="0">
                <a:solidFill>
                  <a:schemeClr val="tx1"/>
                </a:solidFill>
              </a:rPr>
              <a:t>obligation</a:t>
            </a:r>
            <a:r>
              <a:rPr lang="fr-FR" b="0" dirty="0">
                <a:solidFill>
                  <a:schemeClr val="tx1"/>
                </a:solidFill>
              </a:rPr>
              <a:t> ne peux </a:t>
            </a:r>
            <a:r>
              <a:rPr lang="fr-FR" dirty="0">
                <a:solidFill>
                  <a:schemeClr val="tx1"/>
                </a:solidFill>
              </a:rPr>
              <a:t>pas rembourser</a:t>
            </a:r>
            <a:r>
              <a:rPr lang="fr-FR" b="0" dirty="0">
                <a:solidFill>
                  <a:schemeClr val="tx1"/>
                </a:solidFill>
              </a:rPr>
              <a:t> sa dette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80</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Investissements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2545761" y="2241618"/>
            <a:ext cx="1959428" cy="188362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Liquidité</a:t>
            </a:r>
          </a:p>
          <a:p>
            <a:pPr algn="ctr"/>
            <a:r>
              <a:rPr lang="fr-FR" dirty="0">
                <a:solidFill>
                  <a:schemeClr val="tx1"/>
                </a:solidFill>
              </a:rPr>
              <a:t>Incapacité</a:t>
            </a:r>
            <a:r>
              <a:rPr lang="fr-FR" b="0" dirty="0">
                <a:solidFill>
                  <a:schemeClr val="tx1"/>
                </a:solidFill>
              </a:rPr>
              <a:t> d’acheter ou vendre un actif </a:t>
            </a:r>
            <a:r>
              <a:rPr lang="fr-FR" b="0" u="sng" dirty="0">
                <a:solidFill>
                  <a:schemeClr val="tx1"/>
                </a:solidFill>
              </a:rPr>
              <a:t>rapidement sans influencer son prix</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4614820" y="2458165"/>
            <a:ext cx="2107683" cy="1578682"/>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Marché Obligataire</a:t>
            </a:r>
          </a:p>
          <a:p>
            <a:pPr algn="ctr"/>
            <a:r>
              <a:rPr lang="fr-FR" b="0" dirty="0">
                <a:solidFill>
                  <a:schemeClr val="tx1"/>
                </a:solidFill>
              </a:rPr>
              <a:t>Les variations des taux d'intérêt peuvent </a:t>
            </a:r>
            <a:r>
              <a:rPr lang="fr-FR" b="0" u="sng" dirty="0">
                <a:solidFill>
                  <a:schemeClr val="tx1"/>
                </a:solidFill>
              </a:rPr>
              <a:t>affecter la valeur </a:t>
            </a:r>
            <a:r>
              <a:rPr lang="fr-FR" b="0" dirty="0">
                <a:solidFill>
                  <a:schemeClr val="tx1"/>
                </a:solidFill>
              </a:rPr>
              <a:t>des obligations</a:t>
            </a:r>
          </a:p>
        </p:txBody>
      </p:sp>
      <p:sp>
        <p:nvSpPr>
          <p:cNvPr id="10" name="Espace réservé du contenu 1">
            <a:extLst>
              <a:ext uri="{FF2B5EF4-FFF2-40B4-BE49-F238E27FC236}">
                <a16:creationId xmlns:a16="http://schemas.microsoft.com/office/drawing/2014/main" id="{0430699D-DF53-F74D-FC7E-DC4BD45C3BD4}"/>
              </a:ext>
            </a:extLst>
          </p:cNvPr>
          <p:cNvSpPr txBox="1">
            <a:spLocks/>
          </p:cNvSpPr>
          <p:nvPr/>
        </p:nvSpPr>
        <p:spPr>
          <a:xfrm>
            <a:off x="6800521" y="2263120"/>
            <a:ext cx="1959428" cy="1968771"/>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Défaillances d'Entreprise</a:t>
            </a:r>
          </a:p>
          <a:p>
            <a:pPr algn="ctr"/>
            <a:r>
              <a:rPr lang="fr-FR" b="0" dirty="0">
                <a:solidFill>
                  <a:schemeClr val="tx1"/>
                </a:solidFill>
              </a:rPr>
              <a:t>Difficultés financières d'une entreprise  </a:t>
            </a:r>
            <a:r>
              <a:rPr lang="fr-FR" b="0" dirty="0">
                <a:solidFill>
                  <a:schemeClr val="tx1"/>
                </a:solidFill>
                <a:sym typeface="Wingdings" panose="05000000000000000000" pitchFamily="2" charset="2"/>
              </a:rPr>
              <a:t></a:t>
            </a:r>
            <a:r>
              <a:rPr lang="fr-FR" b="0" dirty="0">
                <a:solidFill>
                  <a:schemeClr val="tx1"/>
                </a:solidFill>
              </a:rPr>
              <a:t> </a:t>
            </a:r>
            <a:r>
              <a:rPr lang="fr-FR" b="0" u="sng" dirty="0">
                <a:solidFill>
                  <a:schemeClr val="tx1"/>
                </a:solidFill>
              </a:rPr>
              <a:t>pertes pour les investisseurs</a:t>
            </a:r>
          </a:p>
        </p:txBody>
      </p:sp>
      <p:pic>
        <p:nvPicPr>
          <p:cNvPr id="13" name="Graphique 12" descr="Argent avec un remplissage uni">
            <a:extLst>
              <a:ext uri="{FF2B5EF4-FFF2-40B4-BE49-F238E27FC236}">
                <a16:creationId xmlns:a16="http://schemas.microsoft.com/office/drawing/2014/main" id="{F9EE8C71-5CBE-1719-8458-BF22E7D354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4195" y="1468044"/>
            <a:ext cx="914400" cy="914400"/>
          </a:xfrm>
          <a:prstGeom prst="rect">
            <a:avLst/>
          </a:prstGeom>
        </p:spPr>
      </p:pic>
      <p:pic>
        <p:nvPicPr>
          <p:cNvPr id="17" name="Graphique 16" descr="Bâtiment avec un remplissage uni">
            <a:extLst>
              <a:ext uri="{FF2B5EF4-FFF2-40B4-BE49-F238E27FC236}">
                <a16:creationId xmlns:a16="http://schemas.microsoft.com/office/drawing/2014/main" id="{ADADE90D-3DB3-D2E4-27C7-1BC1BFA803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22244" y="1390752"/>
            <a:ext cx="914400" cy="914400"/>
          </a:xfrm>
          <a:prstGeom prst="rect">
            <a:avLst/>
          </a:prstGeom>
        </p:spPr>
      </p:pic>
      <p:pic>
        <p:nvPicPr>
          <p:cNvPr id="22" name="Graphique 21" descr="Banque avec un remplissage uni">
            <a:extLst>
              <a:ext uri="{FF2B5EF4-FFF2-40B4-BE49-F238E27FC236}">
                <a16:creationId xmlns:a16="http://schemas.microsoft.com/office/drawing/2014/main" id="{C3D1CD58-C9E5-DA65-DCA5-2C3B38A9C4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306" y="1474832"/>
            <a:ext cx="830320" cy="830320"/>
          </a:xfrm>
          <a:prstGeom prst="rect">
            <a:avLst/>
          </a:prstGeom>
        </p:spPr>
      </p:pic>
      <p:pic>
        <p:nvPicPr>
          <p:cNvPr id="12" name="Graphique 11" descr="Graphique de tendance à la baisse avec un remplissage uni">
            <a:extLst>
              <a:ext uri="{FF2B5EF4-FFF2-40B4-BE49-F238E27FC236}">
                <a16:creationId xmlns:a16="http://schemas.microsoft.com/office/drawing/2014/main" id="{928EFF33-BABF-73B9-FD2A-1DFC9012B8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99706" y="1390752"/>
            <a:ext cx="914400" cy="914400"/>
          </a:xfrm>
          <a:prstGeom prst="rect">
            <a:avLst/>
          </a:prstGeom>
        </p:spPr>
      </p:pic>
      <p:sp>
        <p:nvSpPr>
          <p:cNvPr id="14" name="Espace réservé du contenu 1">
            <a:extLst>
              <a:ext uri="{FF2B5EF4-FFF2-40B4-BE49-F238E27FC236}">
                <a16:creationId xmlns:a16="http://schemas.microsoft.com/office/drawing/2014/main" id="{CB0437C9-C9B1-5CC0-CCB1-52E3BE117F18}"/>
              </a:ext>
            </a:extLst>
          </p:cNvPr>
          <p:cNvSpPr txBox="1">
            <a:spLocks/>
          </p:cNvSpPr>
          <p:nvPr/>
        </p:nvSpPr>
        <p:spPr>
          <a:xfrm>
            <a:off x="559954" y="2001718"/>
            <a:ext cx="1741872" cy="1338074"/>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Risques de Crédit</a:t>
            </a:r>
          </a:p>
        </p:txBody>
      </p:sp>
    </p:spTree>
    <p:extLst>
      <p:ext uri="{BB962C8B-B14F-4D97-AF65-F5344CB8AC3E}">
        <p14:creationId xmlns:p14="http://schemas.microsoft.com/office/powerpoint/2010/main" val="39555519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14103" y="2284009"/>
            <a:ext cx="2360385" cy="1748059"/>
          </a:xfrm>
        </p:spPr>
        <p:txBody>
          <a:bodyPr>
            <a:normAutofit/>
          </a:bodyPr>
          <a:lstStyle/>
          <a:p>
            <a:pPr algn="ctr"/>
            <a:r>
              <a:rPr lang="fr-FR" sz="1600" dirty="0"/>
              <a:t>Risque de Contrepartie</a:t>
            </a:r>
          </a:p>
          <a:p>
            <a:pPr algn="ctr"/>
            <a:r>
              <a:rPr lang="fr-FR" b="0" dirty="0">
                <a:solidFill>
                  <a:schemeClr val="tx1"/>
                </a:solidFill>
              </a:rPr>
              <a:t>Une des </a:t>
            </a:r>
            <a:r>
              <a:rPr lang="fr-FR" dirty="0">
                <a:solidFill>
                  <a:schemeClr val="tx1"/>
                </a:solidFill>
              </a:rPr>
              <a:t>parties</a:t>
            </a:r>
            <a:r>
              <a:rPr lang="fr-FR" b="0" dirty="0">
                <a:solidFill>
                  <a:schemeClr val="tx1"/>
                </a:solidFill>
              </a:rPr>
              <a:t> d'une transaction dérivée ne </a:t>
            </a:r>
            <a:r>
              <a:rPr lang="fr-FR" dirty="0">
                <a:solidFill>
                  <a:schemeClr val="tx1"/>
                </a:solidFill>
              </a:rPr>
              <a:t>remplit pas </a:t>
            </a:r>
            <a:r>
              <a:rPr lang="fr-FR" b="0" dirty="0">
                <a:solidFill>
                  <a:schemeClr val="tx1"/>
                </a:solidFill>
              </a:rPr>
              <a:t>ses </a:t>
            </a:r>
            <a:r>
              <a:rPr lang="fr-FR" dirty="0">
                <a:solidFill>
                  <a:schemeClr val="tx1"/>
                </a:solidFill>
              </a:rPr>
              <a:t>obligations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81</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Produits Dérivés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18" name="Graphique 17" descr="Pièces de puzzle avec un remplissage uni">
            <a:extLst>
              <a:ext uri="{FF2B5EF4-FFF2-40B4-BE49-F238E27FC236}">
                <a16:creationId xmlns:a16="http://schemas.microsoft.com/office/drawing/2014/main" id="{FDA26C1C-6359-A28F-F1D8-6DEF0DF525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999" y="1337468"/>
            <a:ext cx="914400" cy="914400"/>
          </a:xfrm>
          <a:prstGeom prst="rect">
            <a:avLst/>
          </a:prstGeom>
        </p:spPr>
      </p:pic>
    </p:spTree>
    <p:extLst>
      <p:ext uri="{BB962C8B-B14F-4D97-AF65-F5344CB8AC3E}">
        <p14:creationId xmlns:p14="http://schemas.microsoft.com/office/powerpoint/2010/main" val="81042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14103" y="2284009"/>
            <a:ext cx="2360385" cy="1748059"/>
          </a:xfrm>
        </p:spPr>
        <p:txBody>
          <a:bodyPr>
            <a:normAutofit/>
          </a:bodyPr>
          <a:lstStyle/>
          <a:p>
            <a:pPr algn="ctr"/>
            <a:r>
              <a:rPr lang="fr-FR" sz="1600" dirty="0"/>
              <a:t>Risque de Contrepartie</a:t>
            </a:r>
          </a:p>
          <a:p>
            <a:pPr algn="ctr"/>
            <a:r>
              <a:rPr lang="fr-FR" b="0" dirty="0">
                <a:solidFill>
                  <a:schemeClr val="tx1"/>
                </a:solidFill>
              </a:rPr>
              <a:t>Une des </a:t>
            </a:r>
            <a:r>
              <a:rPr lang="fr-FR" dirty="0">
                <a:solidFill>
                  <a:schemeClr val="tx1"/>
                </a:solidFill>
              </a:rPr>
              <a:t>parties</a:t>
            </a:r>
            <a:r>
              <a:rPr lang="fr-FR" b="0" dirty="0">
                <a:solidFill>
                  <a:schemeClr val="tx1"/>
                </a:solidFill>
              </a:rPr>
              <a:t> d'une transaction dérivée ne </a:t>
            </a:r>
            <a:r>
              <a:rPr lang="fr-FR" dirty="0">
                <a:solidFill>
                  <a:schemeClr val="tx1"/>
                </a:solidFill>
              </a:rPr>
              <a:t>remplit pas </a:t>
            </a:r>
            <a:r>
              <a:rPr lang="fr-FR" b="0" dirty="0">
                <a:solidFill>
                  <a:schemeClr val="tx1"/>
                </a:solidFill>
              </a:rPr>
              <a:t>ses </a:t>
            </a:r>
            <a:r>
              <a:rPr lang="fr-FR" dirty="0">
                <a:solidFill>
                  <a:schemeClr val="tx1"/>
                </a:solidFill>
              </a:rPr>
              <a:t>obligations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82</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Produits Dérivés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1" y="2066408"/>
            <a:ext cx="2196519" cy="2104998"/>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 de Prix des Dérivés</a:t>
            </a:r>
          </a:p>
          <a:p>
            <a:pPr algn="ctr"/>
            <a:r>
              <a:rPr lang="fr-FR" b="0" dirty="0">
                <a:solidFill>
                  <a:schemeClr val="tx1"/>
                </a:solidFill>
              </a:rPr>
              <a:t>Les </a:t>
            </a:r>
            <a:r>
              <a:rPr lang="fr-FR" dirty="0">
                <a:solidFill>
                  <a:schemeClr val="tx1"/>
                </a:solidFill>
              </a:rPr>
              <a:t>variations</a:t>
            </a:r>
            <a:r>
              <a:rPr lang="fr-FR" b="0" dirty="0">
                <a:solidFill>
                  <a:schemeClr val="tx1"/>
                </a:solidFill>
              </a:rPr>
              <a:t> des prix sous-jacents peuvent affecter la </a:t>
            </a:r>
            <a:r>
              <a:rPr lang="fr-FR" dirty="0">
                <a:solidFill>
                  <a:schemeClr val="tx1"/>
                </a:solidFill>
              </a:rPr>
              <a:t>valeur</a:t>
            </a:r>
            <a:r>
              <a:rPr lang="fr-FR" b="0" dirty="0">
                <a:solidFill>
                  <a:schemeClr val="tx1"/>
                </a:solidFill>
              </a:rPr>
              <a:t> des </a:t>
            </a:r>
            <a:r>
              <a:rPr lang="fr-FR" dirty="0">
                <a:solidFill>
                  <a:schemeClr val="tx1"/>
                </a:solidFill>
              </a:rPr>
              <a:t>produits dérivés</a:t>
            </a:r>
          </a:p>
        </p:txBody>
      </p:sp>
      <p:pic>
        <p:nvPicPr>
          <p:cNvPr id="15" name="Graphique 14" descr="Avertissement avec un remplissage uni">
            <a:extLst>
              <a:ext uri="{FF2B5EF4-FFF2-40B4-BE49-F238E27FC236}">
                <a16:creationId xmlns:a16="http://schemas.microsoft.com/office/drawing/2014/main" id="{DF5246E4-AAB8-225C-4957-1B99CFF4E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1781" y="1258167"/>
            <a:ext cx="914400" cy="914400"/>
          </a:xfrm>
          <a:prstGeom prst="rect">
            <a:avLst/>
          </a:prstGeom>
        </p:spPr>
      </p:pic>
      <p:pic>
        <p:nvPicPr>
          <p:cNvPr id="18" name="Graphique 17" descr="Pièces de puzzle avec un remplissage uni">
            <a:extLst>
              <a:ext uri="{FF2B5EF4-FFF2-40B4-BE49-F238E27FC236}">
                <a16:creationId xmlns:a16="http://schemas.microsoft.com/office/drawing/2014/main" id="{FDA26C1C-6359-A28F-F1D8-6DEF0DF525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9999" y="1337468"/>
            <a:ext cx="914400" cy="914400"/>
          </a:xfrm>
          <a:prstGeom prst="rect">
            <a:avLst/>
          </a:prstGeom>
        </p:spPr>
      </p:pic>
    </p:spTree>
    <p:extLst>
      <p:ext uri="{BB962C8B-B14F-4D97-AF65-F5344CB8AC3E}">
        <p14:creationId xmlns:p14="http://schemas.microsoft.com/office/powerpoint/2010/main" val="521681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14103" y="2284009"/>
            <a:ext cx="2360385" cy="1748059"/>
          </a:xfrm>
        </p:spPr>
        <p:txBody>
          <a:bodyPr>
            <a:normAutofit/>
          </a:bodyPr>
          <a:lstStyle/>
          <a:p>
            <a:pPr algn="ctr"/>
            <a:r>
              <a:rPr lang="fr-FR" sz="1600" dirty="0"/>
              <a:t>Risque de Contrepartie</a:t>
            </a:r>
          </a:p>
          <a:p>
            <a:pPr algn="ctr"/>
            <a:r>
              <a:rPr lang="fr-FR" b="0" dirty="0">
                <a:solidFill>
                  <a:schemeClr val="tx1"/>
                </a:solidFill>
              </a:rPr>
              <a:t>Une des </a:t>
            </a:r>
            <a:r>
              <a:rPr lang="fr-FR" dirty="0">
                <a:solidFill>
                  <a:schemeClr val="tx1"/>
                </a:solidFill>
              </a:rPr>
              <a:t>parties</a:t>
            </a:r>
            <a:r>
              <a:rPr lang="fr-FR" b="0" dirty="0">
                <a:solidFill>
                  <a:schemeClr val="tx1"/>
                </a:solidFill>
              </a:rPr>
              <a:t> d'une transaction dérivée ne </a:t>
            </a:r>
            <a:r>
              <a:rPr lang="fr-FR" dirty="0">
                <a:solidFill>
                  <a:schemeClr val="tx1"/>
                </a:solidFill>
              </a:rPr>
              <a:t>remplit pas </a:t>
            </a:r>
            <a:r>
              <a:rPr lang="fr-FR" b="0" dirty="0">
                <a:solidFill>
                  <a:schemeClr val="tx1"/>
                </a:solidFill>
              </a:rPr>
              <a:t>ses </a:t>
            </a:r>
            <a:r>
              <a:rPr lang="fr-FR" dirty="0">
                <a:solidFill>
                  <a:schemeClr val="tx1"/>
                </a:solidFill>
              </a:rPr>
              <a:t>obligations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83</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Produits Dérivés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1" y="2066408"/>
            <a:ext cx="2196519" cy="2104998"/>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 de Prix des Dérivés</a:t>
            </a:r>
          </a:p>
          <a:p>
            <a:pPr algn="ctr"/>
            <a:r>
              <a:rPr lang="fr-FR" b="0" dirty="0">
                <a:solidFill>
                  <a:schemeClr val="tx1"/>
                </a:solidFill>
              </a:rPr>
              <a:t>Les </a:t>
            </a:r>
            <a:r>
              <a:rPr lang="fr-FR" dirty="0">
                <a:solidFill>
                  <a:schemeClr val="tx1"/>
                </a:solidFill>
              </a:rPr>
              <a:t>variations</a:t>
            </a:r>
            <a:r>
              <a:rPr lang="fr-FR" b="0" dirty="0">
                <a:solidFill>
                  <a:schemeClr val="tx1"/>
                </a:solidFill>
              </a:rPr>
              <a:t> des prix sous-jacents peuvent affecter la </a:t>
            </a:r>
            <a:r>
              <a:rPr lang="fr-FR" dirty="0">
                <a:solidFill>
                  <a:schemeClr val="tx1"/>
                </a:solidFill>
              </a:rPr>
              <a:t>valeur</a:t>
            </a:r>
            <a:r>
              <a:rPr lang="fr-FR" b="0" dirty="0">
                <a:solidFill>
                  <a:schemeClr val="tx1"/>
                </a:solidFill>
              </a:rPr>
              <a:t> des </a:t>
            </a:r>
            <a:r>
              <a:rPr lang="fr-FR" dirty="0">
                <a:solidFill>
                  <a:schemeClr val="tx1"/>
                </a:solidFill>
              </a:rPr>
              <a:t>produits dérivés</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6057008" y="2198306"/>
            <a:ext cx="2573187" cy="168641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Complexités de Valorisation</a:t>
            </a:r>
          </a:p>
          <a:p>
            <a:pPr algn="ctr"/>
            <a:r>
              <a:rPr lang="fr-FR" dirty="0">
                <a:solidFill>
                  <a:schemeClr val="tx1"/>
                </a:solidFill>
              </a:rPr>
              <a:t>Complexe</a:t>
            </a:r>
            <a:r>
              <a:rPr lang="fr-FR" b="0" dirty="0">
                <a:solidFill>
                  <a:schemeClr val="tx1"/>
                </a:solidFill>
              </a:rPr>
              <a:t> en raison de facteurs tels que la </a:t>
            </a:r>
            <a:r>
              <a:rPr lang="fr-FR" dirty="0">
                <a:solidFill>
                  <a:schemeClr val="tx1"/>
                </a:solidFill>
              </a:rPr>
              <a:t>volatilité</a:t>
            </a:r>
            <a:r>
              <a:rPr lang="fr-FR" b="0" dirty="0">
                <a:solidFill>
                  <a:schemeClr val="tx1"/>
                </a:solidFill>
              </a:rPr>
              <a:t> et les </a:t>
            </a:r>
            <a:r>
              <a:rPr lang="fr-FR" dirty="0">
                <a:solidFill>
                  <a:schemeClr val="tx1"/>
                </a:solidFill>
              </a:rPr>
              <a:t>taux d'intérêt</a:t>
            </a:r>
          </a:p>
        </p:txBody>
      </p:sp>
      <p:pic>
        <p:nvPicPr>
          <p:cNvPr id="12" name="Graphique 11" descr="Labyrinthe avec un remplissage uni">
            <a:extLst>
              <a:ext uri="{FF2B5EF4-FFF2-40B4-BE49-F238E27FC236}">
                <a16:creationId xmlns:a16="http://schemas.microsoft.com/office/drawing/2014/main" id="{47C53592-188B-C91D-B66F-80A6FD926B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1246" y="1337468"/>
            <a:ext cx="914400" cy="914400"/>
          </a:xfrm>
          <a:prstGeom prst="rect">
            <a:avLst/>
          </a:prstGeom>
        </p:spPr>
      </p:pic>
      <p:pic>
        <p:nvPicPr>
          <p:cNvPr id="15" name="Graphique 14" descr="Avertissement avec un remplissage uni">
            <a:extLst>
              <a:ext uri="{FF2B5EF4-FFF2-40B4-BE49-F238E27FC236}">
                <a16:creationId xmlns:a16="http://schemas.microsoft.com/office/drawing/2014/main" id="{DF5246E4-AAB8-225C-4957-1B99CFF4E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1781" y="1258167"/>
            <a:ext cx="914400" cy="914400"/>
          </a:xfrm>
          <a:prstGeom prst="rect">
            <a:avLst/>
          </a:prstGeom>
        </p:spPr>
      </p:pic>
      <p:pic>
        <p:nvPicPr>
          <p:cNvPr id="18" name="Graphique 17" descr="Pièces de puzzle avec un remplissage uni">
            <a:extLst>
              <a:ext uri="{FF2B5EF4-FFF2-40B4-BE49-F238E27FC236}">
                <a16:creationId xmlns:a16="http://schemas.microsoft.com/office/drawing/2014/main" id="{FDA26C1C-6359-A28F-F1D8-6DEF0DF52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9999" y="1337468"/>
            <a:ext cx="914400" cy="914400"/>
          </a:xfrm>
          <a:prstGeom prst="rect">
            <a:avLst/>
          </a:prstGeom>
        </p:spPr>
      </p:pic>
    </p:spTree>
    <p:extLst>
      <p:ext uri="{BB962C8B-B14F-4D97-AF65-F5344CB8AC3E}">
        <p14:creationId xmlns:p14="http://schemas.microsoft.com/office/powerpoint/2010/main" val="2107893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40229" y="2284009"/>
            <a:ext cx="2508068" cy="1742615"/>
          </a:xfrm>
        </p:spPr>
        <p:txBody>
          <a:bodyPr>
            <a:normAutofit/>
          </a:bodyPr>
          <a:lstStyle/>
          <a:p>
            <a:pPr algn="ctr"/>
            <a:r>
              <a:rPr lang="fr-FR" sz="1600" dirty="0"/>
              <a:t>Cybersécurité</a:t>
            </a:r>
          </a:p>
          <a:p>
            <a:pPr algn="ctr"/>
            <a:r>
              <a:rPr lang="fr-FR" b="0" dirty="0">
                <a:solidFill>
                  <a:schemeClr val="tx1"/>
                </a:solidFill>
              </a:rPr>
              <a:t>Les </a:t>
            </a:r>
            <a:r>
              <a:rPr lang="fr-FR" dirty="0">
                <a:solidFill>
                  <a:schemeClr val="tx1"/>
                </a:solidFill>
              </a:rPr>
              <a:t>attaques informatiques </a:t>
            </a:r>
            <a:r>
              <a:rPr lang="fr-FR" b="0" dirty="0">
                <a:solidFill>
                  <a:schemeClr val="tx1"/>
                </a:solidFill>
              </a:rPr>
              <a:t>peuvent compromettre la </a:t>
            </a:r>
            <a:r>
              <a:rPr lang="fr-FR" dirty="0">
                <a:solidFill>
                  <a:schemeClr val="tx1"/>
                </a:solidFill>
              </a:rPr>
              <a:t>sécurité</a:t>
            </a:r>
            <a:r>
              <a:rPr lang="fr-FR" b="0" dirty="0">
                <a:solidFill>
                  <a:schemeClr val="tx1"/>
                </a:solidFill>
              </a:rPr>
              <a:t> des </a:t>
            </a:r>
            <a:r>
              <a:rPr lang="fr-FR" dirty="0">
                <a:solidFill>
                  <a:schemeClr val="tx1"/>
                </a:solidFill>
              </a:rPr>
              <a:t>transactions</a:t>
            </a:r>
            <a:r>
              <a:rPr lang="fr-FR" b="0" dirty="0">
                <a:solidFill>
                  <a:schemeClr val="tx1"/>
                </a:solidFill>
              </a:rPr>
              <a:t> et des </a:t>
            </a:r>
            <a:r>
              <a:rPr lang="fr-FR" dirty="0">
                <a:solidFill>
                  <a:schemeClr val="tx1"/>
                </a:solidFill>
              </a:rPr>
              <a:t>données</a:t>
            </a:r>
            <a:r>
              <a:rPr lang="fr-FR" b="0" dirty="0">
                <a:solidFill>
                  <a:schemeClr val="tx1"/>
                </a:solidFill>
              </a:rPr>
              <a:t> financières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Opérationnels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11" name="Graphique 10" descr="Programmeur avec un remplissage uni">
            <a:extLst>
              <a:ext uri="{FF2B5EF4-FFF2-40B4-BE49-F238E27FC236}">
                <a16:creationId xmlns:a16="http://schemas.microsoft.com/office/drawing/2014/main" id="{74E9C5C1-1E56-93E8-A09F-02F4F514A6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999" y="1258167"/>
            <a:ext cx="914400" cy="914400"/>
          </a:xfrm>
          <a:prstGeom prst="rect">
            <a:avLst/>
          </a:prstGeom>
        </p:spPr>
      </p:pic>
    </p:spTree>
    <p:extLst>
      <p:ext uri="{BB962C8B-B14F-4D97-AF65-F5344CB8AC3E}">
        <p14:creationId xmlns:p14="http://schemas.microsoft.com/office/powerpoint/2010/main" val="2982753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40229" y="2284009"/>
            <a:ext cx="2508068" cy="1742615"/>
          </a:xfrm>
        </p:spPr>
        <p:txBody>
          <a:bodyPr>
            <a:normAutofit/>
          </a:bodyPr>
          <a:lstStyle/>
          <a:p>
            <a:pPr algn="ctr"/>
            <a:r>
              <a:rPr lang="fr-FR" sz="1600" dirty="0"/>
              <a:t>Cybersécurité</a:t>
            </a:r>
          </a:p>
          <a:p>
            <a:pPr algn="ctr"/>
            <a:r>
              <a:rPr lang="fr-FR" b="0" dirty="0">
                <a:solidFill>
                  <a:schemeClr val="tx1"/>
                </a:solidFill>
              </a:rPr>
              <a:t>Les </a:t>
            </a:r>
            <a:r>
              <a:rPr lang="fr-FR" dirty="0">
                <a:solidFill>
                  <a:schemeClr val="tx1"/>
                </a:solidFill>
              </a:rPr>
              <a:t>attaques informatiques </a:t>
            </a:r>
            <a:r>
              <a:rPr lang="fr-FR" b="0" dirty="0">
                <a:solidFill>
                  <a:schemeClr val="tx1"/>
                </a:solidFill>
              </a:rPr>
              <a:t>peuvent compromettre la </a:t>
            </a:r>
            <a:r>
              <a:rPr lang="fr-FR" dirty="0">
                <a:solidFill>
                  <a:schemeClr val="tx1"/>
                </a:solidFill>
              </a:rPr>
              <a:t>sécurité</a:t>
            </a:r>
            <a:r>
              <a:rPr lang="fr-FR" b="0" dirty="0">
                <a:solidFill>
                  <a:schemeClr val="tx1"/>
                </a:solidFill>
              </a:rPr>
              <a:t> des </a:t>
            </a:r>
            <a:r>
              <a:rPr lang="fr-FR" dirty="0">
                <a:solidFill>
                  <a:schemeClr val="tx1"/>
                </a:solidFill>
              </a:rPr>
              <a:t>transactions</a:t>
            </a:r>
            <a:r>
              <a:rPr lang="fr-FR" b="0" dirty="0">
                <a:solidFill>
                  <a:schemeClr val="tx1"/>
                </a:solidFill>
              </a:rPr>
              <a:t> et des </a:t>
            </a:r>
            <a:r>
              <a:rPr lang="fr-FR" dirty="0">
                <a:solidFill>
                  <a:schemeClr val="tx1"/>
                </a:solidFill>
              </a:rPr>
              <a:t>données</a:t>
            </a:r>
            <a:r>
              <a:rPr lang="fr-FR" b="0" dirty="0">
                <a:solidFill>
                  <a:schemeClr val="tx1"/>
                </a:solidFill>
              </a:rPr>
              <a:t> financières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Opérationnels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2" y="2172567"/>
            <a:ext cx="2352728" cy="2078872"/>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Fraude</a:t>
            </a:r>
          </a:p>
          <a:p>
            <a:pPr algn="ctr"/>
            <a:r>
              <a:rPr lang="fr-FR" b="0" dirty="0">
                <a:solidFill>
                  <a:schemeClr val="tx1"/>
                </a:solidFill>
              </a:rPr>
              <a:t>Les pratiques </a:t>
            </a:r>
            <a:r>
              <a:rPr lang="fr-FR" dirty="0">
                <a:solidFill>
                  <a:schemeClr val="tx1"/>
                </a:solidFill>
              </a:rPr>
              <a:t>frauduleuses</a:t>
            </a:r>
            <a:r>
              <a:rPr lang="fr-FR" b="0" dirty="0">
                <a:solidFill>
                  <a:schemeClr val="tx1"/>
                </a:solidFill>
              </a:rPr>
              <a:t>, internes ou externes, peuvent </a:t>
            </a:r>
            <a:r>
              <a:rPr lang="fr-FR" dirty="0">
                <a:solidFill>
                  <a:schemeClr val="tx1"/>
                </a:solidFill>
              </a:rPr>
              <a:t>entraîner</a:t>
            </a:r>
            <a:r>
              <a:rPr lang="fr-FR" b="0" dirty="0">
                <a:solidFill>
                  <a:schemeClr val="tx1"/>
                </a:solidFill>
              </a:rPr>
              <a:t> des </a:t>
            </a:r>
            <a:r>
              <a:rPr lang="fr-FR" dirty="0">
                <a:solidFill>
                  <a:schemeClr val="tx1"/>
                </a:solidFill>
              </a:rPr>
              <a:t>pertes</a:t>
            </a:r>
            <a:r>
              <a:rPr lang="fr-FR" b="0" dirty="0">
                <a:solidFill>
                  <a:schemeClr val="tx1"/>
                </a:solidFill>
              </a:rPr>
              <a:t> </a:t>
            </a:r>
            <a:r>
              <a:rPr lang="fr-FR" dirty="0">
                <a:solidFill>
                  <a:schemeClr val="tx1"/>
                </a:solidFill>
              </a:rPr>
              <a:t>financières</a:t>
            </a:r>
          </a:p>
        </p:txBody>
      </p:sp>
      <p:pic>
        <p:nvPicPr>
          <p:cNvPr id="11" name="Graphique 10" descr="Programmeur avec un remplissage uni">
            <a:extLst>
              <a:ext uri="{FF2B5EF4-FFF2-40B4-BE49-F238E27FC236}">
                <a16:creationId xmlns:a16="http://schemas.microsoft.com/office/drawing/2014/main" id="{74E9C5C1-1E56-93E8-A09F-02F4F514A6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999" y="1258167"/>
            <a:ext cx="914400" cy="914400"/>
          </a:xfrm>
          <a:prstGeom prst="rect">
            <a:avLst/>
          </a:prstGeom>
        </p:spPr>
      </p:pic>
      <p:pic>
        <p:nvPicPr>
          <p:cNvPr id="14" name="Graphique 13" descr="Voleur avec un remplissage uni">
            <a:extLst>
              <a:ext uri="{FF2B5EF4-FFF2-40B4-BE49-F238E27FC236}">
                <a16:creationId xmlns:a16="http://schemas.microsoft.com/office/drawing/2014/main" id="{72FFE0C3-7DDB-F34B-4865-6A77AA553F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8921" y="1334763"/>
            <a:ext cx="914400" cy="914400"/>
          </a:xfrm>
          <a:prstGeom prst="rect">
            <a:avLst/>
          </a:prstGeom>
        </p:spPr>
      </p:pic>
    </p:spTree>
    <p:extLst>
      <p:ext uri="{BB962C8B-B14F-4D97-AF65-F5344CB8AC3E}">
        <p14:creationId xmlns:p14="http://schemas.microsoft.com/office/powerpoint/2010/main" val="3877829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40229" y="2284009"/>
            <a:ext cx="2508068" cy="1742615"/>
          </a:xfrm>
        </p:spPr>
        <p:txBody>
          <a:bodyPr>
            <a:normAutofit/>
          </a:bodyPr>
          <a:lstStyle/>
          <a:p>
            <a:pPr algn="ctr"/>
            <a:r>
              <a:rPr lang="fr-FR" sz="1600" dirty="0"/>
              <a:t>Cybersécurité</a:t>
            </a:r>
          </a:p>
          <a:p>
            <a:pPr algn="ctr"/>
            <a:r>
              <a:rPr lang="fr-FR" b="0" dirty="0">
                <a:solidFill>
                  <a:schemeClr val="tx1"/>
                </a:solidFill>
              </a:rPr>
              <a:t>Les </a:t>
            </a:r>
            <a:r>
              <a:rPr lang="fr-FR" dirty="0">
                <a:solidFill>
                  <a:schemeClr val="tx1"/>
                </a:solidFill>
              </a:rPr>
              <a:t>attaques informatiques </a:t>
            </a:r>
            <a:r>
              <a:rPr lang="fr-FR" b="0" dirty="0">
                <a:solidFill>
                  <a:schemeClr val="tx1"/>
                </a:solidFill>
              </a:rPr>
              <a:t>peuvent compromettre la </a:t>
            </a:r>
            <a:r>
              <a:rPr lang="fr-FR" dirty="0">
                <a:solidFill>
                  <a:schemeClr val="tx1"/>
                </a:solidFill>
              </a:rPr>
              <a:t>sécurité</a:t>
            </a:r>
            <a:r>
              <a:rPr lang="fr-FR" b="0" dirty="0">
                <a:solidFill>
                  <a:schemeClr val="tx1"/>
                </a:solidFill>
              </a:rPr>
              <a:t> des </a:t>
            </a:r>
            <a:r>
              <a:rPr lang="fr-FR" dirty="0">
                <a:solidFill>
                  <a:schemeClr val="tx1"/>
                </a:solidFill>
              </a:rPr>
              <a:t>transactions</a:t>
            </a:r>
            <a:r>
              <a:rPr lang="fr-FR" b="0" dirty="0">
                <a:solidFill>
                  <a:schemeClr val="tx1"/>
                </a:solidFill>
              </a:rPr>
              <a:t> et des </a:t>
            </a:r>
            <a:r>
              <a:rPr lang="fr-FR" dirty="0">
                <a:solidFill>
                  <a:schemeClr val="tx1"/>
                </a:solidFill>
              </a:rPr>
              <a:t>données</a:t>
            </a:r>
            <a:r>
              <a:rPr lang="fr-FR" b="0" dirty="0">
                <a:solidFill>
                  <a:schemeClr val="tx1"/>
                </a:solidFill>
              </a:rPr>
              <a:t> financières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Opérationnels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2" y="2172567"/>
            <a:ext cx="2352728" cy="2078872"/>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Fraude</a:t>
            </a:r>
          </a:p>
          <a:p>
            <a:pPr algn="ctr"/>
            <a:r>
              <a:rPr lang="fr-FR" b="0" dirty="0">
                <a:solidFill>
                  <a:schemeClr val="tx1"/>
                </a:solidFill>
              </a:rPr>
              <a:t>Les pratiques </a:t>
            </a:r>
            <a:r>
              <a:rPr lang="fr-FR" dirty="0">
                <a:solidFill>
                  <a:schemeClr val="tx1"/>
                </a:solidFill>
              </a:rPr>
              <a:t>frauduleuses</a:t>
            </a:r>
            <a:r>
              <a:rPr lang="fr-FR" b="0" dirty="0">
                <a:solidFill>
                  <a:schemeClr val="tx1"/>
                </a:solidFill>
              </a:rPr>
              <a:t>, internes ou externes, peuvent </a:t>
            </a:r>
            <a:r>
              <a:rPr lang="fr-FR" dirty="0">
                <a:solidFill>
                  <a:schemeClr val="tx1"/>
                </a:solidFill>
              </a:rPr>
              <a:t>entraîner</a:t>
            </a:r>
            <a:r>
              <a:rPr lang="fr-FR" b="0" dirty="0">
                <a:solidFill>
                  <a:schemeClr val="tx1"/>
                </a:solidFill>
              </a:rPr>
              <a:t> des </a:t>
            </a:r>
            <a:r>
              <a:rPr lang="fr-FR" dirty="0">
                <a:solidFill>
                  <a:schemeClr val="tx1"/>
                </a:solidFill>
              </a:rPr>
              <a:t>pertes</a:t>
            </a:r>
            <a:r>
              <a:rPr lang="fr-FR" b="0" dirty="0">
                <a:solidFill>
                  <a:schemeClr val="tx1"/>
                </a:solidFill>
              </a:rPr>
              <a:t> </a:t>
            </a:r>
            <a:r>
              <a:rPr lang="fr-FR" dirty="0">
                <a:solidFill>
                  <a:schemeClr val="tx1"/>
                </a:solidFill>
              </a:rPr>
              <a:t>financières</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6154455" y="2329148"/>
            <a:ext cx="2808318" cy="176571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Défaillances Technologiques </a:t>
            </a:r>
          </a:p>
          <a:p>
            <a:pPr algn="ctr"/>
            <a:r>
              <a:rPr lang="fr-FR" b="0" dirty="0">
                <a:solidFill>
                  <a:schemeClr val="tx1"/>
                </a:solidFill>
              </a:rPr>
              <a:t>Les </a:t>
            </a:r>
            <a:r>
              <a:rPr lang="fr-FR" dirty="0">
                <a:solidFill>
                  <a:schemeClr val="tx1"/>
                </a:solidFill>
              </a:rPr>
              <a:t>pannes informatiques</a:t>
            </a:r>
            <a:r>
              <a:rPr lang="fr-FR" b="0" dirty="0">
                <a:solidFill>
                  <a:schemeClr val="tx1"/>
                </a:solidFill>
              </a:rPr>
              <a:t> ou technologiques peuvent </a:t>
            </a:r>
            <a:r>
              <a:rPr lang="fr-FR" dirty="0">
                <a:solidFill>
                  <a:schemeClr val="tx1"/>
                </a:solidFill>
              </a:rPr>
              <a:t>perturber</a:t>
            </a:r>
            <a:r>
              <a:rPr lang="fr-FR" b="0" dirty="0">
                <a:solidFill>
                  <a:schemeClr val="tx1"/>
                </a:solidFill>
              </a:rPr>
              <a:t> les </a:t>
            </a:r>
            <a:r>
              <a:rPr lang="fr-FR" dirty="0">
                <a:solidFill>
                  <a:schemeClr val="tx1"/>
                </a:solidFill>
              </a:rPr>
              <a:t>opérations</a:t>
            </a:r>
            <a:r>
              <a:rPr lang="fr-FR" b="0" dirty="0">
                <a:solidFill>
                  <a:schemeClr val="tx1"/>
                </a:solidFill>
              </a:rPr>
              <a:t> normales des </a:t>
            </a:r>
            <a:r>
              <a:rPr lang="fr-FR" dirty="0">
                <a:solidFill>
                  <a:schemeClr val="tx1"/>
                </a:solidFill>
              </a:rPr>
              <a:t>marchés</a:t>
            </a:r>
          </a:p>
        </p:txBody>
      </p:sp>
      <p:pic>
        <p:nvPicPr>
          <p:cNvPr id="11" name="Graphique 10" descr="Programmeur avec un remplissage uni">
            <a:extLst>
              <a:ext uri="{FF2B5EF4-FFF2-40B4-BE49-F238E27FC236}">
                <a16:creationId xmlns:a16="http://schemas.microsoft.com/office/drawing/2014/main" id="{74E9C5C1-1E56-93E8-A09F-02F4F514A6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999" y="1258167"/>
            <a:ext cx="914400" cy="914400"/>
          </a:xfrm>
          <a:prstGeom prst="rect">
            <a:avLst/>
          </a:prstGeom>
        </p:spPr>
      </p:pic>
      <p:pic>
        <p:nvPicPr>
          <p:cNvPr id="14" name="Graphique 13" descr="Voleur avec un remplissage uni">
            <a:extLst>
              <a:ext uri="{FF2B5EF4-FFF2-40B4-BE49-F238E27FC236}">
                <a16:creationId xmlns:a16="http://schemas.microsoft.com/office/drawing/2014/main" id="{72FFE0C3-7DDB-F34B-4865-6A77AA553F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8921" y="1334763"/>
            <a:ext cx="914400" cy="914400"/>
          </a:xfrm>
          <a:prstGeom prst="rect">
            <a:avLst/>
          </a:prstGeom>
        </p:spPr>
      </p:pic>
      <p:pic>
        <p:nvPicPr>
          <p:cNvPr id="17" name="Graphique 16" descr="Branché débranché avec un remplissage uni">
            <a:extLst>
              <a:ext uri="{FF2B5EF4-FFF2-40B4-BE49-F238E27FC236}">
                <a16:creationId xmlns:a16="http://schemas.microsoft.com/office/drawing/2014/main" id="{446CE8AF-E869-A517-F371-F9FDFCBD61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1245" y="1334763"/>
            <a:ext cx="914400" cy="914400"/>
          </a:xfrm>
          <a:prstGeom prst="rect">
            <a:avLst/>
          </a:prstGeom>
        </p:spPr>
      </p:pic>
    </p:spTree>
    <p:extLst>
      <p:ext uri="{BB962C8B-B14F-4D97-AF65-F5344CB8AC3E}">
        <p14:creationId xmlns:p14="http://schemas.microsoft.com/office/powerpoint/2010/main" val="19951984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583607" y="2264404"/>
            <a:ext cx="2447109" cy="1707768"/>
          </a:xfrm>
        </p:spPr>
        <p:txBody>
          <a:bodyPr>
            <a:normAutofit/>
          </a:bodyPr>
          <a:lstStyle/>
          <a:p>
            <a:pPr algn="ctr"/>
            <a:r>
              <a:rPr lang="fr-FR" sz="1600" dirty="0"/>
              <a:t>Évolutions Législatives </a:t>
            </a:r>
          </a:p>
          <a:p>
            <a:pPr algn="ctr"/>
            <a:r>
              <a:rPr lang="fr-FR" b="0" dirty="0">
                <a:solidFill>
                  <a:schemeClr val="tx1"/>
                </a:solidFill>
              </a:rPr>
              <a:t>Les </a:t>
            </a:r>
            <a:r>
              <a:rPr lang="fr-FR" dirty="0">
                <a:solidFill>
                  <a:schemeClr val="tx1"/>
                </a:solidFill>
              </a:rPr>
              <a:t>changements</a:t>
            </a:r>
            <a:r>
              <a:rPr lang="fr-FR" b="0" dirty="0">
                <a:solidFill>
                  <a:schemeClr val="tx1"/>
                </a:solidFill>
              </a:rPr>
              <a:t> dans la </a:t>
            </a:r>
            <a:r>
              <a:rPr lang="fr-FR" dirty="0">
                <a:solidFill>
                  <a:schemeClr val="tx1"/>
                </a:solidFill>
              </a:rPr>
              <a:t>réglementation financière</a:t>
            </a:r>
            <a:r>
              <a:rPr lang="fr-FR" b="0" dirty="0">
                <a:solidFill>
                  <a:schemeClr val="tx1"/>
                </a:solidFill>
              </a:rPr>
              <a:t> peuvent </a:t>
            </a:r>
            <a:r>
              <a:rPr lang="fr-FR" dirty="0">
                <a:solidFill>
                  <a:schemeClr val="tx1"/>
                </a:solidFill>
              </a:rPr>
              <a:t>influencer</a:t>
            </a:r>
            <a:r>
              <a:rPr lang="fr-FR" b="0" dirty="0">
                <a:solidFill>
                  <a:schemeClr val="tx1"/>
                </a:solidFill>
              </a:rPr>
              <a:t> les </a:t>
            </a:r>
            <a:r>
              <a:rPr lang="fr-FR" dirty="0">
                <a:solidFill>
                  <a:schemeClr val="tx1"/>
                </a:solidFill>
              </a:rPr>
              <a:t>activités</a:t>
            </a:r>
            <a:r>
              <a:rPr lang="fr-FR" b="0" dirty="0">
                <a:solidFill>
                  <a:schemeClr val="tx1"/>
                </a:solidFill>
              </a:rPr>
              <a:t> des marchés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Réglementaires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12" name="Graphique 11" descr="Marteau d'officiel avec un remplissage uni">
            <a:extLst>
              <a:ext uri="{FF2B5EF4-FFF2-40B4-BE49-F238E27FC236}">
                <a16:creationId xmlns:a16="http://schemas.microsoft.com/office/drawing/2014/main" id="{63BA89B8-C4FE-B085-6871-9F4C308023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999" y="1293014"/>
            <a:ext cx="914400" cy="914400"/>
          </a:xfrm>
          <a:prstGeom prst="rect">
            <a:avLst/>
          </a:prstGeom>
        </p:spPr>
      </p:pic>
    </p:spTree>
    <p:extLst>
      <p:ext uri="{BB962C8B-B14F-4D97-AF65-F5344CB8AC3E}">
        <p14:creationId xmlns:p14="http://schemas.microsoft.com/office/powerpoint/2010/main" val="1344404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14103" y="2284009"/>
            <a:ext cx="2360385" cy="1748059"/>
          </a:xfrm>
        </p:spPr>
        <p:txBody>
          <a:bodyPr>
            <a:normAutofit/>
          </a:bodyPr>
          <a:lstStyle/>
          <a:p>
            <a:pPr algn="ctr"/>
            <a:r>
              <a:rPr lang="fr-FR" sz="1600" dirty="0"/>
              <a:t>Risque de Contrepartie</a:t>
            </a:r>
          </a:p>
          <a:p>
            <a:pPr algn="ctr"/>
            <a:r>
              <a:rPr lang="fr-FR" b="0" dirty="0">
                <a:solidFill>
                  <a:schemeClr val="tx1"/>
                </a:solidFill>
              </a:rPr>
              <a:t>Une des </a:t>
            </a:r>
            <a:r>
              <a:rPr lang="fr-FR" dirty="0">
                <a:solidFill>
                  <a:schemeClr val="tx1"/>
                </a:solidFill>
              </a:rPr>
              <a:t>parties</a:t>
            </a:r>
            <a:r>
              <a:rPr lang="fr-FR" b="0" dirty="0">
                <a:solidFill>
                  <a:schemeClr val="tx1"/>
                </a:solidFill>
              </a:rPr>
              <a:t> d'une transaction dérivée ne </a:t>
            </a:r>
            <a:r>
              <a:rPr lang="fr-FR" dirty="0">
                <a:solidFill>
                  <a:schemeClr val="tx1"/>
                </a:solidFill>
              </a:rPr>
              <a:t>remplit pas </a:t>
            </a:r>
            <a:r>
              <a:rPr lang="fr-FR" b="0" dirty="0">
                <a:solidFill>
                  <a:schemeClr val="tx1"/>
                </a:solidFill>
              </a:rPr>
              <a:t>ses </a:t>
            </a:r>
            <a:r>
              <a:rPr lang="fr-FR" dirty="0">
                <a:solidFill>
                  <a:schemeClr val="tx1"/>
                </a:solidFill>
              </a:rPr>
              <a:t>obligations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88</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Produits Dérivés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1" y="2066408"/>
            <a:ext cx="2196519" cy="2104998"/>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 de Prix des Dérivés</a:t>
            </a:r>
          </a:p>
          <a:p>
            <a:pPr algn="ctr"/>
            <a:r>
              <a:rPr lang="fr-FR" b="0" dirty="0">
                <a:solidFill>
                  <a:schemeClr val="tx1"/>
                </a:solidFill>
              </a:rPr>
              <a:t>Les </a:t>
            </a:r>
            <a:r>
              <a:rPr lang="fr-FR" dirty="0">
                <a:solidFill>
                  <a:schemeClr val="tx1"/>
                </a:solidFill>
              </a:rPr>
              <a:t>variations</a:t>
            </a:r>
            <a:r>
              <a:rPr lang="fr-FR" b="0" dirty="0">
                <a:solidFill>
                  <a:schemeClr val="tx1"/>
                </a:solidFill>
              </a:rPr>
              <a:t> des prix sous-jacents peuvent affecter la </a:t>
            </a:r>
            <a:r>
              <a:rPr lang="fr-FR" dirty="0">
                <a:solidFill>
                  <a:schemeClr val="tx1"/>
                </a:solidFill>
              </a:rPr>
              <a:t>valeur</a:t>
            </a:r>
            <a:r>
              <a:rPr lang="fr-FR" b="0" dirty="0">
                <a:solidFill>
                  <a:schemeClr val="tx1"/>
                </a:solidFill>
              </a:rPr>
              <a:t> des </a:t>
            </a:r>
            <a:r>
              <a:rPr lang="fr-FR" dirty="0">
                <a:solidFill>
                  <a:schemeClr val="tx1"/>
                </a:solidFill>
              </a:rPr>
              <a:t>produits dérivés</a:t>
            </a:r>
          </a:p>
        </p:txBody>
      </p:sp>
      <p:pic>
        <p:nvPicPr>
          <p:cNvPr id="15" name="Graphique 14" descr="Avertissement avec un remplissage uni">
            <a:extLst>
              <a:ext uri="{FF2B5EF4-FFF2-40B4-BE49-F238E27FC236}">
                <a16:creationId xmlns:a16="http://schemas.microsoft.com/office/drawing/2014/main" id="{DF5246E4-AAB8-225C-4957-1B99CFF4E2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1781" y="1258167"/>
            <a:ext cx="914400" cy="914400"/>
          </a:xfrm>
          <a:prstGeom prst="rect">
            <a:avLst/>
          </a:prstGeom>
        </p:spPr>
      </p:pic>
      <p:pic>
        <p:nvPicPr>
          <p:cNvPr id="18" name="Graphique 17" descr="Pièces de puzzle avec un remplissage uni">
            <a:extLst>
              <a:ext uri="{FF2B5EF4-FFF2-40B4-BE49-F238E27FC236}">
                <a16:creationId xmlns:a16="http://schemas.microsoft.com/office/drawing/2014/main" id="{FDA26C1C-6359-A28F-F1D8-6DEF0DF525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69999" y="1337468"/>
            <a:ext cx="914400" cy="914400"/>
          </a:xfrm>
          <a:prstGeom prst="rect">
            <a:avLst/>
          </a:prstGeom>
        </p:spPr>
      </p:pic>
    </p:spTree>
    <p:extLst>
      <p:ext uri="{BB962C8B-B14F-4D97-AF65-F5344CB8AC3E}">
        <p14:creationId xmlns:p14="http://schemas.microsoft.com/office/powerpoint/2010/main" val="3960500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714103" y="2284009"/>
            <a:ext cx="2360385" cy="1748059"/>
          </a:xfrm>
        </p:spPr>
        <p:txBody>
          <a:bodyPr>
            <a:normAutofit/>
          </a:bodyPr>
          <a:lstStyle/>
          <a:p>
            <a:pPr algn="ctr"/>
            <a:r>
              <a:rPr lang="fr-FR" sz="1600" dirty="0"/>
              <a:t>Risque de Contrepartie</a:t>
            </a:r>
          </a:p>
          <a:p>
            <a:pPr algn="ctr"/>
            <a:r>
              <a:rPr lang="fr-FR" b="0" dirty="0">
                <a:solidFill>
                  <a:schemeClr val="tx1"/>
                </a:solidFill>
              </a:rPr>
              <a:t>Une des </a:t>
            </a:r>
            <a:r>
              <a:rPr lang="fr-FR" dirty="0">
                <a:solidFill>
                  <a:schemeClr val="tx1"/>
                </a:solidFill>
              </a:rPr>
              <a:t>parties</a:t>
            </a:r>
            <a:r>
              <a:rPr lang="fr-FR" b="0" dirty="0">
                <a:solidFill>
                  <a:schemeClr val="tx1"/>
                </a:solidFill>
              </a:rPr>
              <a:t> d'une transaction dérivée ne </a:t>
            </a:r>
            <a:r>
              <a:rPr lang="fr-FR" dirty="0">
                <a:solidFill>
                  <a:schemeClr val="tx1"/>
                </a:solidFill>
              </a:rPr>
              <a:t>remplit pas </a:t>
            </a:r>
            <a:r>
              <a:rPr lang="fr-FR" b="0" dirty="0">
                <a:solidFill>
                  <a:schemeClr val="tx1"/>
                </a:solidFill>
              </a:rPr>
              <a:t>ses </a:t>
            </a:r>
            <a:r>
              <a:rPr lang="fr-FR" dirty="0">
                <a:solidFill>
                  <a:schemeClr val="tx1"/>
                </a:solidFill>
              </a:rPr>
              <a:t>obligations</a:t>
            </a:r>
            <a:endParaRPr lang="fr-FR" b="0" dirty="0">
              <a:solidFill>
                <a:schemeClr val="tx1"/>
              </a:solidFill>
            </a:endParaRP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89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Risques liés aux Produits Dérivés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04/12/2023</a:t>
            </a:fld>
            <a:endParaRPr lang="fr-FR"/>
          </a:p>
        </p:txBody>
      </p:sp>
      <p:sp>
        <p:nvSpPr>
          <p:cNvPr id="3" name="Espace réservé du contenu 1">
            <a:extLst>
              <a:ext uri="{FF2B5EF4-FFF2-40B4-BE49-F238E27FC236}">
                <a16:creationId xmlns:a16="http://schemas.microsoft.com/office/drawing/2014/main" id="{7A791BE8-5D95-EDC3-1447-5CA5B83FA4F6}"/>
              </a:ext>
            </a:extLst>
          </p:cNvPr>
          <p:cNvSpPr txBox="1">
            <a:spLocks/>
          </p:cNvSpPr>
          <p:nvPr/>
        </p:nvSpPr>
        <p:spPr>
          <a:xfrm>
            <a:off x="3525011" y="2066408"/>
            <a:ext cx="2196519" cy="2104998"/>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Risque de Prix des Dérivés</a:t>
            </a:r>
          </a:p>
          <a:p>
            <a:pPr algn="ctr"/>
            <a:r>
              <a:rPr lang="fr-FR" b="0" dirty="0">
                <a:solidFill>
                  <a:schemeClr val="tx1"/>
                </a:solidFill>
              </a:rPr>
              <a:t>Les </a:t>
            </a:r>
            <a:r>
              <a:rPr lang="fr-FR" dirty="0">
                <a:solidFill>
                  <a:schemeClr val="tx1"/>
                </a:solidFill>
              </a:rPr>
              <a:t>variations</a:t>
            </a:r>
            <a:r>
              <a:rPr lang="fr-FR" b="0" dirty="0">
                <a:solidFill>
                  <a:schemeClr val="tx1"/>
                </a:solidFill>
              </a:rPr>
              <a:t> des prix sous-jacents peuvent affecter la </a:t>
            </a:r>
            <a:r>
              <a:rPr lang="fr-FR" dirty="0">
                <a:solidFill>
                  <a:schemeClr val="tx1"/>
                </a:solidFill>
              </a:rPr>
              <a:t>valeur</a:t>
            </a:r>
            <a:r>
              <a:rPr lang="fr-FR" b="0" dirty="0">
                <a:solidFill>
                  <a:schemeClr val="tx1"/>
                </a:solidFill>
              </a:rPr>
              <a:t> des </a:t>
            </a:r>
            <a:r>
              <a:rPr lang="fr-FR" dirty="0">
                <a:solidFill>
                  <a:schemeClr val="tx1"/>
                </a:solidFill>
              </a:rPr>
              <a:t>produits dérivés</a:t>
            </a:r>
          </a:p>
        </p:txBody>
      </p:sp>
      <p:sp>
        <p:nvSpPr>
          <p:cNvPr id="9" name="Espace réservé du contenu 1">
            <a:extLst>
              <a:ext uri="{FF2B5EF4-FFF2-40B4-BE49-F238E27FC236}">
                <a16:creationId xmlns:a16="http://schemas.microsoft.com/office/drawing/2014/main" id="{D07C0027-4467-C267-5AEF-5A829F7BC6A2}"/>
              </a:ext>
            </a:extLst>
          </p:cNvPr>
          <p:cNvSpPr txBox="1">
            <a:spLocks/>
          </p:cNvSpPr>
          <p:nvPr/>
        </p:nvSpPr>
        <p:spPr>
          <a:xfrm>
            <a:off x="6057008" y="2198306"/>
            <a:ext cx="2573187" cy="1686410"/>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r>
              <a:rPr lang="fr-FR" sz="1600" dirty="0"/>
              <a:t>Complexités de Valorisation</a:t>
            </a:r>
          </a:p>
          <a:p>
            <a:pPr algn="ctr"/>
            <a:r>
              <a:rPr lang="fr-FR" dirty="0">
                <a:solidFill>
                  <a:schemeClr val="tx1"/>
                </a:solidFill>
              </a:rPr>
              <a:t>Complexe</a:t>
            </a:r>
            <a:r>
              <a:rPr lang="fr-FR" b="0" dirty="0">
                <a:solidFill>
                  <a:schemeClr val="tx1"/>
                </a:solidFill>
              </a:rPr>
              <a:t> en raison de facteurs tels que la </a:t>
            </a:r>
            <a:r>
              <a:rPr lang="fr-FR" dirty="0">
                <a:solidFill>
                  <a:schemeClr val="tx1"/>
                </a:solidFill>
              </a:rPr>
              <a:t>volatilité</a:t>
            </a:r>
            <a:r>
              <a:rPr lang="fr-FR" b="0" dirty="0">
                <a:solidFill>
                  <a:schemeClr val="tx1"/>
                </a:solidFill>
              </a:rPr>
              <a:t> et les </a:t>
            </a:r>
            <a:r>
              <a:rPr lang="fr-FR" dirty="0">
                <a:solidFill>
                  <a:schemeClr val="tx1"/>
                </a:solidFill>
              </a:rPr>
              <a:t>taux d'intérêt</a:t>
            </a:r>
          </a:p>
        </p:txBody>
      </p:sp>
      <p:pic>
        <p:nvPicPr>
          <p:cNvPr id="12" name="Graphique 11" descr="Labyrinthe avec un remplissage uni">
            <a:extLst>
              <a:ext uri="{FF2B5EF4-FFF2-40B4-BE49-F238E27FC236}">
                <a16:creationId xmlns:a16="http://schemas.microsoft.com/office/drawing/2014/main" id="{47C53592-188B-C91D-B66F-80A6FD926B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1246" y="1337468"/>
            <a:ext cx="914400" cy="914400"/>
          </a:xfrm>
          <a:prstGeom prst="rect">
            <a:avLst/>
          </a:prstGeom>
        </p:spPr>
      </p:pic>
      <p:pic>
        <p:nvPicPr>
          <p:cNvPr id="15" name="Graphique 14" descr="Avertissement avec un remplissage uni">
            <a:extLst>
              <a:ext uri="{FF2B5EF4-FFF2-40B4-BE49-F238E27FC236}">
                <a16:creationId xmlns:a16="http://schemas.microsoft.com/office/drawing/2014/main" id="{DF5246E4-AAB8-225C-4957-1B99CFF4E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1781" y="1258167"/>
            <a:ext cx="914400" cy="914400"/>
          </a:xfrm>
          <a:prstGeom prst="rect">
            <a:avLst/>
          </a:prstGeom>
        </p:spPr>
      </p:pic>
      <p:pic>
        <p:nvPicPr>
          <p:cNvPr id="18" name="Graphique 17" descr="Pièces de puzzle avec un remplissage uni">
            <a:extLst>
              <a:ext uri="{FF2B5EF4-FFF2-40B4-BE49-F238E27FC236}">
                <a16:creationId xmlns:a16="http://schemas.microsoft.com/office/drawing/2014/main" id="{FDA26C1C-6359-A28F-F1D8-6DEF0DF525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69999" y="1337468"/>
            <a:ext cx="914400" cy="914400"/>
          </a:xfrm>
          <a:prstGeom prst="rect">
            <a:avLst/>
          </a:prstGeom>
        </p:spPr>
      </p:pic>
    </p:spTree>
    <p:extLst>
      <p:ext uri="{BB962C8B-B14F-4D97-AF65-F5344CB8AC3E}">
        <p14:creationId xmlns:p14="http://schemas.microsoft.com/office/powerpoint/2010/main" val="3556808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469900" y="1125956"/>
            <a:ext cx="4285133" cy="2143718"/>
          </a:xfrm>
        </p:spPr>
        <p:txBody>
          <a:bodyPr>
            <a:normAutofit/>
          </a:bodyPr>
          <a:lstStyle/>
          <a:p>
            <a:r>
              <a:rPr lang="fr-FR" sz="1600" dirty="0"/>
              <a:t>Régulation et Réformes :</a:t>
            </a:r>
          </a:p>
          <a:p>
            <a:r>
              <a:rPr lang="fr-FR" b="0" dirty="0">
                <a:solidFill>
                  <a:schemeClr val="tx1"/>
                </a:solidFill>
              </a:rPr>
              <a:t>Grande Dépression </a:t>
            </a:r>
            <a:r>
              <a:rPr lang="fr-FR" b="0" dirty="0">
                <a:solidFill>
                  <a:schemeClr val="tx1"/>
                </a:solidFill>
                <a:sym typeface="Wingdings" panose="05000000000000000000" pitchFamily="2" charset="2"/>
              </a:rPr>
              <a:t> </a:t>
            </a:r>
            <a:r>
              <a:rPr lang="fr-FR" b="0" dirty="0">
                <a:solidFill>
                  <a:schemeClr val="tx1"/>
                </a:solidFill>
              </a:rPr>
              <a:t> </a:t>
            </a:r>
            <a:r>
              <a:rPr lang="fr-FR" dirty="0">
                <a:solidFill>
                  <a:schemeClr val="tx1"/>
                </a:solidFill>
              </a:rPr>
              <a:t>réformes réglementaires </a:t>
            </a:r>
            <a:r>
              <a:rPr lang="fr-FR" b="0" dirty="0">
                <a:solidFill>
                  <a:schemeClr val="tx1"/>
                </a:solidFill>
              </a:rPr>
              <a:t>(États-Unis) :</a:t>
            </a:r>
          </a:p>
          <a:p>
            <a:endParaRPr lang="fr-FR" b="0" dirty="0">
              <a:solidFill>
                <a:schemeClr val="tx1"/>
              </a:solidFill>
            </a:endParaRPr>
          </a:p>
          <a:p>
            <a:pPr marL="342900" indent="-342900">
              <a:lnSpc>
                <a:spcPct val="100000"/>
              </a:lnSpc>
              <a:spcBef>
                <a:spcPts val="0"/>
              </a:spcBef>
              <a:buFont typeface="Arial" panose="020B0604020202020204" pitchFamily="34" charset="0"/>
              <a:buChar char="•"/>
            </a:pPr>
            <a:r>
              <a:rPr lang="fr-FR" dirty="0">
                <a:solidFill>
                  <a:schemeClr val="tx1"/>
                </a:solidFill>
              </a:rPr>
              <a:t>Securities </a:t>
            </a:r>
            <a:r>
              <a:rPr lang="fr-FR" dirty="0" err="1">
                <a:solidFill>
                  <a:schemeClr val="tx1"/>
                </a:solidFill>
              </a:rPr>
              <a:t>Act</a:t>
            </a:r>
            <a:r>
              <a:rPr lang="fr-FR" dirty="0">
                <a:solidFill>
                  <a:schemeClr val="tx1"/>
                </a:solidFill>
              </a:rPr>
              <a:t> </a:t>
            </a:r>
            <a:r>
              <a:rPr lang="fr-FR" b="0" dirty="0">
                <a:solidFill>
                  <a:schemeClr val="tx1"/>
                </a:solidFill>
              </a:rPr>
              <a:t>(1933) </a:t>
            </a:r>
          </a:p>
          <a:p>
            <a:pPr marL="342900" indent="-342900">
              <a:lnSpc>
                <a:spcPct val="100000"/>
              </a:lnSpc>
              <a:spcBef>
                <a:spcPts val="0"/>
              </a:spcBef>
              <a:buFont typeface="Arial" panose="020B0604020202020204" pitchFamily="34" charset="0"/>
              <a:buChar char="•"/>
            </a:pPr>
            <a:r>
              <a:rPr lang="fr-FR" dirty="0">
                <a:solidFill>
                  <a:schemeClr val="tx1"/>
                </a:solidFill>
              </a:rPr>
              <a:t>Glass-Steagall </a:t>
            </a:r>
            <a:r>
              <a:rPr lang="fr-FR" dirty="0" err="1">
                <a:solidFill>
                  <a:schemeClr val="tx1"/>
                </a:solidFill>
              </a:rPr>
              <a:t>Act</a:t>
            </a:r>
            <a:r>
              <a:rPr lang="fr-FR" b="0" dirty="0">
                <a:solidFill>
                  <a:schemeClr val="tx1"/>
                </a:solidFill>
              </a:rPr>
              <a:t>  (1933) </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Histoire</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Régulation et Mondialisation</a:t>
            </a:r>
          </a:p>
        </p:txBody>
      </p:sp>
      <p:sp>
        <p:nvSpPr>
          <p:cNvPr id="8" name="Espace réservé de la date 7">
            <a:extLst>
              <a:ext uri="{FF2B5EF4-FFF2-40B4-BE49-F238E27FC236}">
                <a16:creationId xmlns:a16="http://schemas.microsoft.com/office/drawing/2014/main" id="{BBC80A54-E396-8E22-DF3A-8FF60AAF3782}"/>
              </a:ext>
            </a:extLst>
          </p:cNvPr>
          <p:cNvSpPr>
            <a:spLocks noGrp="1"/>
          </p:cNvSpPr>
          <p:nvPr>
            <p:ph type="dt" sz="half" idx="10"/>
          </p:nvPr>
        </p:nvSpPr>
        <p:spPr/>
        <p:txBody>
          <a:bodyPr/>
          <a:lstStyle/>
          <a:p>
            <a:fld id="{3DD89A8F-C393-45C0-9B88-AFA8CD818ED0}" type="datetime1">
              <a:rPr lang="fr-FR" smtClean="0"/>
              <a:t>03/12/2023</a:t>
            </a:fld>
            <a:endParaRPr lang="fr-FR"/>
          </a:p>
        </p:txBody>
      </p:sp>
      <p:sp>
        <p:nvSpPr>
          <p:cNvPr id="9" name="Espace réservé du contenu 1">
            <a:extLst>
              <a:ext uri="{FF2B5EF4-FFF2-40B4-BE49-F238E27FC236}">
                <a16:creationId xmlns:a16="http://schemas.microsoft.com/office/drawing/2014/main" id="{D9A5EBF9-6B56-DE2A-3A17-7776D3523D6B}"/>
              </a:ext>
            </a:extLst>
          </p:cNvPr>
          <p:cNvSpPr txBox="1">
            <a:spLocks/>
          </p:cNvSpPr>
          <p:nvPr/>
        </p:nvSpPr>
        <p:spPr>
          <a:xfrm>
            <a:off x="5267587" y="1929466"/>
            <a:ext cx="3384075" cy="1876567"/>
          </a:xfrm>
          <a:prstGeom prst="rect">
            <a:avLst/>
          </a:prstGeom>
          <a:solidFill>
            <a:schemeClr val="accent3">
              <a:lumMod val="20000"/>
              <a:lumOff val="80000"/>
            </a:schemeClr>
          </a:solidFill>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lgn="ctr">
              <a:lnSpc>
                <a:spcPct val="150000"/>
              </a:lnSpc>
            </a:pPr>
            <a:r>
              <a:rPr lang="fr-FR" u="sng" dirty="0"/>
              <a:t>2ème moitié du 20e siècle : </a:t>
            </a:r>
            <a:r>
              <a:rPr lang="fr-FR" dirty="0">
                <a:solidFill>
                  <a:schemeClr val="tx1"/>
                </a:solidFill>
              </a:rPr>
              <a:t>mondialisation des marchés financiers</a:t>
            </a:r>
            <a:r>
              <a:rPr lang="fr-FR" b="0" dirty="0">
                <a:solidFill>
                  <a:schemeClr val="tx1"/>
                </a:solidFill>
              </a:rPr>
              <a:t>, facilitée par les </a:t>
            </a:r>
            <a:r>
              <a:rPr lang="fr-FR" dirty="0">
                <a:solidFill>
                  <a:schemeClr val="tx1"/>
                </a:solidFill>
              </a:rPr>
              <a:t>avancées technologiques </a:t>
            </a:r>
            <a:r>
              <a:rPr lang="fr-FR" b="0" dirty="0">
                <a:solidFill>
                  <a:schemeClr val="tx1"/>
                </a:solidFill>
              </a:rPr>
              <a:t>(ex. l'informatisation des échanges).</a:t>
            </a:r>
            <a:endParaRPr lang="fr-FR" sz="1200" b="0" dirty="0">
              <a:solidFill>
                <a:schemeClr val="tx1"/>
              </a:solidFill>
            </a:endParaRPr>
          </a:p>
        </p:txBody>
      </p:sp>
      <p:pic>
        <p:nvPicPr>
          <p:cNvPr id="11" name="Graphique 10" descr="Mille avec un remplissage uni">
            <a:extLst>
              <a:ext uri="{FF2B5EF4-FFF2-40B4-BE49-F238E27FC236}">
                <a16:creationId xmlns:a16="http://schemas.microsoft.com/office/drawing/2014/main" id="{7AB1065B-0C60-E122-E5BB-BF5533F730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235" y="3618622"/>
            <a:ext cx="774700" cy="774700"/>
          </a:xfrm>
          <a:prstGeom prst="rect">
            <a:avLst/>
          </a:prstGeom>
        </p:spPr>
      </p:pic>
      <p:sp>
        <p:nvSpPr>
          <p:cNvPr id="12" name="Espace réservé du contenu 1">
            <a:extLst>
              <a:ext uri="{FF2B5EF4-FFF2-40B4-BE49-F238E27FC236}">
                <a16:creationId xmlns:a16="http://schemas.microsoft.com/office/drawing/2014/main" id="{955965F8-5785-6796-EFD9-41ECACD2FBD5}"/>
              </a:ext>
            </a:extLst>
          </p:cNvPr>
          <p:cNvSpPr txBox="1">
            <a:spLocks/>
          </p:cNvSpPr>
          <p:nvPr/>
        </p:nvSpPr>
        <p:spPr>
          <a:xfrm>
            <a:off x="1664876" y="3346278"/>
            <a:ext cx="3176770" cy="1400956"/>
          </a:xfrm>
          <a:prstGeom prst="rect">
            <a:avLst/>
          </a:prstGeom>
        </p:spPr>
        <p:txBody>
          <a:bodyPr vert="horz" lIns="91440" tIns="45720" rIns="91440" bIns="45720" rtlCol="0" anchor="ctr">
            <a:norm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a:spcBef>
                <a:spcPts val="0"/>
              </a:spcBef>
            </a:pPr>
            <a:r>
              <a:rPr lang="fr-FR" b="0" dirty="0">
                <a:solidFill>
                  <a:schemeClr val="tx1"/>
                </a:solidFill>
              </a:rPr>
              <a:t>transparence </a:t>
            </a:r>
          </a:p>
          <a:p>
            <a:pPr>
              <a:spcBef>
                <a:spcPts val="0"/>
              </a:spcBef>
            </a:pPr>
            <a:r>
              <a:rPr lang="fr-FR" b="0" dirty="0">
                <a:solidFill>
                  <a:schemeClr val="tx1"/>
                </a:solidFill>
              </a:rPr>
              <a:t>pratiques frauduleuses</a:t>
            </a:r>
          </a:p>
        </p:txBody>
      </p:sp>
      <p:pic>
        <p:nvPicPr>
          <p:cNvPr id="14" name="Graphique 13" descr="Coche avec un remplissage uni">
            <a:extLst>
              <a:ext uri="{FF2B5EF4-FFF2-40B4-BE49-F238E27FC236}">
                <a16:creationId xmlns:a16="http://schemas.microsoft.com/office/drawing/2014/main" id="{A4C7C890-F793-39AA-80C0-7A4DF049B9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471" y="3731129"/>
            <a:ext cx="357800" cy="357800"/>
          </a:xfrm>
          <a:prstGeom prst="rect">
            <a:avLst/>
          </a:prstGeom>
        </p:spPr>
      </p:pic>
      <p:pic>
        <p:nvPicPr>
          <p:cNvPr id="16" name="Graphique 15" descr="Fermer avec un remplissage uni">
            <a:extLst>
              <a:ext uri="{FF2B5EF4-FFF2-40B4-BE49-F238E27FC236}">
                <a16:creationId xmlns:a16="http://schemas.microsoft.com/office/drawing/2014/main" id="{6B260C9F-1B1D-E75B-A928-03247887E6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4637" y="4017544"/>
            <a:ext cx="252182" cy="252182"/>
          </a:xfrm>
          <a:prstGeom prst="rect">
            <a:avLst/>
          </a:prstGeom>
        </p:spPr>
      </p:pic>
    </p:spTree>
    <p:extLst>
      <p:ext uri="{BB962C8B-B14F-4D97-AF65-F5344CB8AC3E}">
        <p14:creationId xmlns:p14="http://schemas.microsoft.com/office/powerpoint/2010/main" val="12738778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A6C907C-70C7-25CB-3305-CA6454DB744A}"/>
              </a:ext>
            </a:extLst>
          </p:cNvPr>
          <p:cNvSpPr>
            <a:spLocks noGrp="1"/>
          </p:cNvSpPr>
          <p:nvPr>
            <p:ph idx="1"/>
          </p:nvPr>
        </p:nvSpPr>
        <p:spPr>
          <a:xfrm>
            <a:off x="453552" y="1853685"/>
            <a:ext cx="8172500" cy="646724"/>
          </a:xfrm>
        </p:spPr>
        <p:txBody>
          <a:bodyPr>
            <a:normAutofit/>
          </a:bodyPr>
          <a:lstStyle/>
          <a:p>
            <a:pPr algn="ctr"/>
            <a:r>
              <a:rPr lang="fr-FR" dirty="0">
                <a:solidFill>
                  <a:schemeClr val="tx1"/>
                </a:solidFill>
              </a:rPr>
              <a:t>Risque</a:t>
            </a:r>
            <a:r>
              <a:rPr lang="fr-FR" b="0" dirty="0">
                <a:solidFill>
                  <a:schemeClr val="tx1"/>
                </a:solidFill>
              </a:rPr>
              <a:t> qu'une des parties impliquées dans une transaction financière ne </a:t>
            </a:r>
            <a:r>
              <a:rPr lang="fr-FR" dirty="0">
                <a:solidFill>
                  <a:schemeClr val="tx1"/>
                </a:solidFill>
              </a:rPr>
              <a:t>remplisse pas</a:t>
            </a:r>
            <a:r>
              <a:rPr lang="fr-FR" b="0" dirty="0">
                <a:solidFill>
                  <a:schemeClr val="tx1"/>
                </a:solidFill>
              </a:rPr>
              <a:t> ses </a:t>
            </a:r>
            <a:r>
              <a:rPr lang="fr-FR" dirty="0">
                <a:solidFill>
                  <a:schemeClr val="tx1"/>
                </a:solidFill>
              </a:rPr>
              <a:t>obligations</a:t>
            </a:r>
            <a:r>
              <a:rPr lang="fr-FR" b="0" dirty="0">
                <a:solidFill>
                  <a:schemeClr val="tx1"/>
                </a:solidFill>
              </a:rPr>
              <a:t> </a:t>
            </a:r>
            <a:r>
              <a:rPr lang="fr-FR" b="0" dirty="0">
                <a:solidFill>
                  <a:schemeClr val="tx1"/>
                </a:solidFill>
                <a:sym typeface="Wingdings" panose="05000000000000000000" pitchFamily="2" charset="2"/>
              </a:rPr>
              <a:t></a:t>
            </a:r>
            <a:r>
              <a:rPr lang="fr-FR" b="0" dirty="0">
                <a:solidFill>
                  <a:schemeClr val="tx1"/>
                </a:solidFill>
              </a:rPr>
              <a:t> </a:t>
            </a:r>
            <a:r>
              <a:rPr lang="fr-FR" dirty="0">
                <a:solidFill>
                  <a:schemeClr val="tx1"/>
                </a:solidFill>
              </a:rPr>
              <a:t>pertes</a:t>
            </a:r>
            <a:r>
              <a:rPr lang="fr-FR" b="0" dirty="0">
                <a:solidFill>
                  <a:schemeClr val="tx1"/>
                </a:solidFill>
              </a:rPr>
              <a:t> financières pour </a:t>
            </a:r>
            <a:r>
              <a:rPr lang="fr-FR" dirty="0">
                <a:solidFill>
                  <a:schemeClr val="tx1"/>
                </a:solidFill>
              </a:rPr>
              <a:t>l'autre</a:t>
            </a:r>
            <a:r>
              <a:rPr lang="fr-FR" b="0" dirty="0">
                <a:solidFill>
                  <a:schemeClr val="tx1"/>
                </a:solidFill>
              </a:rPr>
              <a:t> partie</a:t>
            </a:r>
          </a:p>
          <a:p>
            <a:pPr algn="ctr"/>
            <a:endParaRPr lang="fr-FR" sz="1600" dirty="0"/>
          </a:p>
        </p:txBody>
      </p:sp>
      <p:sp>
        <p:nvSpPr>
          <p:cNvPr id="3" name="Espace réservé de la date 2">
            <a:extLst>
              <a:ext uri="{FF2B5EF4-FFF2-40B4-BE49-F238E27FC236}">
                <a16:creationId xmlns:a16="http://schemas.microsoft.com/office/drawing/2014/main" id="{1BBBECDB-E7DE-DA7C-FBDF-F670157EF5A9}"/>
              </a:ext>
            </a:extLst>
          </p:cNvPr>
          <p:cNvSpPr>
            <a:spLocks noGrp="1"/>
          </p:cNvSpPr>
          <p:nvPr>
            <p:ph type="dt" sz="half" idx="10"/>
          </p:nvPr>
        </p:nvSpPr>
        <p:spPr/>
        <p:txBody>
          <a:bodyPr/>
          <a:lstStyle/>
          <a:p>
            <a:fld id="{1139FC8F-CC78-4495-931A-99F10020B612}" type="datetime1">
              <a:rPr lang="fr-FR" smtClean="0"/>
              <a:t>03/12/2023</a:t>
            </a:fld>
            <a:endParaRPr lang="fr-FR"/>
          </a:p>
        </p:txBody>
      </p:sp>
      <p:sp>
        <p:nvSpPr>
          <p:cNvPr id="4" name="Espace réservé du pied de page 3">
            <a:extLst>
              <a:ext uri="{FF2B5EF4-FFF2-40B4-BE49-F238E27FC236}">
                <a16:creationId xmlns:a16="http://schemas.microsoft.com/office/drawing/2014/main" id="{C9E20B16-C76E-1071-AB48-7F826C952EB1}"/>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C89CC1BE-58DB-59DB-6F77-C9CF8E134A1F}"/>
              </a:ext>
            </a:extLst>
          </p:cNvPr>
          <p:cNvSpPr>
            <a:spLocks noGrp="1"/>
          </p:cNvSpPr>
          <p:nvPr>
            <p:ph type="sldNum" sz="quarter" idx="12"/>
          </p:nvPr>
        </p:nvSpPr>
        <p:spPr/>
        <p:txBody>
          <a:bodyPr/>
          <a:lstStyle/>
          <a:p>
            <a:fld id="{9C1A82F2-75C4-42C2-8E93-FEFE8959BC01}" type="slidenum">
              <a:rPr lang="fr-FR" smtClean="0"/>
              <a:pPr/>
              <a:t>90</a:t>
            </a:fld>
            <a:endParaRPr lang="fr-FR"/>
          </a:p>
        </p:txBody>
      </p:sp>
      <p:sp>
        <p:nvSpPr>
          <p:cNvPr id="6" name="Titre 5">
            <a:extLst>
              <a:ext uri="{FF2B5EF4-FFF2-40B4-BE49-F238E27FC236}">
                <a16:creationId xmlns:a16="http://schemas.microsoft.com/office/drawing/2014/main" id="{FFE28C78-3233-D23A-45E3-33633F83965F}"/>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4630E37F-2EDB-649D-4EFF-4FCCC811E1C4}"/>
              </a:ext>
            </a:extLst>
          </p:cNvPr>
          <p:cNvSpPr>
            <a:spLocks noGrp="1"/>
          </p:cNvSpPr>
          <p:nvPr>
            <p:ph type="body" sz="quarter" idx="13"/>
          </p:nvPr>
        </p:nvSpPr>
        <p:spPr/>
        <p:txBody>
          <a:bodyPr/>
          <a:lstStyle/>
          <a:p>
            <a:r>
              <a:rPr lang="fr-FR" b="1" dirty="0"/>
              <a:t>Focus sur le risque de contrepartie</a:t>
            </a:r>
          </a:p>
          <a:p>
            <a:endParaRPr lang="fr-FR" dirty="0"/>
          </a:p>
        </p:txBody>
      </p:sp>
      <p:sp>
        <p:nvSpPr>
          <p:cNvPr id="10" name="Espace réservé du texte 9">
            <a:extLst>
              <a:ext uri="{FF2B5EF4-FFF2-40B4-BE49-F238E27FC236}">
                <a16:creationId xmlns:a16="http://schemas.microsoft.com/office/drawing/2014/main" id="{BBF824D0-F9A2-4D72-BF4A-092C14FAB73E}"/>
              </a:ext>
            </a:extLst>
          </p:cNvPr>
          <p:cNvSpPr>
            <a:spLocks noGrp="1"/>
          </p:cNvSpPr>
          <p:nvPr>
            <p:ph type="body" sz="quarter" idx="16"/>
          </p:nvPr>
        </p:nvSpPr>
        <p:spPr>
          <a:xfrm>
            <a:off x="3790186" y="1269186"/>
            <a:ext cx="2610799" cy="646724"/>
          </a:xfrm>
        </p:spPr>
        <p:txBody>
          <a:bodyPr>
            <a:normAutofit/>
          </a:bodyPr>
          <a:lstStyle/>
          <a:p>
            <a:pPr algn="ctr"/>
            <a:r>
              <a:rPr lang="fr-FR" sz="1800" dirty="0">
                <a:solidFill>
                  <a:schemeClr val="accent1"/>
                </a:solidFill>
              </a:rPr>
              <a:t>Définition</a:t>
            </a:r>
          </a:p>
        </p:txBody>
      </p:sp>
      <p:pic>
        <p:nvPicPr>
          <p:cNvPr id="15" name="Graphique 14" descr="Livre ouvert contour">
            <a:extLst>
              <a:ext uri="{FF2B5EF4-FFF2-40B4-BE49-F238E27FC236}">
                <a16:creationId xmlns:a16="http://schemas.microsoft.com/office/drawing/2014/main" id="{1D226270-83E8-2FFC-5561-4A6AB1F0A8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0186" y="1242219"/>
            <a:ext cx="669590" cy="669590"/>
          </a:xfrm>
          <a:prstGeom prst="rect">
            <a:avLst/>
          </a:prstGeom>
        </p:spPr>
      </p:pic>
    </p:spTree>
    <p:extLst>
      <p:ext uri="{BB962C8B-B14F-4D97-AF65-F5344CB8AC3E}">
        <p14:creationId xmlns:p14="http://schemas.microsoft.com/office/powerpoint/2010/main" val="177674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A6C907C-70C7-25CB-3305-CA6454DB744A}"/>
              </a:ext>
            </a:extLst>
          </p:cNvPr>
          <p:cNvSpPr>
            <a:spLocks noGrp="1"/>
          </p:cNvSpPr>
          <p:nvPr>
            <p:ph idx="1"/>
          </p:nvPr>
        </p:nvSpPr>
        <p:spPr>
          <a:xfrm>
            <a:off x="453552" y="1853685"/>
            <a:ext cx="8172500" cy="646724"/>
          </a:xfrm>
        </p:spPr>
        <p:txBody>
          <a:bodyPr>
            <a:normAutofit/>
          </a:bodyPr>
          <a:lstStyle/>
          <a:p>
            <a:pPr algn="ctr"/>
            <a:r>
              <a:rPr lang="fr-FR" dirty="0">
                <a:solidFill>
                  <a:schemeClr val="tx1"/>
                </a:solidFill>
              </a:rPr>
              <a:t>Risque</a:t>
            </a:r>
            <a:r>
              <a:rPr lang="fr-FR" b="0" dirty="0">
                <a:solidFill>
                  <a:schemeClr val="tx1"/>
                </a:solidFill>
              </a:rPr>
              <a:t> qu'une des parties impliquées dans une transaction financière ne </a:t>
            </a:r>
            <a:r>
              <a:rPr lang="fr-FR" dirty="0">
                <a:solidFill>
                  <a:schemeClr val="tx1"/>
                </a:solidFill>
              </a:rPr>
              <a:t>remplisse pas</a:t>
            </a:r>
            <a:r>
              <a:rPr lang="fr-FR" b="0" dirty="0">
                <a:solidFill>
                  <a:schemeClr val="tx1"/>
                </a:solidFill>
              </a:rPr>
              <a:t> ses </a:t>
            </a:r>
            <a:r>
              <a:rPr lang="fr-FR" dirty="0">
                <a:solidFill>
                  <a:schemeClr val="tx1"/>
                </a:solidFill>
              </a:rPr>
              <a:t>obligations</a:t>
            </a:r>
            <a:r>
              <a:rPr lang="fr-FR" b="0" dirty="0">
                <a:solidFill>
                  <a:schemeClr val="tx1"/>
                </a:solidFill>
              </a:rPr>
              <a:t> </a:t>
            </a:r>
            <a:r>
              <a:rPr lang="fr-FR" b="0" dirty="0">
                <a:solidFill>
                  <a:schemeClr val="tx1"/>
                </a:solidFill>
                <a:sym typeface="Wingdings" panose="05000000000000000000" pitchFamily="2" charset="2"/>
              </a:rPr>
              <a:t></a:t>
            </a:r>
            <a:r>
              <a:rPr lang="fr-FR" b="0" dirty="0">
                <a:solidFill>
                  <a:schemeClr val="tx1"/>
                </a:solidFill>
              </a:rPr>
              <a:t> </a:t>
            </a:r>
            <a:r>
              <a:rPr lang="fr-FR" dirty="0">
                <a:solidFill>
                  <a:schemeClr val="tx1"/>
                </a:solidFill>
              </a:rPr>
              <a:t>pertes</a:t>
            </a:r>
            <a:r>
              <a:rPr lang="fr-FR" b="0" dirty="0">
                <a:solidFill>
                  <a:schemeClr val="tx1"/>
                </a:solidFill>
              </a:rPr>
              <a:t> financières pour </a:t>
            </a:r>
            <a:r>
              <a:rPr lang="fr-FR" dirty="0">
                <a:solidFill>
                  <a:schemeClr val="tx1"/>
                </a:solidFill>
              </a:rPr>
              <a:t>l'autre</a:t>
            </a:r>
            <a:r>
              <a:rPr lang="fr-FR" b="0" dirty="0">
                <a:solidFill>
                  <a:schemeClr val="tx1"/>
                </a:solidFill>
              </a:rPr>
              <a:t> partie</a:t>
            </a:r>
          </a:p>
          <a:p>
            <a:pPr algn="ctr"/>
            <a:endParaRPr lang="fr-FR" sz="1600" dirty="0"/>
          </a:p>
        </p:txBody>
      </p:sp>
      <p:sp>
        <p:nvSpPr>
          <p:cNvPr id="3" name="Espace réservé de la date 2">
            <a:extLst>
              <a:ext uri="{FF2B5EF4-FFF2-40B4-BE49-F238E27FC236}">
                <a16:creationId xmlns:a16="http://schemas.microsoft.com/office/drawing/2014/main" id="{1BBBECDB-E7DE-DA7C-FBDF-F670157EF5A9}"/>
              </a:ext>
            </a:extLst>
          </p:cNvPr>
          <p:cNvSpPr>
            <a:spLocks noGrp="1"/>
          </p:cNvSpPr>
          <p:nvPr>
            <p:ph type="dt" sz="half" idx="10"/>
          </p:nvPr>
        </p:nvSpPr>
        <p:spPr/>
        <p:txBody>
          <a:bodyPr/>
          <a:lstStyle/>
          <a:p>
            <a:fld id="{1139FC8F-CC78-4495-931A-99F10020B612}" type="datetime1">
              <a:rPr lang="fr-FR" smtClean="0"/>
              <a:t>04/12/2023</a:t>
            </a:fld>
            <a:endParaRPr lang="fr-FR"/>
          </a:p>
        </p:txBody>
      </p:sp>
      <p:sp>
        <p:nvSpPr>
          <p:cNvPr id="4" name="Espace réservé du pied de page 3">
            <a:extLst>
              <a:ext uri="{FF2B5EF4-FFF2-40B4-BE49-F238E27FC236}">
                <a16:creationId xmlns:a16="http://schemas.microsoft.com/office/drawing/2014/main" id="{C9E20B16-C76E-1071-AB48-7F826C952EB1}"/>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C89CC1BE-58DB-59DB-6F77-C9CF8E134A1F}"/>
              </a:ext>
            </a:extLst>
          </p:cNvPr>
          <p:cNvSpPr>
            <a:spLocks noGrp="1"/>
          </p:cNvSpPr>
          <p:nvPr>
            <p:ph type="sldNum" sz="quarter" idx="12"/>
          </p:nvPr>
        </p:nvSpPr>
        <p:spPr/>
        <p:txBody>
          <a:bodyPr/>
          <a:lstStyle/>
          <a:p>
            <a:fld id="{9C1A82F2-75C4-42C2-8E93-FEFE8959BC01}" type="slidenum">
              <a:rPr lang="fr-FR" smtClean="0"/>
              <a:pPr/>
              <a:t>91</a:t>
            </a:fld>
            <a:endParaRPr lang="fr-FR"/>
          </a:p>
        </p:txBody>
      </p:sp>
      <p:sp>
        <p:nvSpPr>
          <p:cNvPr id="6" name="Titre 5">
            <a:extLst>
              <a:ext uri="{FF2B5EF4-FFF2-40B4-BE49-F238E27FC236}">
                <a16:creationId xmlns:a16="http://schemas.microsoft.com/office/drawing/2014/main" id="{FFE28C78-3233-D23A-45E3-33633F83965F}"/>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4630E37F-2EDB-649D-4EFF-4FCCC811E1C4}"/>
              </a:ext>
            </a:extLst>
          </p:cNvPr>
          <p:cNvSpPr>
            <a:spLocks noGrp="1"/>
          </p:cNvSpPr>
          <p:nvPr>
            <p:ph type="body" sz="quarter" idx="13"/>
          </p:nvPr>
        </p:nvSpPr>
        <p:spPr/>
        <p:txBody>
          <a:bodyPr/>
          <a:lstStyle/>
          <a:p>
            <a:r>
              <a:rPr lang="fr-FR" b="1" dirty="0"/>
              <a:t>Focus sur le risque de contrepartie</a:t>
            </a:r>
          </a:p>
          <a:p>
            <a:endParaRPr lang="fr-FR" dirty="0"/>
          </a:p>
        </p:txBody>
      </p:sp>
      <p:sp>
        <p:nvSpPr>
          <p:cNvPr id="8" name="Espace réservé du contenu 7">
            <a:extLst>
              <a:ext uri="{FF2B5EF4-FFF2-40B4-BE49-F238E27FC236}">
                <a16:creationId xmlns:a16="http://schemas.microsoft.com/office/drawing/2014/main" id="{96731C8E-B553-47A6-5F35-D312353488FF}"/>
              </a:ext>
            </a:extLst>
          </p:cNvPr>
          <p:cNvSpPr>
            <a:spLocks noGrp="1"/>
          </p:cNvSpPr>
          <p:nvPr>
            <p:ph idx="14"/>
          </p:nvPr>
        </p:nvSpPr>
        <p:spPr>
          <a:xfrm>
            <a:off x="469900" y="2965377"/>
            <a:ext cx="8512029" cy="694786"/>
          </a:xfrm>
        </p:spPr>
        <p:txBody>
          <a:bodyPr>
            <a:normAutofit/>
          </a:bodyPr>
          <a:lstStyle/>
          <a:p>
            <a:pPr algn="ctr"/>
            <a:r>
              <a:rPr lang="fr-FR" dirty="0">
                <a:solidFill>
                  <a:schemeClr val="tx1"/>
                </a:solidFill>
              </a:rPr>
              <a:t>Crucial</a:t>
            </a:r>
            <a:r>
              <a:rPr lang="fr-FR" b="0" dirty="0">
                <a:solidFill>
                  <a:schemeClr val="tx1"/>
                </a:solidFill>
              </a:rPr>
              <a:t> car il peut découler de l'incapacité d'une entité à honorer ses engagements, ce qui peut avoir des </a:t>
            </a:r>
            <a:r>
              <a:rPr lang="fr-FR" dirty="0">
                <a:solidFill>
                  <a:schemeClr val="tx1"/>
                </a:solidFill>
              </a:rPr>
              <a:t>répercussions</a:t>
            </a:r>
            <a:r>
              <a:rPr lang="fr-FR" b="0" dirty="0">
                <a:solidFill>
                  <a:schemeClr val="tx1"/>
                </a:solidFill>
              </a:rPr>
              <a:t> sur </a:t>
            </a:r>
            <a:r>
              <a:rPr lang="fr-FR" dirty="0">
                <a:solidFill>
                  <a:schemeClr val="tx1"/>
                </a:solidFill>
              </a:rPr>
              <a:t>l'ensemble</a:t>
            </a:r>
            <a:r>
              <a:rPr lang="fr-FR" b="0" dirty="0">
                <a:solidFill>
                  <a:schemeClr val="tx1"/>
                </a:solidFill>
              </a:rPr>
              <a:t> du </a:t>
            </a:r>
            <a:r>
              <a:rPr lang="fr-FR" dirty="0">
                <a:solidFill>
                  <a:schemeClr val="tx1"/>
                </a:solidFill>
              </a:rPr>
              <a:t>système financier</a:t>
            </a:r>
            <a:r>
              <a:rPr lang="fr-FR" b="0" dirty="0">
                <a:solidFill>
                  <a:schemeClr val="tx1"/>
                </a:solidFill>
              </a:rPr>
              <a:t>.</a:t>
            </a:r>
          </a:p>
          <a:p>
            <a:pPr algn="ctr"/>
            <a:endParaRPr lang="fr-FR" sz="1600" dirty="0"/>
          </a:p>
        </p:txBody>
      </p:sp>
      <p:sp>
        <p:nvSpPr>
          <p:cNvPr id="10" name="Espace réservé du texte 9">
            <a:extLst>
              <a:ext uri="{FF2B5EF4-FFF2-40B4-BE49-F238E27FC236}">
                <a16:creationId xmlns:a16="http://schemas.microsoft.com/office/drawing/2014/main" id="{BBF824D0-F9A2-4D72-BF4A-092C14FAB73E}"/>
              </a:ext>
            </a:extLst>
          </p:cNvPr>
          <p:cNvSpPr>
            <a:spLocks noGrp="1"/>
          </p:cNvSpPr>
          <p:nvPr>
            <p:ph type="body" sz="quarter" idx="16"/>
          </p:nvPr>
        </p:nvSpPr>
        <p:spPr>
          <a:xfrm>
            <a:off x="3790186" y="1269186"/>
            <a:ext cx="2610799" cy="646724"/>
          </a:xfrm>
        </p:spPr>
        <p:txBody>
          <a:bodyPr>
            <a:normAutofit/>
          </a:bodyPr>
          <a:lstStyle/>
          <a:p>
            <a:pPr algn="ctr"/>
            <a:r>
              <a:rPr lang="fr-FR" sz="1800" dirty="0">
                <a:solidFill>
                  <a:schemeClr val="accent1"/>
                </a:solidFill>
              </a:rPr>
              <a:t>Définition</a:t>
            </a:r>
          </a:p>
        </p:txBody>
      </p:sp>
      <p:sp>
        <p:nvSpPr>
          <p:cNvPr id="11" name="Espace réservé du texte 10">
            <a:extLst>
              <a:ext uri="{FF2B5EF4-FFF2-40B4-BE49-F238E27FC236}">
                <a16:creationId xmlns:a16="http://schemas.microsoft.com/office/drawing/2014/main" id="{FB2C7467-09E4-A14F-2B4E-D707A016795A}"/>
              </a:ext>
            </a:extLst>
          </p:cNvPr>
          <p:cNvSpPr>
            <a:spLocks noGrp="1"/>
          </p:cNvSpPr>
          <p:nvPr>
            <p:ph type="body" sz="quarter" idx="17"/>
          </p:nvPr>
        </p:nvSpPr>
        <p:spPr>
          <a:xfrm>
            <a:off x="4018786" y="2346785"/>
            <a:ext cx="2519096" cy="646724"/>
          </a:xfrm>
        </p:spPr>
        <p:txBody>
          <a:bodyPr>
            <a:normAutofit/>
          </a:bodyPr>
          <a:lstStyle/>
          <a:p>
            <a:pPr algn="ctr"/>
            <a:r>
              <a:rPr lang="fr-FR" sz="1800" dirty="0">
                <a:solidFill>
                  <a:schemeClr val="accent1"/>
                </a:solidFill>
              </a:rPr>
              <a:t>Importance</a:t>
            </a:r>
          </a:p>
        </p:txBody>
      </p:sp>
      <p:pic>
        <p:nvPicPr>
          <p:cNvPr id="15" name="Graphique 14" descr="Livre ouvert contour">
            <a:extLst>
              <a:ext uri="{FF2B5EF4-FFF2-40B4-BE49-F238E27FC236}">
                <a16:creationId xmlns:a16="http://schemas.microsoft.com/office/drawing/2014/main" id="{1D226270-83E8-2FFC-5561-4A6AB1F0A8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0186" y="1242219"/>
            <a:ext cx="669590" cy="669590"/>
          </a:xfrm>
          <a:prstGeom prst="rect">
            <a:avLst/>
          </a:prstGeom>
        </p:spPr>
      </p:pic>
      <p:pic>
        <p:nvPicPr>
          <p:cNvPr id="18" name="Graphique 17" descr="Point d’exclamation avec un remplissage uni">
            <a:extLst>
              <a:ext uri="{FF2B5EF4-FFF2-40B4-BE49-F238E27FC236}">
                <a16:creationId xmlns:a16="http://schemas.microsoft.com/office/drawing/2014/main" id="{B7BE4EAA-22FB-05C3-3A17-A9F35C9D49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2602" y="2416745"/>
            <a:ext cx="457200" cy="457200"/>
          </a:xfrm>
          <a:prstGeom prst="rect">
            <a:avLst/>
          </a:prstGeom>
        </p:spPr>
      </p:pic>
    </p:spTree>
    <p:extLst>
      <p:ext uri="{BB962C8B-B14F-4D97-AF65-F5344CB8AC3E}">
        <p14:creationId xmlns:p14="http://schemas.microsoft.com/office/powerpoint/2010/main" val="6352040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A6C907C-70C7-25CB-3305-CA6454DB744A}"/>
              </a:ext>
            </a:extLst>
          </p:cNvPr>
          <p:cNvSpPr>
            <a:spLocks noGrp="1"/>
          </p:cNvSpPr>
          <p:nvPr>
            <p:ph idx="1"/>
          </p:nvPr>
        </p:nvSpPr>
        <p:spPr>
          <a:xfrm>
            <a:off x="453552" y="1853685"/>
            <a:ext cx="8172500" cy="646724"/>
          </a:xfrm>
        </p:spPr>
        <p:txBody>
          <a:bodyPr>
            <a:normAutofit/>
          </a:bodyPr>
          <a:lstStyle/>
          <a:p>
            <a:pPr algn="ctr"/>
            <a:r>
              <a:rPr lang="fr-FR" dirty="0">
                <a:solidFill>
                  <a:schemeClr val="tx1"/>
                </a:solidFill>
              </a:rPr>
              <a:t>Risque</a:t>
            </a:r>
            <a:r>
              <a:rPr lang="fr-FR" b="0" dirty="0">
                <a:solidFill>
                  <a:schemeClr val="tx1"/>
                </a:solidFill>
              </a:rPr>
              <a:t> qu'une des parties impliquées dans une transaction financière ne </a:t>
            </a:r>
            <a:r>
              <a:rPr lang="fr-FR" dirty="0">
                <a:solidFill>
                  <a:schemeClr val="tx1"/>
                </a:solidFill>
              </a:rPr>
              <a:t>remplisse pas</a:t>
            </a:r>
            <a:r>
              <a:rPr lang="fr-FR" b="0" dirty="0">
                <a:solidFill>
                  <a:schemeClr val="tx1"/>
                </a:solidFill>
              </a:rPr>
              <a:t> ses </a:t>
            </a:r>
            <a:r>
              <a:rPr lang="fr-FR" dirty="0">
                <a:solidFill>
                  <a:schemeClr val="tx1"/>
                </a:solidFill>
              </a:rPr>
              <a:t>obligations</a:t>
            </a:r>
            <a:r>
              <a:rPr lang="fr-FR" b="0" dirty="0">
                <a:solidFill>
                  <a:schemeClr val="tx1"/>
                </a:solidFill>
              </a:rPr>
              <a:t> </a:t>
            </a:r>
            <a:r>
              <a:rPr lang="fr-FR" b="0" dirty="0">
                <a:solidFill>
                  <a:schemeClr val="tx1"/>
                </a:solidFill>
                <a:sym typeface="Wingdings" panose="05000000000000000000" pitchFamily="2" charset="2"/>
              </a:rPr>
              <a:t></a:t>
            </a:r>
            <a:r>
              <a:rPr lang="fr-FR" b="0" dirty="0">
                <a:solidFill>
                  <a:schemeClr val="tx1"/>
                </a:solidFill>
              </a:rPr>
              <a:t> </a:t>
            </a:r>
            <a:r>
              <a:rPr lang="fr-FR" dirty="0">
                <a:solidFill>
                  <a:schemeClr val="tx1"/>
                </a:solidFill>
              </a:rPr>
              <a:t>pertes</a:t>
            </a:r>
            <a:r>
              <a:rPr lang="fr-FR" b="0" dirty="0">
                <a:solidFill>
                  <a:schemeClr val="tx1"/>
                </a:solidFill>
              </a:rPr>
              <a:t> financières pour </a:t>
            </a:r>
            <a:r>
              <a:rPr lang="fr-FR" dirty="0">
                <a:solidFill>
                  <a:schemeClr val="tx1"/>
                </a:solidFill>
              </a:rPr>
              <a:t>l'autre</a:t>
            </a:r>
            <a:r>
              <a:rPr lang="fr-FR" b="0" dirty="0">
                <a:solidFill>
                  <a:schemeClr val="tx1"/>
                </a:solidFill>
              </a:rPr>
              <a:t> partie</a:t>
            </a:r>
          </a:p>
          <a:p>
            <a:pPr algn="ctr"/>
            <a:endParaRPr lang="fr-FR" sz="1600" dirty="0"/>
          </a:p>
        </p:txBody>
      </p:sp>
      <p:sp>
        <p:nvSpPr>
          <p:cNvPr id="3" name="Espace réservé de la date 2">
            <a:extLst>
              <a:ext uri="{FF2B5EF4-FFF2-40B4-BE49-F238E27FC236}">
                <a16:creationId xmlns:a16="http://schemas.microsoft.com/office/drawing/2014/main" id="{1BBBECDB-E7DE-DA7C-FBDF-F670157EF5A9}"/>
              </a:ext>
            </a:extLst>
          </p:cNvPr>
          <p:cNvSpPr>
            <a:spLocks noGrp="1"/>
          </p:cNvSpPr>
          <p:nvPr>
            <p:ph type="dt" sz="half" idx="10"/>
          </p:nvPr>
        </p:nvSpPr>
        <p:spPr/>
        <p:txBody>
          <a:bodyPr/>
          <a:lstStyle/>
          <a:p>
            <a:fld id="{1139FC8F-CC78-4495-931A-99F10020B612}" type="datetime1">
              <a:rPr lang="fr-FR" smtClean="0"/>
              <a:t>04/12/2023</a:t>
            </a:fld>
            <a:endParaRPr lang="fr-FR"/>
          </a:p>
        </p:txBody>
      </p:sp>
      <p:sp>
        <p:nvSpPr>
          <p:cNvPr id="4" name="Espace réservé du pied de page 3">
            <a:extLst>
              <a:ext uri="{FF2B5EF4-FFF2-40B4-BE49-F238E27FC236}">
                <a16:creationId xmlns:a16="http://schemas.microsoft.com/office/drawing/2014/main" id="{C9E20B16-C76E-1071-AB48-7F826C952EB1}"/>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C89CC1BE-58DB-59DB-6F77-C9CF8E134A1F}"/>
              </a:ext>
            </a:extLst>
          </p:cNvPr>
          <p:cNvSpPr>
            <a:spLocks noGrp="1"/>
          </p:cNvSpPr>
          <p:nvPr>
            <p:ph type="sldNum" sz="quarter" idx="12"/>
          </p:nvPr>
        </p:nvSpPr>
        <p:spPr/>
        <p:txBody>
          <a:bodyPr/>
          <a:lstStyle/>
          <a:p>
            <a:fld id="{9C1A82F2-75C4-42C2-8E93-FEFE8959BC01}" type="slidenum">
              <a:rPr lang="fr-FR" smtClean="0"/>
              <a:pPr/>
              <a:t>92</a:t>
            </a:fld>
            <a:endParaRPr lang="fr-FR"/>
          </a:p>
        </p:txBody>
      </p:sp>
      <p:sp>
        <p:nvSpPr>
          <p:cNvPr id="6" name="Titre 5">
            <a:extLst>
              <a:ext uri="{FF2B5EF4-FFF2-40B4-BE49-F238E27FC236}">
                <a16:creationId xmlns:a16="http://schemas.microsoft.com/office/drawing/2014/main" id="{FFE28C78-3233-D23A-45E3-33633F83965F}"/>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4630E37F-2EDB-649D-4EFF-4FCCC811E1C4}"/>
              </a:ext>
            </a:extLst>
          </p:cNvPr>
          <p:cNvSpPr>
            <a:spLocks noGrp="1"/>
          </p:cNvSpPr>
          <p:nvPr>
            <p:ph type="body" sz="quarter" idx="13"/>
          </p:nvPr>
        </p:nvSpPr>
        <p:spPr/>
        <p:txBody>
          <a:bodyPr/>
          <a:lstStyle/>
          <a:p>
            <a:r>
              <a:rPr lang="fr-FR" b="1" dirty="0"/>
              <a:t>Focus sur le risque de contrepartie</a:t>
            </a:r>
          </a:p>
          <a:p>
            <a:endParaRPr lang="fr-FR" dirty="0"/>
          </a:p>
        </p:txBody>
      </p:sp>
      <p:sp>
        <p:nvSpPr>
          <p:cNvPr id="8" name="Espace réservé du contenu 7">
            <a:extLst>
              <a:ext uri="{FF2B5EF4-FFF2-40B4-BE49-F238E27FC236}">
                <a16:creationId xmlns:a16="http://schemas.microsoft.com/office/drawing/2014/main" id="{96731C8E-B553-47A6-5F35-D312353488FF}"/>
              </a:ext>
            </a:extLst>
          </p:cNvPr>
          <p:cNvSpPr>
            <a:spLocks noGrp="1"/>
          </p:cNvSpPr>
          <p:nvPr>
            <p:ph idx="14"/>
          </p:nvPr>
        </p:nvSpPr>
        <p:spPr>
          <a:xfrm>
            <a:off x="469900" y="2965377"/>
            <a:ext cx="8512029" cy="694786"/>
          </a:xfrm>
        </p:spPr>
        <p:txBody>
          <a:bodyPr>
            <a:normAutofit/>
          </a:bodyPr>
          <a:lstStyle/>
          <a:p>
            <a:pPr algn="ctr"/>
            <a:r>
              <a:rPr lang="fr-FR" dirty="0">
                <a:solidFill>
                  <a:schemeClr val="tx1"/>
                </a:solidFill>
              </a:rPr>
              <a:t>Crucial</a:t>
            </a:r>
            <a:r>
              <a:rPr lang="fr-FR" b="0" dirty="0">
                <a:solidFill>
                  <a:schemeClr val="tx1"/>
                </a:solidFill>
              </a:rPr>
              <a:t> car il peut découler de l'incapacité d'une entité à honorer ses engagements, ce qui peut avoir des </a:t>
            </a:r>
            <a:r>
              <a:rPr lang="fr-FR" dirty="0">
                <a:solidFill>
                  <a:schemeClr val="tx1"/>
                </a:solidFill>
              </a:rPr>
              <a:t>répercussions</a:t>
            </a:r>
            <a:r>
              <a:rPr lang="fr-FR" b="0" dirty="0">
                <a:solidFill>
                  <a:schemeClr val="tx1"/>
                </a:solidFill>
              </a:rPr>
              <a:t> sur </a:t>
            </a:r>
            <a:r>
              <a:rPr lang="fr-FR" dirty="0">
                <a:solidFill>
                  <a:schemeClr val="tx1"/>
                </a:solidFill>
              </a:rPr>
              <a:t>l'ensemble</a:t>
            </a:r>
            <a:r>
              <a:rPr lang="fr-FR" b="0" dirty="0">
                <a:solidFill>
                  <a:schemeClr val="tx1"/>
                </a:solidFill>
              </a:rPr>
              <a:t> du </a:t>
            </a:r>
            <a:r>
              <a:rPr lang="fr-FR" dirty="0">
                <a:solidFill>
                  <a:schemeClr val="tx1"/>
                </a:solidFill>
              </a:rPr>
              <a:t>système financier</a:t>
            </a:r>
            <a:r>
              <a:rPr lang="fr-FR" b="0" dirty="0">
                <a:solidFill>
                  <a:schemeClr val="tx1"/>
                </a:solidFill>
              </a:rPr>
              <a:t>.</a:t>
            </a:r>
          </a:p>
          <a:p>
            <a:pPr algn="ctr"/>
            <a:endParaRPr lang="fr-FR" sz="1600" dirty="0"/>
          </a:p>
        </p:txBody>
      </p:sp>
      <p:sp>
        <p:nvSpPr>
          <p:cNvPr id="9" name="Espace réservé du contenu 8">
            <a:extLst>
              <a:ext uri="{FF2B5EF4-FFF2-40B4-BE49-F238E27FC236}">
                <a16:creationId xmlns:a16="http://schemas.microsoft.com/office/drawing/2014/main" id="{499FEA1B-B583-3F21-4D91-86F24A6639E9}"/>
              </a:ext>
            </a:extLst>
          </p:cNvPr>
          <p:cNvSpPr>
            <a:spLocks noGrp="1"/>
          </p:cNvSpPr>
          <p:nvPr>
            <p:ph idx="15"/>
          </p:nvPr>
        </p:nvSpPr>
        <p:spPr>
          <a:xfrm>
            <a:off x="321855" y="4345009"/>
            <a:ext cx="8822145" cy="1033429"/>
          </a:xfrm>
        </p:spPr>
        <p:txBody>
          <a:bodyPr>
            <a:normAutofit/>
          </a:bodyPr>
          <a:lstStyle/>
          <a:p>
            <a:pPr algn="ctr"/>
            <a:r>
              <a:rPr lang="fr-FR" b="0" dirty="0">
                <a:solidFill>
                  <a:schemeClr val="tx1"/>
                </a:solidFill>
              </a:rPr>
              <a:t>Peut survenir dans des </a:t>
            </a:r>
            <a:r>
              <a:rPr lang="fr-FR" dirty="0">
                <a:solidFill>
                  <a:schemeClr val="tx1"/>
                </a:solidFill>
              </a:rPr>
              <a:t>transactions</a:t>
            </a:r>
            <a:r>
              <a:rPr lang="fr-FR" b="0" dirty="0">
                <a:solidFill>
                  <a:schemeClr val="tx1"/>
                </a:solidFill>
              </a:rPr>
              <a:t> entre </a:t>
            </a:r>
            <a:r>
              <a:rPr lang="fr-FR" dirty="0">
                <a:solidFill>
                  <a:schemeClr val="tx1"/>
                </a:solidFill>
              </a:rPr>
              <a:t>banques</a:t>
            </a:r>
            <a:r>
              <a:rPr lang="fr-FR" b="0" dirty="0">
                <a:solidFill>
                  <a:schemeClr val="tx1"/>
                </a:solidFill>
              </a:rPr>
              <a:t>, </a:t>
            </a:r>
            <a:r>
              <a:rPr lang="fr-FR" dirty="0">
                <a:solidFill>
                  <a:schemeClr val="tx1"/>
                </a:solidFill>
              </a:rPr>
              <a:t>institutions financières</a:t>
            </a:r>
            <a:r>
              <a:rPr lang="fr-FR" b="0" dirty="0">
                <a:solidFill>
                  <a:schemeClr val="tx1"/>
                </a:solidFill>
              </a:rPr>
              <a:t>, </a:t>
            </a:r>
            <a:r>
              <a:rPr lang="fr-FR" dirty="0">
                <a:solidFill>
                  <a:schemeClr val="tx1"/>
                </a:solidFill>
              </a:rPr>
              <a:t>entreprises</a:t>
            </a:r>
            <a:r>
              <a:rPr lang="fr-FR" b="0" dirty="0">
                <a:solidFill>
                  <a:schemeClr val="tx1"/>
                </a:solidFill>
              </a:rPr>
              <a:t> et même </a:t>
            </a:r>
            <a:r>
              <a:rPr lang="fr-FR" dirty="0">
                <a:solidFill>
                  <a:schemeClr val="tx1"/>
                </a:solidFill>
              </a:rPr>
              <a:t>particuliers</a:t>
            </a:r>
            <a:r>
              <a:rPr lang="fr-FR" b="0" dirty="0">
                <a:solidFill>
                  <a:schemeClr val="tx1"/>
                </a:solidFill>
              </a:rPr>
              <a:t>.</a:t>
            </a:r>
          </a:p>
          <a:p>
            <a:pPr algn="ctr"/>
            <a:endParaRPr lang="fr-FR" sz="1600" dirty="0"/>
          </a:p>
        </p:txBody>
      </p:sp>
      <p:sp>
        <p:nvSpPr>
          <p:cNvPr id="10" name="Espace réservé du texte 9">
            <a:extLst>
              <a:ext uri="{FF2B5EF4-FFF2-40B4-BE49-F238E27FC236}">
                <a16:creationId xmlns:a16="http://schemas.microsoft.com/office/drawing/2014/main" id="{BBF824D0-F9A2-4D72-BF4A-092C14FAB73E}"/>
              </a:ext>
            </a:extLst>
          </p:cNvPr>
          <p:cNvSpPr>
            <a:spLocks noGrp="1"/>
          </p:cNvSpPr>
          <p:nvPr>
            <p:ph type="body" sz="quarter" idx="16"/>
          </p:nvPr>
        </p:nvSpPr>
        <p:spPr>
          <a:xfrm>
            <a:off x="3790186" y="1269186"/>
            <a:ext cx="2610799" cy="646724"/>
          </a:xfrm>
        </p:spPr>
        <p:txBody>
          <a:bodyPr>
            <a:normAutofit/>
          </a:bodyPr>
          <a:lstStyle/>
          <a:p>
            <a:pPr algn="ctr"/>
            <a:r>
              <a:rPr lang="fr-FR" sz="1800" dirty="0">
                <a:solidFill>
                  <a:schemeClr val="accent1"/>
                </a:solidFill>
              </a:rPr>
              <a:t>Définition</a:t>
            </a:r>
          </a:p>
        </p:txBody>
      </p:sp>
      <p:sp>
        <p:nvSpPr>
          <p:cNvPr id="11" name="Espace réservé du texte 10">
            <a:extLst>
              <a:ext uri="{FF2B5EF4-FFF2-40B4-BE49-F238E27FC236}">
                <a16:creationId xmlns:a16="http://schemas.microsoft.com/office/drawing/2014/main" id="{FB2C7467-09E4-A14F-2B4E-D707A016795A}"/>
              </a:ext>
            </a:extLst>
          </p:cNvPr>
          <p:cNvSpPr>
            <a:spLocks noGrp="1"/>
          </p:cNvSpPr>
          <p:nvPr>
            <p:ph type="body" sz="quarter" idx="17"/>
          </p:nvPr>
        </p:nvSpPr>
        <p:spPr>
          <a:xfrm>
            <a:off x="4018786" y="2346785"/>
            <a:ext cx="2519096" cy="646724"/>
          </a:xfrm>
        </p:spPr>
        <p:txBody>
          <a:bodyPr>
            <a:normAutofit/>
          </a:bodyPr>
          <a:lstStyle/>
          <a:p>
            <a:pPr algn="ctr"/>
            <a:r>
              <a:rPr lang="fr-FR" sz="1800" dirty="0">
                <a:solidFill>
                  <a:schemeClr val="accent1"/>
                </a:solidFill>
              </a:rPr>
              <a:t>Importance</a:t>
            </a:r>
          </a:p>
        </p:txBody>
      </p:sp>
      <p:sp>
        <p:nvSpPr>
          <p:cNvPr id="12" name="Espace réservé du texte 11">
            <a:extLst>
              <a:ext uri="{FF2B5EF4-FFF2-40B4-BE49-F238E27FC236}">
                <a16:creationId xmlns:a16="http://schemas.microsoft.com/office/drawing/2014/main" id="{70A8530E-5F42-1CB1-DDBC-2CD773AFD0B6}"/>
              </a:ext>
            </a:extLst>
          </p:cNvPr>
          <p:cNvSpPr>
            <a:spLocks noGrp="1"/>
          </p:cNvSpPr>
          <p:nvPr>
            <p:ph type="body" sz="quarter" idx="18"/>
          </p:nvPr>
        </p:nvSpPr>
        <p:spPr>
          <a:xfrm>
            <a:off x="4459776" y="3710064"/>
            <a:ext cx="2519096" cy="646724"/>
          </a:xfrm>
        </p:spPr>
        <p:txBody>
          <a:bodyPr>
            <a:normAutofit/>
          </a:bodyPr>
          <a:lstStyle/>
          <a:p>
            <a:pPr algn="ctr"/>
            <a:r>
              <a:rPr lang="fr-FR" sz="1800" dirty="0">
                <a:solidFill>
                  <a:schemeClr val="accent1"/>
                </a:solidFill>
              </a:rPr>
              <a:t>Parties Impliquées</a:t>
            </a:r>
          </a:p>
        </p:txBody>
      </p:sp>
      <p:pic>
        <p:nvPicPr>
          <p:cNvPr id="16" name="Graphique 15" descr="Travail à distance avec un remplissage uni">
            <a:extLst>
              <a:ext uri="{FF2B5EF4-FFF2-40B4-BE49-F238E27FC236}">
                <a16:creationId xmlns:a16="http://schemas.microsoft.com/office/drawing/2014/main" id="{F04C9C7F-69F1-50C1-89DE-77D4D775C0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0186" y="3593261"/>
            <a:ext cx="713830" cy="713830"/>
          </a:xfrm>
          <a:prstGeom prst="rect">
            <a:avLst/>
          </a:prstGeom>
        </p:spPr>
      </p:pic>
      <p:pic>
        <p:nvPicPr>
          <p:cNvPr id="15" name="Graphique 14" descr="Livre ouvert contour">
            <a:extLst>
              <a:ext uri="{FF2B5EF4-FFF2-40B4-BE49-F238E27FC236}">
                <a16:creationId xmlns:a16="http://schemas.microsoft.com/office/drawing/2014/main" id="{1D226270-83E8-2FFC-5561-4A6AB1F0A8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0186" y="1242219"/>
            <a:ext cx="669590" cy="669590"/>
          </a:xfrm>
          <a:prstGeom prst="rect">
            <a:avLst/>
          </a:prstGeom>
        </p:spPr>
      </p:pic>
      <p:pic>
        <p:nvPicPr>
          <p:cNvPr id="18" name="Graphique 17" descr="Point d’exclamation avec un remplissage uni">
            <a:extLst>
              <a:ext uri="{FF2B5EF4-FFF2-40B4-BE49-F238E27FC236}">
                <a16:creationId xmlns:a16="http://schemas.microsoft.com/office/drawing/2014/main" id="{B7BE4EAA-22FB-05C3-3A17-A9F35C9D49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2602" y="2416745"/>
            <a:ext cx="457200" cy="457200"/>
          </a:xfrm>
          <a:prstGeom prst="rect">
            <a:avLst/>
          </a:prstGeom>
        </p:spPr>
      </p:pic>
    </p:spTree>
    <p:extLst>
      <p:ext uri="{BB962C8B-B14F-4D97-AF65-F5344CB8AC3E}">
        <p14:creationId xmlns:p14="http://schemas.microsoft.com/office/powerpoint/2010/main" val="64063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A6C907C-70C7-25CB-3305-CA6454DB744A}"/>
              </a:ext>
            </a:extLst>
          </p:cNvPr>
          <p:cNvSpPr>
            <a:spLocks noGrp="1"/>
          </p:cNvSpPr>
          <p:nvPr>
            <p:ph idx="1"/>
          </p:nvPr>
        </p:nvSpPr>
        <p:spPr>
          <a:xfrm>
            <a:off x="108452" y="3038983"/>
            <a:ext cx="2880544" cy="1271407"/>
          </a:xfrm>
        </p:spPr>
        <p:txBody>
          <a:bodyPr>
            <a:normAutofit/>
          </a:bodyPr>
          <a:lstStyle/>
          <a:p>
            <a:pPr marL="285750" indent="-285750">
              <a:buFont typeface="Arial" panose="020B0604020202020204" pitchFamily="34" charset="0"/>
              <a:buChar char="•"/>
            </a:pPr>
            <a:r>
              <a:rPr lang="fr-FR" b="0" dirty="0">
                <a:solidFill>
                  <a:schemeClr val="tx1"/>
                </a:solidFill>
              </a:rPr>
              <a:t>Notations de crédit</a:t>
            </a:r>
          </a:p>
          <a:p>
            <a:pPr marL="285750" indent="-285750">
              <a:buFont typeface="Arial" panose="020B0604020202020204" pitchFamily="34" charset="0"/>
              <a:buChar char="•"/>
            </a:pPr>
            <a:r>
              <a:rPr lang="fr-FR" b="0" dirty="0">
                <a:solidFill>
                  <a:schemeClr val="tx1"/>
                </a:solidFill>
              </a:rPr>
              <a:t>Analyse financière</a:t>
            </a:r>
          </a:p>
          <a:p>
            <a:pPr marL="285750" indent="-285750">
              <a:buFont typeface="Arial" panose="020B0604020202020204" pitchFamily="34" charset="0"/>
              <a:buChar char="•"/>
            </a:pPr>
            <a:r>
              <a:rPr lang="fr-FR" b="0" dirty="0">
                <a:solidFill>
                  <a:schemeClr val="tx1"/>
                </a:solidFill>
              </a:rPr>
              <a:t>Évaluation de la solvabilité</a:t>
            </a:r>
            <a:endParaRPr lang="fr-FR" dirty="0">
              <a:solidFill>
                <a:schemeClr val="tx1"/>
              </a:solidFill>
            </a:endParaRPr>
          </a:p>
          <a:p>
            <a:pPr algn="ctr"/>
            <a:endParaRPr lang="fr-FR" sz="1600" dirty="0"/>
          </a:p>
        </p:txBody>
      </p:sp>
      <p:sp>
        <p:nvSpPr>
          <p:cNvPr id="3" name="Espace réservé de la date 2">
            <a:extLst>
              <a:ext uri="{FF2B5EF4-FFF2-40B4-BE49-F238E27FC236}">
                <a16:creationId xmlns:a16="http://schemas.microsoft.com/office/drawing/2014/main" id="{1BBBECDB-E7DE-DA7C-FBDF-F670157EF5A9}"/>
              </a:ext>
            </a:extLst>
          </p:cNvPr>
          <p:cNvSpPr>
            <a:spLocks noGrp="1"/>
          </p:cNvSpPr>
          <p:nvPr>
            <p:ph type="dt" sz="half" idx="10"/>
          </p:nvPr>
        </p:nvSpPr>
        <p:spPr/>
        <p:txBody>
          <a:bodyPr/>
          <a:lstStyle/>
          <a:p>
            <a:fld id="{1139FC8F-CC78-4495-931A-99F10020B612}" type="datetime1">
              <a:rPr lang="fr-FR" smtClean="0"/>
              <a:t>03/12/2023</a:t>
            </a:fld>
            <a:endParaRPr lang="fr-FR"/>
          </a:p>
        </p:txBody>
      </p:sp>
      <p:sp>
        <p:nvSpPr>
          <p:cNvPr id="4" name="Espace réservé du pied de page 3">
            <a:extLst>
              <a:ext uri="{FF2B5EF4-FFF2-40B4-BE49-F238E27FC236}">
                <a16:creationId xmlns:a16="http://schemas.microsoft.com/office/drawing/2014/main" id="{C9E20B16-C76E-1071-AB48-7F826C952EB1}"/>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C89CC1BE-58DB-59DB-6F77-C9CF8E134A1F}"/>
              </a:ext>
            </a:extLst>
          </p:cNvPr>
          <p:cNvSpPr>
            <a:spLocks noGrp="1"/>
          </p:cNvSpPr>
          <p:nvPr>
            <p:ph type="sldNum" sz="quarter" idx="12"/>
          </p:nvPr>
        </p:nvSpPr>
        <p:spPr/>
        <p:txBody>
          <a:bodyPr/>
          <a:lstStyle/>
          <a:p>
            <a:fld id="{9C1A82F2-75C4-42C2-8E93-FEFE8959BC01}" type="slidenum">
              <a:rPr lang="fr-FR" smtClean="0"/>
              <a:pPr/>
              <a:t>93</a:t>
            </a:fld>
            <a:endParaRPr lang="fr-FR"/>
          </a:p>
        </p:txBody>
      </p:sp>
      <p:sp>
        <p:nvSpPr>
          <p:cNvPr id="6" name="Titre 5">
            <a:extLst>
              <a:ext uri="{FF2B5EF4-FFF2-40B4-BE49-F238E27FC236}">
                <a16:creationId xmlns:a16="http://schemas.microsoft.com/office/drawing/2014/main" id="{FFE28C78-3233-D23A-45E3-33633F83965F}"/>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4630E37F-2EDB-649D-4EFF-4FCCC811E1C4}"/>
              </a:ext>
            </a:extLst>
          </p:cNvPr>
          <p:cNvSpPr>
            <a:spLocks noGrp="1"/>
          </p:cNvSpPr>
          <p:nvPr>
            <p:ph type="body" sz="quarter" idx="13"/>
          </p:nvPr>
        </p:nvSpPr>
        <p:spPr/>
        <p:txBody>
          <a:bodyPr/>
          <a:lstStyle/>
          <a:p>
            <a:r>
              <a:rPr lang="fr-FR" b="1" dirty="0"/>
              <a:t>Focus sur le risque de contrepartie</a:t>
            </a:r>
          </a:p>
          <a:p>
            <a:endParaRPr lang="fr-FR" dirty="0"/>
          </a:p>
        </p:txBody>
      </p:sp>
      <p:sp>
        <p:nvSpPr>
          <p:cNvPr id="8" name="Espace réservé du contenu 7">
            <a:extLst>
              <a:ext uri="{FF2B5EF4-FFF2-40B4-BE49-F238E27FC236}">
                <a16:creationId xmlns:a16="http://schemas.microsoft.com/office/drawing/2014/main" id="{96731C8E-B553-47A6-5F35-D312353488FF}"/>
              </a:ext>
            </a:extLst>
          </p:cNvPr>
          <p:cNvSpPr>
            <a:spLocks noGrp="1"/>
          </p:cNvSpPr>
          <p:nvPr>
            <p:ph idx="14"/>
          </p:nvPr>
        </p:nvSpPr>
        <p:spPr>
          <a:xfrm>
            <a:off x="3135085" y="3047879"/>
            <a:ext cx="2880545" cy="1719842"/>
          </a:xfrm>
        </p:spPr>
        <p:txBody>
          <a:bodyPr>
            <a:normAutofit/>
          </a:bodyPr>
          <a:lstStyle/>
          <a:p>
            <a:pPr marL="171450" indent="-171450">
              <a:buFont typeface="Arial" panose="020B0604020202020204" pitchFamily="34" charset="0"/>
              <a:buChar char="•"/>
            </a:pPr>
            <a:r>
              <a:rPr lang="fr-FR" b="0" dirty="0">
                <a:solidFill>
                  <a:schemeClr val="tx1"/>
                </a:solidFill>
              </a:rPr>
              <a:t>Valorisation des actifs et passifs</a:t>
            </a:r>
          </a:p>
          <a:p>
            <a:pPr marL="171450" indent="-171450">
              <a:buFont typeface="Arial" panose="020B0604020202020204" pitchFamily="34" charset="0"/>
              <a:buChar char="•"/>
            </a:pPr>
            <a:r>
              <a:rPr lang="fr-FR" b="0" dirty="0">
                <a:solidFill>
                  <a:schemeClr val="tx1"/>
                </a:solidFill>
              </a:rPr>
              <a:t>Calcul des expositions potentielles</a:t>
            </a:r>
          </a:p>
          <a:p>
            <a:pPr marL="171450" indent="-171450">
              <a:buFont typeface="Arial" panose="020B0604020202020204" pitchFamily="34" charset="0"/>
              <a:buChar char="•"/>
            </a:pPr>
            <a:r>
              <a:rPr lang="fr-FR" b="0" dirty="0">
                <a:solidFill>
                  <a:schemeClr val="tx1"/>
                </a:solidFill>
              </a:rPr>
              <a:t>Utilisation de modèles de stress tests</a:t>
            </a:r>
          </a:p>
        </p:txBody>
      </p:sp>
      <p:sp>
        <p:nvSpPr>
          <p:cNvPr id="9" name="Espace réservé du contenu 8">
            <a:extLst>
              <a:ext uri="{FF2B5EF4-FFF2-40B4-BE49-F238E27FC236}">
                <a16:creationId xmlns:a16="http://schemas.microsoft.com/office/drawing/2014/main" id="{499FEA1B-B583-3F21-4D91-86F24A6639E9}"/>
              </a:ext>
            </a:extLst>
          </p:cNvPr>
          <p:cNvSpPr>
            <a:spLocks noGrp="1"/>
          </p:cNvSpPr>
          <p:nvPr>
            <p:ph idx="15"/>
          </p:nvPr>
        </p:nvSpPr>
        <p:spPr>
          <a:xfrm>
            <a:off x="6179564" y="2986191"/>
            <a:ext cx="3033828" cy="2015933"/>
          </a:xfrm>
        </p:spPr>
        <p:txBody>
          <a:bodyPr>
            <a:normAutofit/>
          </a:bodyPr>
          <a:lstStyle/>
          <a:p>
            <a:pPr marL="285750" indent="-285750">
              <a:buFont typeface="Arial" panose="020B0604020202020204" pitchFamily="34" charset="0"/>
              <a:buChar char="•"/>
            </a:pPr>
            <a:r>
              <a:rPr lang="fr-FR" b="0" dirty="0">
                <a:solidFill>
                  <a:schemeClr val="tx1"/>
                </a:solidFill>
              </a:rPr>
              <a:t>Diversification des contreparties</a:t>
            </a:r>
          </a:p>
          <a:p>
            <a:pPr marL="285750" indent="-285750">
              <a:buFont typeface="Arial" panose="020B0604020202020204" pitchFamily="34" charset="0"/>
              <a:buChar char="•"/>
            </a:pPr>
            <a:r>
              <a:rPr lang="fr-FR" b="0" dirty="0">
                <a:solidFill>
                  <a:schemeClr val="tx1"/>
                </a:solidFill>
              </a:rPr>
              <a:t>Utilisation de dérivés</a:t>
            </a:r>
          </a:p>
          <a:p>
            <a:pPr marL="285750" indent="-285750">
              <a:buFont typeface="Arial" panose="020B0604020202020204" pitchFamily="34" charset="0"/>
              <a:buChar char="•"/>
            </a:pPr>
            <a:r>
              <a:rPr lang="fr-FR" b="0" dirty="0">
                <a:solidFill>
                  <a:schemeClr val="tx1"/>
                </a:solidFill>
              </a:rPr>
              <a:t>Les clauses de collatéral </a:t>
            </a:r>
          </a:p>
          <a:p>
            <a:r>
              <a:rPr lang="fr-FR" dirty="0">
                <a:solidFill>
                  <a:schemeClr val="tx1"/>
                </a:solidFill>
                <a:sym typeface="Wingdings" panose="05000000000000000000" pitchFamily="2" charset="2"/>
              </a:rPr>
              <a:t> </a:t>
            </a:r>
            <a:r>
              <a:rPr lang="fr-FR" dirty="0">
                <a:solidFill>
                  <a:schemeClr val="tx1"/>
                </a:solidFill>
              </a:rPr>
              <a:t>Outils clés pour atténuer le risque de contrepartie</a:t>
            </a:r>
          </a:p>
          <a:p>
            <a:endParaRPr lang="fr-FR" sz="1600" dirty="0"/>
          </a:p>
        </p:txBody>
      </p:sp>
      <p:sp>
        <p:nvSpPr>
          <p:cNvPr id="10" name="Espace réservé du texte 9">
            <a:extLst>
              <a:ext uri="{FF2B5EF4-FFF2-40B4-BE49-F238E27FC236}">
                <a16:creationId xmlns:a16="http://schemas.microsoft.com/office/drawing/2014/main" id="{BBF824D0-F9A2-4D72-BF4A-092C14FAB73E}"/>
              </a:ext>
            </a:extLst>
          </p:cNvPr>
          <p:cNvSpPr>
            <a:spLocks noGrp="1"/>
          </p:cNvSpPr>
          <p:nvPr>
            <p:ph type="body" sz="quarter" idx="16"/>
          </p:nvPr>
        </p:nvSpPr>
        <p:spPr>
          <a:xfrm>
            <a:off x="289176" y="2371215"/>
            <a:ext cx="2519096" cy="646724"/>
          </a:xfrm>
        </p:spPr>
        <p:txBody>
          <a:bodyPr>
            <a:normAutofit/>
          </a:bodyPr>
          <a:lstStyle/>
          <a:p>
            <a:pPr algn="ctr"/>
            <a:r>
              <a:rPr lang="fr-FR" sz="1600" dirty="0">
                <a:solidFill>
                  <a:schemeClr val="accent1"/>
                </a:solidFill>
              </a:rPr>
              <a:t>Méthodes d'Évaluation</a:t>
            </a:r>
          </a:p>
        </p:txBody>
      </p:sp>
      <p:sp>
        <p:nvSpPr>
          <p:cNvPr id="11" name="Espace réservé du texte 10">
            <a:extLst>
              <a:ext uri="{FF2B5EF4-FFF2-40B4-BE49-F238E27FC236}">
                <a16:creationId xmlns:a16="http://schemas.microsoft.com/office/drawing/2014/main" id="{FB2C7467-09E4-A14F-2B4E-D707A016795A}"/>
              </a:ext>
            </a:extLst>
          </p:cNvPr>
          <p:cNvSpPr>
            <a:spLocks noGrp="1"/>
          </p:cNvSpPr>
          <p:nvPr>
            <p:ph type="body" sz="quarter" idx="17"/>
          </p:nvPr>
        </p:nvSpPr>
        <p:spPr>
          <a:xfrm>
            <a:off x="3233994" y="2370897"/>
            <a:ext cx="2519096" cy="646724"/>
          </a:xfrm>
        </p:spPr>
        <p:txBody>
          <a:bodyPr>
            <a:normAutofit/>
          </a:bodyPr>
          <a:lstStyle/>
          <a:p>
            <a:pPr algn="ctr"/>
            <a:r>
              <a:rPr lang="fr-FR" sz="1600" dirty="0">
                <a:solidFill>
                  <a:schemeClr val="accent1"/>
                </a:solidFill>
              </a:rPr>
              <a:t>Mesure</a:t>
            </a:r>
          </a:p>
        </p:txBody>
      </p:sp>
      <p:sp>
        <p:nvSpPr>
          <p:cNvPr id="12" name="Espace réservé du texte 11">
            <a:extLst>
              <a:ext uri="{FF2B5EF4-FFF2-40B4-BE49-F238E27FC236}">
                <a16:creationId xmlns:a16="http://schemas.microsoft.com/office/drawing/2014/main" id="{70A8530E-5F42-1CB1-DDBC-2CD773AFD0B6}"/>
              </a:ext>
            </a:extLst>
          </p:cNvPr>
          <p:cNvSpPr>
            <a:spLocks noGrp="1"/>
          </p:cNvSpPr>
          <p:nvPr>
            <p:ph type="body" sz="quarter" idx="18"/>
          </p:nvPr>
        </p:nvSpPr>
        <p:spPr>
          <a:xfrm>
            <a:off x="6360288" y="2370897"/>
            <a:ext cx="2519096" cy="646724"/>
          </a:xfrm>
        </p:spPr>
        <p:txBody>
          <a:bodyPr>
            <a:normAutofit/>
          </a:bodyPr>
          <a:lstStyle/>
          <a:p>
            <a:pPr algn="ctr"/>
            <a:r>
              <a:rPr lang="fr-FR" sz="1600" dirty="0">
                <a:solidFill>
                  <a:schemeClr val="accent1"/>
                </a:solidFill>
              </a:rPr>
              <a:t>Outils de Gestion </a:t>
            </a:r>
          </a:p>
        </p:txBody>
      </p:sp>
      <p:pic>
        <p:nvPicPr>
          <p:cNvPr id="15" name="Graphique 14" descr="Étoile d'évaluation avec un remplissage uni">
            <a:extLst>
              <a:ext uri="{FF2B5EF4-FFF2-40B4-BE49-F238E27FC236}">
                <a16:creationId xmlns:a16="http://schemas.microsoft.com/office/drawing/2014/main" id="{989010D1-CD41-42D6-3565-4B5F4FDB8F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524" y="1422673"/>
            <a:ext cx="914400" cy="914400"/>
          </a:xfrm>
          <a:prstGeom prst="rect">
            <a:avLst/>
          </a:prstGeom>
        </p:spPr>
      </p:pic>
      <p:pic>
        <p:nvPicPr>
          <p:cNvPr id="18" name="Graphique 17" descr="Calculatrice avec un remplissage uni">
            <a:extLst>
              <a:ext uri="{FF2B5EF4-FFF2-40B4-BE49-F238E27FC236}">
                <a16:creationId xmlns:a16="http://schemas.microsoft.com/office/drawing/2014/main" id="{29FE0865-A832-146C-F527-0A2F059D7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4306" y="1497219"/>
            <a:ext cx="843420" cy="843420"/>
          </a:xfrm>
          <a:prstGeom prst="rect">
            <a:avLst/>
          </a:prstGeom>
        </p:spPr>
      </p:pic>
      <p:pic>
        <p:nvPicPr>
          <p:cNvPr id="20" name="Graphique 19" descr="Porte-bloc avec un remplissage uni">
            <a:extLst>
              <a:ext uri="{FF2B5EF4-FFF2-40B4-BE49-F238E27FC236}">
                <a16:creationId xmlns:a16="http://schemas.microsoft.com/office/drawing/2014/main" id="{F8085B9F-C408-9A3F-959E-02DBBA46D6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4598" y="1461729"/>
            <a:ext cx="914400" cy="914400"/>
          </a:xfrm>
          <a:prstGeom prst="rect">
            <a:avLst/>
          </a:prstGeom>
        </p:spPr>
      </p:pic>
    </p:spTree>
    <p:extLst>
      <p:ext uri="{BB962C8B-B14F-4D97-AF65-F5344CB8AC3E}">
        <p14:creationId xmlns:p14="http://schemas.microsoft.com/office/powerpoint/2010/main" val="18947801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57051" y="2751293"/>
            <a:ext cx="1985555" cy="1501551"/>
          </a:xfrm>
        </p:spPr>
        <p:txBody>
          <a:bodyPr>
            <a:normAutofit lnSpcReduction="10000"/>
          </a:bodyPr>
          <a:lstStyle/>
          <a:p>
            <a:pPr lvl="1" algn="ctr">
              <a:lnSpc>
                <a:spcPct val="110000"/>
              </a:lnSpc>
            </a:pPr>
            <a:r>
              <a:rPr lang="fr-FR" sz="1600" b="1" dirty="0">
                <a:solidFill>
                  <a:schemeClr val="accent1"/>
                </a:solidFill>
              </a:rPr>
              <a:t>CVA </a:t>
            </a:r>
          </a:p>
          <a:p>
            <a:pPr lvl="1" algn="ctr">
              <a:lnSpc>
                <a:spcPct val="110000"/>
              </a:lnSpc>
            </a:pPr>
            <a:r>
              <a:rPr lang="fr-FR" sz="1400" dirty="0"/>
              <a:t>Mesure le risque de contrepartie, reflétant la </a:t>
            </a:r>
            <a:r>
              <a:rPr lang="fr-FR" sz="1400" b="1" dirty="0"/>
              <a:t>perte potentielle </a:t>
            </a:r>
            <a:r>
              <a:rPr lang="fr-FR" sz="1400" dirty="0"/>
              <a:t>due à la </a:t>
            </a:r>
            <a:r>
              <a:rPr lang="fr-FR" sz="1400" b="1" dirty="0"/>
              <a:t>défaillance d'une contrepartie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94</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a:t>
            </a:r>
          </a:p>
        </p:txBody>
      </p:sp>
      <p:sp>
        <p:nvSpPr>
          <p:cNvPr id="8" name="Espace réservé de la date 7">
            <a:extLst>
              <a:ext uri="{FF2B5EF4-FFF2-40B4-BE49-F238E27FC236}">
                <a16:creationId xmlns:a16="http://schemas.microsoft.com/office/drawing/2014/main" id="{63474EA3-FBF8-B7C1-1E6C-F71867EF3F16}"/>
              </a:ext>
            </a:extLst>
          </p:cNvPr>
          <p:cNvSpPr>
            <a:spLocks noGrp="1"/>
          </p:cNvSpPr>
          <p:nvPr>
            <p:ph type="dt" sz="half" idx="10"/>
          </p:nvPr>
        </p:nvSpPr>
        <p:spPr/>
        <p:txBody>
          <a:bodyPr/>
          <a:lstStyle/>
          <a:p>
            <a:fld id="{02D41192-C90B-416F-ADDD-B68472DAC946}" type="datetime1">
              <a:rPr lang="fr-FR" smtClean="0"/>
              <a:t>03/12/2023</a:t>
            </a:fld>
            <a:endParaRPr lang="fr-FR"/>
          </a:p>
        </p:txBody>
      </p:sp>
      <p:sp>
        <p:nvSpPr>
          <p:cNvPr id="3" name="ZoneTexte 2">
            <a:extLst>
              <a:ext uri="{FF2B5EF4-FFF2-40B4-BE49-F238E27FC236}">
                <a16:creationId xmlns:a16="http://schemas.microsoft.com/office/drawing/2014/main" id="{FF453D42-C5F8-E2AB-FB6A-28C837868709}"/>
              </a:ext>
            </a:extLst>
          </p:cNvPr>
          <p:cNvSpPr txBox="1"/>
          <p:nvPr/>
        </p:nvSpPr>
        <p:spPr>
          <a:xfrm>
            <a:off x="357051" y="1497874"/>
            <a:ext cx="8703059" cy="824357"/>
          </a:xfrm>
          <a:prstGeom prst="rect">
            <a:avLst/>
          </a:prstGeom>
          <a:solidFill>
            <a:schemeClr val="accent3">
              <a:lumMod val="20000"/>
              <a:lumOff val="80000"/>
            </a:schemeClr>
          </a:solidFill>
        </p:spPr>
        <p:txBody>
          <a:bodyPr wrap="square" rtlCol="0" anchor="ctr">
            <a:noAutofit/>
          </a:bodyPr>
          <a:lstStyle/>
          <a:p>
            <a:pPr algn="ctr"/>
            <a:r>
              <a:rPr lang="fr-FR" sz="1600" dirty="0"/>
              <a:t>Englobe divers </a:t>
            </a:r>
            <a:r>
              <a:rPr lang="fr-FR" sz="1600" b="1" dirty="0"/>
              <a:t>ajustements de valeurs </a:t>
            </a:r>
            <a:r>
              <a:rPr lang="fr-FR" sz="1600" dirty="0"/>
              <a:t>effectués dans le domaine financier pour tenir compte de </a:t>
            </a:r>
            <a:r>
              <a:rPr lang="fr-FR" sz="1600" b="1" dirty="0"/>
              <a:t>différents types de risques</a:t>
            </a:r>
          </a:p>
        </p:txBody>
      </p:sp>
    </p:spTree>
    <p:extLst>
      <p:ext uri="{BB962C8B-B14F-4D97-AF65-F5344CB8AC3E}">
        <p14:creationId xmlns:p14="http://schemas.microsoft.com/office/powerpoint/2010/main" val="12209717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57051" y="2751293"/>
            <a:ext cx="1985555" cy="1501551"/>
          </a:xfrm>
        </p:spPr>
        <p:txBody>
          <a:bodyPr>
            <a:normAutofit lnSpcReduction="10000"/>
          </a:bodyPr>
          <a:lstStyle/>
          <a:p>
            <a:pPr lvl="1" algn="ctr">
              <a:lnSpc>
                <a:spcPct val="110000"/>
              </a:lnSpc>
            </a:pPr>
            <a:r>
              <a:rPr lang="fr-FR" sz="1600" b="1" dirty="0">
                <a:solidFill>
                  <a:schemeClr val="accent1"/>
                </a:solidFill>
              </a:rPr>
              <a:t>CVA </a:t>
            </a:r>
          </a:p>
          <a:p>
            <a:pPr lvl="1" algn="ctr">
              <a:lnSpc>
                <a:spcPct val="110000"/>
              </a:lnSpc>
            </a:pPr>
            <a:r>
              <a:rPr lang="fr-FR" sz="1400" dirty="0"/>
              <a:t>Mesure le risque de contrepartie, reflétant la </a:t>
            </a:r>
            <a:r>
              <a:rPr lang="fr-FR" sz="1400" b="1" dirty="0"/>
              <a:t>perte potentielle </a:t>
            </a:r>
            <a:r>
              <a:rPr lang="fr-FR" sz="1400" dirty="0"/>
              <a:t>due à la </a:t>
            </a:r>
            <a:r>
              <a:rPr lang="fr-FR" sz="1400" b="1" dirty="0"/>
              <a:t>défaillance d'une contrepartie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95</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a:t>
            </a:r>
          </a:p>
        </p:txBody>
      </p:sp>
      <p:sp>
        <p:nvSpPr>
          <p:cNvPr id="8" name="Espace réservé de la date 7">
            <a:extLst>
              <a:ext uri="{FF2B5EF4-FFF2-40B4-BE49-F238E27FC236}">
                <a16:creationId xmlns:a16="http://schemas.microsoft.com/office/drawing/2014/main" id="{63474EA3-FBF8-B7C1-1E6C-F71867EF3F16}"/>
              </a:ext>
            </a:extLst>
          </p:cNvPr>
          <p:cNvSpPr>
            <a:spLocks noGrp="1"/>
          </p:cNvSpPr>
          <p:nvPr>
            <p:ph type="dt" sz="half" idx="10"/>
          </p:nvPr>
        </p:nvSpPr>
        <p:spPr/>
        <p:txBody>
          <a:bodyPr/>
          <a:lstStyle/>
          <a:p>
            <a:fld id="{02D41192-C90B-416F-ADDD-B68472DAC946}" type="datetime1">
              <a:rPr lang="fr-FR" smtClean="0"/>
              <a:t>04/12/2023</a:t>
            </a:fld>
            <a:endParaRPr lang="fr-FR"/>
          </a:p>
        </p:txBody>
      </p:sp>
      <p:sp>
        <p:nvSpPr>
          <p:cNvPr id="3" name="ZoneTexte 2">
            <a:extLst>
              <a:ext uri="{FF2B5EF4-FFF2-40B4-BE49-F238E27FC236}">
                <a16:creationId xmlns:a16="http://schemas.microsoft.com/office/drawing/2014/main" id="{FF453D42-C5F8-E2AB-FB6A-28C837868709}"/>
              </a:ext>
            </a:extLst>
          </p:cNvPr>
          <p:cNvSpPr txBox="1"/>
          <p:nvPr/>
        </p:nvSpPr>
        <p:spPr>
          <a:xfrm>
            <a:off x="357051" y="1497874"/>
            <a:ext cx="8703059" cy="824357"/>
          </a:xfrm>
          <a:prstGeom prst="rect">
            <a:avLst/>
          </a:prstGeom>
          <a:solidFill>
            <a:schemeClr val="accent3">
              <a:lumMod val="20000"/>
              <a:lumOff val="80000"/>
            </a:schemeClr>
          </a:solidFill>
        </p:spPr>
        <p:txBody>
          <a:bodyPr wrap="square" rtlCol="0" anchor="ctr">
            <a:noAutofit/>
          </a:bodyPr>
          <a:lstStyle/>
          <a:p>
            <a:pPr algn="ctr"/>
            <a:r>
              <a:rPr lang="fr-FR" sz="1600" dirty="0"/>
              <a:t>Englobe divers </a:t>
            </a:r>
            <a:r>
              <a:rPr lang="fr-FR" sz="1600" b="1" dirty="0"/>
              <a:t>ajustements de valeurs </a:t>
            </a:r>
            <a:r>
              <a:rPr lang="fr-FR" sz="1600" dirty="0"/>
              <a:t>effectués dans le domaine financier pour tenir compte de </a:t>
            </a:r>
            <a:r>
              <a:rPr lang="fr-FR" sz="1600" b="1" dirty="0"/>
              <a:t>différents types de risques</a:t>
            </a:r>
          </a:p>
        </p:txBody>
      </p:sp>
      <p:sp>
        <p:nvSpPr>
          <p:cNvPr id="11" name="Espace réservé du contenu 1">
            <a:extLst>
              <a:ext uri="{FF2B5EF4-FFF2-40B4-BE49-F238E27FC236}">
                <a16:creationId xmlns:a16="http://schemas.microsoft.com/office/drawing/2014/main" id="{6DA286D8-E7EE-2323-AD82-C0524D0531EE}"/>
              </a:ext>
            </a:extLst>
          </p:cNvPr>
          <p:cNvSpPr txBox="1">
            <a:spLocks/>
          </p:cNvSpPr>
          <p:nvPr/>
        </p:nvSpPr>
        <p:spPr>
          <a:xfrm>
            <a:off x="2446746" y="2707749"/>
            <a:ext cx="2124891" cy="1768456"/>
          </a:xfrm>
          <a:prstGeom prst="rect">
            <a:avLst/>
          </a:prstGeom>
        </p:spPr>
        <p:txBody>
          <a:bodyPr vert="horz" lIns="91440" tIns="45720" rIns="91440" bIns="45720" rtlCol="0" anchor="ctr">
            <a:normAutofit fontScale="925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DVA</a:t>
            </a:r>
            <a:r>
              <a:rPr lang="fr-FR" sz="1600" dirty="0">
                <a:solidFill>
                  <a:schemeClr val="accent1"/>
                </a:solidFill>
              </a:rPr>
              <a:t> </a:t>
            </a:r>
          </a:p>
          <a:p>
            <a:pPr lvl="1" algn="ctr">
              <a:lnSpc>
                <a:spcPct val="110000"/>
              </a:lnSpc>
            </a:pPr>
            <a:r>
              <a:rPr lang="fr-FR" sz="1400" b="1" dirty="0"/>
              <a:t>Compense le risque </a:t>
            </a:r>
            <a:r>
              <a:rPr lang="fr-FR" sz="1400" dirty="0"/>
              <a:t>de crédit propre de l'entreprise en </a:t>
            </a:r>
            <a:r>
              <a:rPr lang="fr-FR" sz="1400" b="1" dirty="0"/>
              <a:t>ajustant la valeur </a:t>
            </a:r>
            <a:r>
              <a:rPr lang="fr-FR" sz="1400" dirty="0"/>
              <a:t>de ses dettes en fonction de son </a:t>
            </a:r>
            <a:r>
              <a:rPr lang="fr-FR" sz="1400" b="1" dirty="0"/>
              <a:t>propre risque de défaut</a:t>
            </a:r>
          </a:p>
        </p:txBody>
      </p:sp>
    </p:spTree>
    <p:extLst>
      <p:ext uri="{BB962C8B-B14F-4D97-AF65-F5344CB8AC3E}">
        <p14:creationId xmlns:p14="http://schemas.microsoft.com/office/powerpoint/2010/main" val="29807009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57051" y="2751293"/>
            <a:ext cx="1985555" cy="1501551"/>
          </a:xfrm>
        </p:spPr>
        <p:txBody>
          <a:bodyPr>
            <a:normAutofit lnSpcReduction="10000"/>
          </a:bodyPr>
          <a:lstStyle/>
          <a:p>
            <a:pPr lvl="1" algn="ctr">
              <a:lnSpc>
                <a:spcPct val="110000"/>
              </a:lnSpc>
            </a:pPr>
            <a:r>
              <a:rPr lang="fr-FR" sz="1600" b="1" dirty="0">
                <a:solidFill>
                  <a:schemeClr val="accent1"/>
                </a:solidFill>
              </a:rPr>
              <a:t>CVA </a:t>
            </a:r>
          </a:p>
          <a:p>
            <a:pPr lvl="1" algn="ctr">
              <a:lnSpc>
                <a:spcPct val="110000"/>
              </a:lnSpc>
            </a:pPr>
            <a:r>
              <a:rPr lang="fr-FR" sz="1400" dirty="0"/>
              <a:t>Mesure le risque de contrepartie, reflétant la </a:t>
            </a:r>
            <a:r>
              <a:rPr lang="fr-FR" sz="1400" b="1" dirty="0"/>
              <a:t>perte potentielle </a:t>
            </a:r>
            <a:r>
              <a:rPr lang="fr-FR" sz="1400" dirty="0"/>
              <a:t>due à la </a:t>
            </a:r>
            <a:r>
              <a:rPr lang="fr-FR" sz="1400" b="1" dirty="0"/>
              <a:t>défaillance d'une contrepartie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96</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a:t>
            </a:r>
          </a:p>
        </p:txBody>
      </p:sp>
      <p:sp>
        <p:nvSpPr>
          <p:cNvPr id="8" name="Espace réservé de la date 7">
            <a:extLst>
              <a:ext uri="{FF2B5EF4-FFF2-40B4-BE49-F238E27FC236}">
                <a16:creationId xmlns:a16="http://schemas.microsoft.com/office/drawing/2014/main" id="{63474EA3-FBF8-B7C1-1E6C-F71867EF3F16}"/>
              </a:ext>
            </a:extLst>
          </p:cNvPr>
          <p:cNvSpPr>
            <a:spLocks noGrp="1"/>
          </p:cNvSpPr>
          <p:nvPr>
            <p:ph type="dt" sz="half" idx="10"/>
          </p:nvPr>
        </p:nvSpPr>
        <p:spPr/>
        <p:txBody>
          <a:bodyPr/>
          <a:lstStyle/>
          <a:p>
            <a:fld id="{02D41192-C90B-416F-ADDD-B68472DAC946}" type="datetime1">
              <a:rPr lang="fr-FR" smtClean="0"/>
              <a:t>04/12/2023</a:t>
            </a:fld>
            <a:endParaRPr lang="fr-FR"/>
          </a:p>
        </p:txBody>
      </p:sp>
      <p:sp>
        <p:nvSpPr>
          <p:cNvPr id="3" name="ZoneTexte 2">
            <a:extLst>
              <a:ext uri="{FF2B5EF4-FFF2-40B4-BE49-F238E27FC236}">
                <a16:creationId xmlns:a16="http://schemas.microsoft.com/office/drawing/2014/main" id="{FF453D42-C5F8-E2AB-FB6A-28C837868709}"/>
              </a:ext>
            </a:extLst>
          </p:cNvPr>
          <p:cNvSpPr txBox="1"/>
          <p:nvPr/>
        </p:nvSpPr>
        <p:spPr>
          <a:xfrm>
            <a:off x="357051" y="1497874"/>
            <a:ext cx="8703059" cy="824357"/>
          </a:xfrm>
          <a:prstGeom prst="rect">
            <a:avLst/>
          </a:prstGeom>
          <a:solidFill>
            <a:schemeClr val="accent3">
              <a:lumMod val="20000"/>
              <a:lumOff val="80000"/>
            </a:schemeClr>
          </a:solidFill>
        </p:spPr>
        <p:txBody>
          <a:bodyPr wrap="square" rtlCol="0" anchor="ctr">
            <a:noAutofit/>
          </a:bodyPr>
          <a:lstStyle/>
          <a:p>
            <a:pPr algn="ctr"/>
            <a:r>
              <a:rPr lang="fr-FR" sz="1600" dirty="0"/>
              <a:t>Englobe divers </a:t>
            </a:r>
            <a:r>
              <a:rPr lang="fr-FR" sz="1600" b="1" dirty="0"/>
              <a:t>ajustements de valeurs </a:t>
            </a:r>
            <a:r>
              <a:rPr lang="fr-FR" sz="1600" dirty="0"/>
              <a:t>effectués dans le domaine financier pour tenir compte de </a:t>
            </a:r>
            <a:r>
              <a:rPr lang="fr-FR" sz="1600" b="1" dirty="0"/>
              <a:t>différents types de risques</a:t>
            </a:r>
          </a:p>
        </p:txBody>
      </p:sp>
      <p:sp>
        <p:nvSpPr>
          <p:cNvPr id="11" name="Espace réservé du contenu 1">
            <a:extLst>
              <a:ext uri="{FF2B5EF4-FFF2-40B4-BE49-F238E27FC236}">
                <a16:creationId xmlns:a16="http://schemas.microsoft.com/office/drawing/2014/main" id="{6DA286D8-E7EE-2323-AD82-C0524D0531EE}"/>
              </a:ext>
            </a:extLst>
          </p:cNvPr>
          <p:cNvSpPr txBox="1">
            <a:spLocks/>
          </p:cNvSpPr>
          <p:nvPr/>
        </p:nvSpPr>
        <p:spPr>
          <a:xfrm>
            <a:off x="2446746" y="2707749"/>
            <a:ext cx="2124891" cy="1768456"/>
          </a:xfrm>
          <a:prstGeom prst="rect">
            <a:avLst/>
          </a:prstGeom>
        </p:spPr>
        <p:txBody>
          <a:bodyPr vert="horz" lIns="91440" tIns="45720" rIns="91440" bIns="45720" rtlCol="0" anchor="ctr">
            <a:normAutofit fontScale="925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DVA</a:t>
            </a:r>
            <a:r>
              <a:rPr lang="fr-FR" sz="1600" dirty="0">
                <a:solidFill>
                  <a:schemeClr val="accent1"/>
                </a:solidFill>
              </a:rPr>
              <a:t> </a:t>
            </a:r>
          </a:p>
          <a:p>
            <a:pPr lvl="1" algn="ctr">
              <a:lnSpc>
                <a:spcPct val="110000"/>
              </a:lnSpc>
            </a:pPr>
            <a:r>
              <a:rPr lang="fr-FR" sz="1400" b="1" dirty="0"/>
              <a:t>Compense le risque </a:t>
            </a:r>
            <a:r>
              <a:rPr lang="fr-FR" sz="1400" dirty="0"/>
              <a:t>de crédit propre de l'entreprise en </a:t>
            </a:r>
            <a:r>
              <a:rPr lang="fr-FR" sz="1400" b="1" dirty="0"/>
              <a:t>ajustant la valeur </a:t>
            </a:r>
            <a:r>
              <a:rPr lang="fr-FR" sz="1400" dirty="0"/>
              <a:t>de ses dettes en fonction de son </a:t>
            </a:r>
            <a:r>
              <a:rPr lang="fr-FR" sz="1400" b="1" dirty="0"/>
              <a:t>propre risque de défaut</a:t>
            </a:r>
          </a:p>
        </p:txBody>
      </p:sp>
      <p:sp>
        <p:nvSpPr>
          <p:cNvPr id="12" name="Espace réservé du contenu 1">
            <a:extLst>
              <a:ext uri="{FF2B5EF4-FFF2-40B4-BE49-F238E27FC236}">
                <a16:creationId xmlns:a16="http://schemas.microsoft.com/office/drawing/2014/main" id="{F97A635F-DD3F-B97A-8D65-EB03B8BA7832}"/>
              </a:ext>
            </a:extLst>
          </p:cNvPr>
          <p:cNvSpPr txBox="1">
            <a:spLocks/>
          </p:cNvSpPr>
          <p:nvPr/>
        </p:nvSpPr>
        <p:spPr>
          <a:xfrm>
            <a:off x="4675777" y="2794835"/>
            <a:ext cx="2124891" cy="1681370"/>
          </a:xfrm>
          <a:prstGeom prst="rect">
            <a:avLst/>
          </a:prstGeom>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FVA</a:t>
            </a:r>
            <a:r>
              <a:rPr lang="fr-FR" sz="1600" dirty="0">
                <a:solidFill>
                  <a:schemeClr val="accent1"/>
                </a:solidFill>
              </a:rPr>
              <a:t> </a:t>
            </a:r>
          </a:p>
          <a:p>
            <a:pPr lvl="1" algn="ctr">
              <a:lnSpc>
                <a:spcPct val="110000"/>
              </a:lnSpc>
            </a:pPr>
            <a:r>
              <a:rPr lang="fr-FR" sz="1400" dirty="0"/>
              <a:t>Prend en compte le </a:t>
            </a:r>
            <a:r>
              <a:rPr lang="fr-FR" sz="1400" b="1" dirty="0"/>
              <a:t>coût de financement </a:t>
            </a:r>
            <a:r>
              <a:rPr lang="fr-FR" sz="1400" dirty="0"/>
              <a:t>des transactions, ajustant la </a:t>
            </a:r>
            <a:r>
              <a:rPr lang="fr-FR" sz="1400" b="1" dirty="0"/>
              <a:t>valorisation</a:t>
            </a:r>
            <a:r>
              <a:rPr lang="fr-FR" sz="1400" dirty="0"/>
              <a:t> pour refléter le </a:t>
            </a:r>
            <a:r>
              <a:rPr lang="fr-FR" sz="1400" b="1" dirty="0"/>
              <a:t>coût du capital nécessaire</a:t>
            </a:r>
          </a:p>
        </p:txBody>
      </p:sp>
    </p:spTree>
    <p:extLst>
      <p:ext uri="{BB962C8B-B14F-4D97-AF65-F5344CB8AC3E}">
        <p14:creationId xmlns:p14="http://schemas.microsoft.com/office/powerpoint/2010/main" val="38034205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57051" y="2751293"/>
            <a:ext cx="1985555" cy="1501551"/>
          </a:xfrm>
        </p:spPr>
        <p:txBody>
          <a:bodyPr>
            <a:normAutofit lnSpcReduction="10000"/>
          </a:bodyPr>
          <a:lstStyle/>
          <a:p>
            <a:pPr lvl="1" algn="ctr">
              <a:lnSpc>
                <a:spcPct val="110000"/>
              </a:lnSpc>
            </a:pPr>
            <a:r>
              <a:rPr lang="fr-FR" sz="1600" b="1" dirty="0">
                <a:solidFill>
                  <a:schemeClr val="accent1"/>
                </a:solidFill>
              </a:rPr>
              <a:t>CVA </a:t>
            </a:r>
          </a:p>
          <a:p>
            <a:pPr lvl="1" algn="ctr">
              <a:lnSpc>
                <a:spcPct val="110000"/>
              </a:lnSpc>
            </a:pPr>
            <a:r>
              <a:rPr lang="fr-FR" sz="1400" dirty="0"/>
              <a:t>Mesure le risque de contrepartie, reflétant la </a:t>
            </a:r>
            <a:r>
              <a:rPr lang="fr-FR" sz="1400" b="1" dirty="0"/>
              <a:t>perte potentielle </a:t>
            </a:r>
            <a:r>
              <a:rPr lang="fr-FR" sz="1400" dirty="0"/>
              <a:t>due à la </a:t>
            </a:r>
            <a:r>
              <a:rPr lang="fr-FR" sz="1400" b="1" dirty="0"/>
              <a:t>défaillance d'une contrepartie</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97</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a:t>
            </a:r>
          </a:p>
        </p:txBody>
      </p:sp>
      <p:sp>
        <p:nvSpPr>
          <p:cNvPr id="8" name="Espace réservé de la date 7">
            <a:extLst>
              <a:ext uri="{FF2B5EF4-FFF2-40B4-BE49-F238E27FC236}">
                <a16:creationId xmlns:a16="http://schemas.microsoft.com/office/drawing/2014/main" id="{63474EA3-FBF8-B7C1-1E6C-F71867EF3F16}"/>
              </a:ext>
            </a:extLst>
          </p:cNvPr>
          <p:cNvSpPr>
            <a:spLocks noGrp="1"/>
          </p:cNvSpPr>
          <p:nvPr>
            <p:ph type="dt" sz="half" idx="10"/>
          </p:nvPr>
        </p:nvSpPr>
        <p:spPr/>
        <p:txBody>
          <a:bodyPr/>
          <a:lstStyle/>
          <a:p>
            <a:fld id="{02D41192-C90B-416F-ADDD-B68472DAC946}" type="datetime1">
              <a:rPr lang="fr-FR" smtClean="0"/>
              <a:t>04/12/2023</a:t>
            </a:fld>
            <a:endParaRPr lang="fr-FR"/>
          </a:p>
        </p:txBody>
      </p:sp>
      <p:sp>
        <p:nvSpPr>
          <p:cNvPr id="3" name="ZoneTexte 2">
            <a:extLst>
              <a:ext uri="{FF2B5EF4-FFF2-40B4-BE49-F238E27FC236}">
                <a16:creationId xmlns:a16="http://schemas.microsoft.com/office/drawing/2014/main" id="{FF453D42-C5F8-E2AB-FB6A-28C837868709}"/>
              </a:ext>
            </a:extLst>
          </p:cNvPr>
          <p:cNvSpPr txBox="1"/>
          <p:nvPr/>
        </p:nvSpPr>
        <p:spPr>
          <a:xfrm>
            <a:off x="357051" y="1497874"/>
            <a:ext cx="8703059" cy="824357"/>
          </a:xfrm>
          <a:prstGeom prst="rect">
            <a:avLst/>
          </a:prstGeom>
          <a:solidFill>
            <a:schemeClr val="accent3">
              <a:lumMod val="20000"/>
              <a:lumOff val="80000"/>
            </a:schemeClr>
          </a:solidFill>
        </p:spPr>
        <p:txBody>
          <a:bodyPr wrap="square" rtlCol="0" anchor="ctr">
            <a:noAutofit/>
          </a:bodyPr>
          <a:lstStyle/>
          <a:p>
            <a:pPr algn="ctr"/>
            <a:r>
              <a:rPr lang="fr-FR" sz="1600" dirty="0"/>
              <a:t>Englobe divers </a:t>
            </a:r>
            <a:r>
              <a:rPr lang="fr-FR" sz="1600" b="1" dirty="0"/>
              <a:t>ajustements de valeurs </a:t>
            </a:r>
            <a:r>
              <a:rPr lang="fr-FR" sz="1600" dirty="0"/>
              <a:t>effectués dans le domaine financier pour tenir compte de </a:t>
            </a:r>
            <a:r>
              <a:rPr lang="fr-FR" sz="1600" b="1" dirty="0"/>
              <a:t>différents types de risques</a:t>
            </a:r>
          </a:p>
        </p:txBody>
      </p:sp>
      <p:sp>
        <p:nvSpPr>
          <p:cNvPr id="11" name="Espace réservé du contenu 1">
            <a:extLst>
              <a:ext uri="{FF2B5EF4-FFF2-40B4-BE49-F238E27FC236}">
                <a16:creationId xmlns:a16="http://schemas.microsoft.com/office/drawing/2014/main" id="{6DA286D8-E7EE-2323-AD82-C0524D0531EE}"/>
              </a:ext>
            </a:extLst>
          </p:cNvPr>
          <p:cNvSpPr txBox="1">
            <a:spLocks/>
          </p:cNvSpPr>
          <p:nvPr/>
        </p:nvSpPr>
        <p:spPr>
          <a:xfrm>
            <a:off x="2446746" y="2707749"/>
            <a:ext cx="2124891" cy="1768456"/>
          </a:xfrm>
          <a:prstGeom prst="rect">
            <a:avLst/>
          </a:prstGeom>
        </p:spPr>
        <p:txBody>
          <a:bodyPr vert="horz" lIns="91440" tIns="45720" rIns="91440" bIns="45720" rtlCol="0" anchor="ctr">
            <a:normAutofit fontScale="92500"/>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DVA</a:t>
            </a:r>
            <a:r>
              <a:rPr lang="fr-FR" sz="1600" dirty="0">
                <a:solidFill>
                  <a:schemeClr val="accent1"/>
                </a:solidFill>
              </a:rPr>
              <a:t> </a:t>
            </a:r>
          </a:p>
          <a:p>
            <a:pPr lvl="1" algn="ctr">
              <a:lnSpc>
                <a:spcPct val="110000"/>
              </a:lnSpc>
            </a:pPr>
            <a:r>
              <a:rPr lang="fr-FR" sz="1400" b="1" dirty="0"/>
              <a:t>Compense le risque </a:t>
            </a:r>
            <a:r>
              <a:rPr lang="fr-FR" sz="1400" dirty="0"/>
              <a:t>de crédit propre de l'entreprise en </a:t>
            </a:r>
            <a:r>
              <a:rPr lang="fr-FR" sz="1400" b="1" dirty="0"/>
              <a:t>ajustant la valeur </a:t>
            </a:r>
            <a:r>
              <a:rPr lang="fr-FR" sz="1400" dirty="0"/>
              <a:t>de ses dettes en fonction de son </a:t>
            </a:r>
            <a:r>
              <a:rPr lang="fr-FR" sz="1400" b="1" dirty="0"/>
              <a:t>propre risque de défaut</a:t>
            </a:r>
          </a:p>
        </p:txBody>
      </p:sp>
      <p:sp>
        <p:nvSpPr>
          <p:cNvPr id="12" name="Espace réservé du contenu 1">
            <a:extLst>
              <a:ext uri="{FF2B5EF4-FFF2-40B4-BE49-F238E27FC236}">
                <a16:creationId xmlns:a16="http://schemas.microsoft.com/office/drawing/2014/main" id="{F97A635F-DD3F-B97A-8D65-EB03B8BA7832}"/>
              </a:ext>
            </a:extLst>
          </p:cNvPr>
          <p:cNvSpPr txBox="1">
            <a:spLocks/>
          </p:cNvSpPr>
          <p:nvPr/>
        </p:nvSpPr>
        <p:spPr>
          <a:xfrm>
            <a:off x="4675777" y="2794835"/>
            <a:ext cx="2124891" cy="1681370"/>
          </a:xfrm>
          <a:prstGeom prst="rect">
            <a:avLst/>
          </a:prstGeom>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FVA</a:t>
            </a:r>
            <a:r>
              <a:rPr lang="fr-FR" sz="1600" dirty="0">
                <a:solidFill>
                  <a:schemeClr val="accent1"/>
                </a:solidFill>
              </a:rPr>
              <a:t> </a:t>
            </a:r>
          </a:p>
          <a:p>
            <a:pPr lvl="1" algn="ctr">
              <a:lnSpc>
                <a:spcPct val="110000"/>
              </a:lnSpc>
            </a:pPr>
            <a:r>
              <a:rPr lang="fr-FR" sz="1400" dirty="0"/>
              <a:t>Prend en compte le </a:t>
            </a:r>
            <a:r>
              <a:rPr lang="fr-FR" sz="1400" b="1" dirty="0"/>
              <a:t>coût de financement </a:t>
            </a:r>
            <a:r>
              <a:rPr lang="fr-FR" sz="1400" dirty="0"/>
              <a:t>des transactions, ajustant la </a:t>
            </a:r>
            <a:r>
              <a:rPr lang="fr-FR" sz="1400" b="1" dirty="0"/>
              <a:t>valorisation</a:t>
            </a:r>
            <a:r>
              <a:rPr lang="fr-FR" sz="1400" dirty="0"/>
              <a:t> pour refléter le </a:t>
            </a:r>
            <a:r>
              <a:rPr lang="fr-FR" sz="1400" b="1" dirty="0"/>
              <a:t>coût du capital nécessaire</a:t>
            </a:r>
          </a:p>
        </p:txBody>
      </p:sp>
      <p:sp>
        <p:nvSpPr>
          <p:cNvPr id="13" name="Espace réservé du contenu 1">
            <a:extLst>
              <a:ext uri="{FF2B5EF4-FFF2-40B4-BE49-F238E27FC236}">
                <a16:creationId xmlns:a16="http://schemas.microsoft.com/office/drawing/2014/main" id="{66EE1529-6799-AC07-5402-89830086D59A}"/>
              </a:ext>
            </a:extLst>
          </p:cNvPr>
          <p:cNvSpPr txBox="1">
            <a:spLocks/>
          </p:cNvSpPr>
          <p:nvPr/>
        </p:nvSpPr>
        <p:spPr>
          <a:xfrm>
            <a:off x="6893750" y="2751292"/>
            <a:ext cx="2166360" cy="1501551"/>
          </a:xfrm>
          <a:prstGeom prst="rect">
            <a:avLst/>
          </a:prstGeom>
        </p:spPr>
        <p:txBody>
          <a:bodyPr vert="horz" lIns="91440" tIns="45720" rIns="91440" bIns="45720" rtlCol="0" anchor="ctr">
            <a:noAutofit/>
          </a:bodyPr>
          <a:lstStyle>
            <a:lvl1pPr marL="0" indent="0" algn="l" defTabSz="617220" rtl="0" eaLnBrk="1" latinLnBrk="0" hangingPunct="1">
              <a:lnSpc>
                <a:spcPct val="90000"/>
              </a:lnSpc>
              <a:spcBef>
                <a:spcPts val="1800"/>
              </a:spcBef>
              <a:buFont typeface="Arial" panose="020B0604020202020204" pitchFamily="34" charset="0"/>
              <a:buNone/>
              <a:defRPr sz="1400" b="1" kern="1200">
                <a:solidFill>
                  <a:schemeClr val="accent1"/>
                </a:solidFill>
                <a:latin typeface="+mn-lt"/>
                <a:ea typeface="+mn-ea"/>
                <a:cs typeface="+mn-cs"/>
              </a:defRPr>
            </a:lvl1pPr>
            <a:lvl2pPr marL="0" indent="0" algn="l" defTabSz="617220" rtl="0" eaLnBrk="1" latinLnBrk="0" hangingPunct="1">
              <a:lnSpc>
                <a:spcPct val="90000"/>
              </a:lnSpc>
              <a:spcBef>
                <a:spcPts val="338"/>
              </a:spcBef>
              <a:buFont typeface="Arial" panose="020B0604020202020204" pitchFamily="34" charset="0"/>
              <a:buNone/>
              <a:defRPr sz="1200" kern="1200">
                <a:solidFill>
                  <a:schemeClr val="tx1"/>
                </a:solidFill>
                <a:latin typeface="+mn-lt"/>
                <a:ea typeface="+mn-ea"/>
                <a:cs typeface="+mn-cs"/>
              </a:defRPr>
            </a:lvl2pPr>
            <a:lvl3pPr marL="889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3pPr>
            <a:lvl4pPr marL="1778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4pPr>
            <a:lvl5pPr marL="266700" indent="-88900" algn="l" defTabSz="617220" rtl="0" eaLnBrk="1" latinLnBrk="0" hangingPunct="1">
              <a:lnSpc>
                <a:spcPct val="90000"/>
              </a:lnSpc>
              <a:spcBef>
                <a:spcPts val="338"/>
              </a:spcBef>
              <a:buFont typeface="Arial" panose="020B0604020202020204" pitchFamily="34" charset="0"/>
              <a:buChar char="•"/>
              <a:defRPr sz="1200"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lvl="1" algn="ctr">
              <a:lnSpc>
                <a:spcPct val="110000"/>
              </a:lnSpc>
            </a:pPr>
            <a:r>
              <a:rPr lang="fr-FR" sz="1600" b="1" dirty="0">
                <a:solidFill>
                  <a:schemeClr val="accent1"/>
                </a:solidFill>
              </a:rPr>
              <a:t>MVA</a:t>
            </a:r>
            <a:r>
              <a:rPr lang="fr-FR" sz="1600" dirty="0"/>
              <a:t> </a:t>
            </a:r>
          </a:p>
          <a:p>
            <a:pPr lvl="1" algn="ctr">
              <a:lnSpc>
                <a:spcPct val="110000"/>
              </a:lnSpc>
            </a:pPr>
            <a:r>
              <a:rPr lang="fr-FR" sz="1400" dirty="0"/>
              <a:t>Tient compte du </a:t>
            </a:r>
            <a:r>
              <a:rPr lang="fr-FR" sz="1400" b="1" dirty="0"/>
              <a:t>coût du capital nécessaire </a:t>
            </a:r>
            <a:r>
              <a:rPr lang="fr-FR" sz="1400" dirty="0"/>
              <a:t>pour maintenir une </a:t>
            </a:r>
            <a:r>
              <a:rPr lang="fr-FR" sz="1400" b="1" dirty="0"/>
              <a:t>position dérivée</a:t>
            </a:r>
            <a:r>
              <a:rPr lang="fr-FR" sz="1400" dirty="0"/>
              <a:t> dans le portefeuille</a:t>
            </a:r>
          </a:p>
        </p:txBody>
      </p:sp>
    </p:spTree>
    <p:extLst>
      <p:ext uri="{BB962C8B-B14F-4D97-AF65-F5344CB8AC3E}">
        <p14:creationId xmlns:p14="http://schemas.microsoft.com/office/powerpoint/2010/main" val="676732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3A6C907C-70C7-25CB-3305-CA6454DB744A}"/>
              </a:ext>
            </a:extLst>
          </p:cNvPr>
          <p:cNvSpPr>
            <a:spLocks noGrp="1"/>
          </p:cNvSpPr>
          <p:nvPr>
            <p:ph idx="1"/>
          </p:nvPr>
        </p:nvSpPr>
        <p:spPr>
          <a:xfrm>
            <a:off x="453121" y="3064850"/>
            <a:ext cx="2520000" cy="1271407"/>
          </a:xfrm>
        </p:spPr>
        <p:txBody>
          <a:bodyPr>
            <a:normAutofit/>
          </a:bodyPr>
          <a:lstStyle/>
          <a:p>
            <a:pPr algn="ctr"/>
            <a:r>
              <a:rPr lang="fr-FR" b="0" dirty="0">
                <a:solidFill>
                  <a:schemeClr val="tx1"/>
                </a:solidFill>
              </a:rPr>
              <a:t>Permettent </a:t>
            </a:r>
            <a:r>
              <a:rPr lang="fr-FR" dirty="0">
                <a:solidFill>
                  <a:schemeClr val="tx1"/>
                </a:solidFill>
              </a:rPr>
              <a:t>d'améliorer la qualité</a:t>
            </a:r>
            <a:r>
              <a:rPr lang="fr-FR" b="0" dirty="0">
                <a:solidFill>
                  <a:schemeClr val="tx1"/>
                </a:solidFill>
              </a:rPr>
              <a:t> des décisions financières en prenant en compte les </a:t>
            </a:r>
            <a:r>
              <a:rPr lang="fr-FR" dirty="0">
                <a:solidFill>
                  <a:schemeClr val="tx1"/>
                </a:solidFill>
              </a:rPr>
              <a:t>divers risques </a:t>
            </a:r>
            <a:r>
              <a:rPr lang="fr-FR" b="0" dirty="0">
                <a:solidFill>
                  <a:schemeClr val="tx1"/>
                </a:solidFill>
              </a:rPr>
              <a:t>associés aux transactions</a:t>
            </a:r>
          </a:p>
          <a:p>
            <a:pPr algn="ctr"/>
            <a:endParaRPr lang="fr-FR" sz="1600" dirty="0"/>
          </a:p>
        </p:txBody>
      </p:sp>
      <p:sp>
        <p:nvSpPr>
          <p:cNvPr id="3" name="Espace réservé de la date 2">
            <a:extLst>
              <a:ext uri="{FF2B5EF4-FFF2-40B4-BE49-F238E27FC236}">
                <a16:creationId xmlns:a16="http://schemas.microsoft.com/office/drawing/2014/main" id="{1BBBECDB-E7DE-DA7C-FBDF-F670157EF5A9}"/>
              </a:ext>
            </a:extLst>
          </p:cNvPr>
          <p:cNvSpPr>
            <a:spLocks noGrp="1"/>
          </p:cNvSpPr>
          <p:nvPr>
            <p:ph type="dt" sz="half" idx="10"/>
          </p:nvPr>
        </p:nvSpPr>
        <p:spPr/>
        <p:txBody>
          <a:bodyPr/>
          <a:lstStyle/>
          <a:p>
            <a:fld id="{1139FC8F-CC78-4495-931A-99F10020B612}" type="datetime1">
              <a:rPr lang="fr-FR" smtClean="0"/>
              <a:t>03/12/2023</a:t>
            </a:fld>
            <a:endParaRPr lang="fr-FR"/>
          </a:p>
        </p:txBody>
      </p:sp>
      <p:sp>
        <p:nvSpPr>
          <p:cNvPr id="4" name="Espace réservé du pied de page 3">
            <a:extLst>
              <a:ext uri="{FF2B5EF4-FFF2-40B4-BE49-F238E27FC236}">
                <a16:creationId xmlns:a16="http://schemas.microsoft.com/office/drawing/2014/main" id="{C9E20B16-C76E-1071-AB48-7F826C952EB1}"/>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C89CC1BE-58DB-59DB-6F77-C9CF8E134A1F}"/>
              </a:ext>
            </a:extLst>
          </p:cNvPr>
          <p:cNvSpPr>
            <a:spLocks noGrp="1"/>
          </p:cNvSpPr>
          <p:nvPr>
            <p:ph type="sldNum" sz="quarter" idx="12"/>
          </p:nvPr>
        </p:nvSpPr>
        <p:spPr/>
        <p:txBody>
          <a:bodyPr/>
          <a:lstStyle/>
          <a:p>
            <a:fld id="{9C1A82F2-75C4-42C2-8E93-FEFE8959BC01}" type="slidenum">
              <a:rPr lang="fr-FR" smtClean="0"/>
              <a:pPr/>
              <a:t>98</a:t>
            </a:fld>
            <a:endParaRPr lang="fr-FR"/>
          </a:p>
        </p:txBody>
      </p:sp>
      <p:sp>
        <p:nvSpPr>
          <p:cNvPr id="6" name="Titre 5">
            <a:extLst>
              <a:ext uri="{FF2B5EF4-FFF2-40B4-BE49-F238E27FC236}">
                <a16:creationId xmlns:a16="http://schemas.microsoft.com/office/drawing/2014/main" id="{FFE28C78-3233-D23A-45E3-33633F83965F}"/>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4630E37F-2EDB-649D-4EFF-4FCCC811E1C4}"/>
              </a:ext>
            </a:extLst>
          </p:cNvPr>
          <p:cNvSpPr>
            <a:spLocks noGrp="1"/>
          </p:cNvSpPr>
          <p:nvPr>
            <p:ph type="body" sz="quarter" idx="13"/>
          </p:nvPr>
        </p:nvSpPr>
        <p:spPr/>
        <p:txBody>
          <a:bodyPr/>
          <a:lstStyle/>
          <a:p>
            <a:r>
              <a:rPr lang="fr-FR" b="1" dirty="0"/>
              <a:t>Les ajustements de Valeurs (XVA), leur importance</a:t>
            </a:r>
          </a:p>
          <a:p>
            <a:endParaRPr lang="fr-FR" dirty="0"/>
          </a:p>
        </p:txBody>
      </p:sp>
      <p:sp>
        <p:nvSpPr>
          <p:cNvPr id="8" name="Espace réservé du contenu 7">
            <a:extLst>
              <a:ext uri="{FF2B5EF4-FFF2-40B4-BE49-F238E27FC236}">
                <a16:creationId xmlns:a16="http://schemas.microsoft.com/office/drawing/2014/main" id="{96731C8E-B553-47A6-5F35-D312353488FF}"/>
              </a:ext>
            </a:extLst>
          </p:cNvPr>
          <p:cNvSpPr>
            <a:spLocks noGrp="1"/>
          </p:cNvSpPr>
          <p:nvPr>
            <p:ph idx="14"/>
          </p:nvPr>
        </p:nvSpPr>
        <p:spPr>
          <a:xfrm>
            <a:off x="3216016" y="3017621"/>
            <a:ext cx="2520000" cy="1719842"/>
          </a:xfrm>
        </p:spPr>
        <p:txBody>
          <a:bodyPr>
            <a:normAutofit/>
          </a:bodyPr>
          <a:lstStyle/>
          <a:p>
            <a:pPr algn="ctr"/>
            <a:r>
              <a:rPr lang="fr-FR" b="0" dirty="0">
                <a:solidFill>
                  <a:schemeClr val="tx1"/>
                </a:solidFill>
              </a:rPr>
              <a:t>Requis par les </a:t>
            </a:r>
            <a:r>
              <a:rPr lang="fr-FR" dirty="0">
                <a:solidFill>
                  <a:schemeClr val="tx1"/>
                </a:solidFill>
              </a:rPr>
              <a:t>régulateurs </a:t>
            </a:r>
            <a:r>
              <a:rPr lang="fr-FR" b="0" dirty="0">
                <a:solidFill>
                  <a:schemeClr val="tx1"/>
                </a:solidFill>
              </a:rPr>
              <a:t>pour garantir que les institutions financières </a:t>
            </a:r>
            <a:r>
              <a:rPr lang="fr-FR" dirty="0">
                <a:solidFill>
                  <a:schemeClr val="tx1"/>
                </a:solidFill>
              </a:rPr>
              <a:t>reflètent correctement </a:t>
            </a:r>
            <a:r>
              <a:rPr lang="fr-FR" b="0" dirty="0">
                <a:solidFill>
                  <a:schemeClr val="tx1"/>
                </a:solidFill>
              </a:rPr>
              <a:t>les risques dans leurs états financiers</a:t>
            </a:r>
          </a:p>
        </p:txBody>
      </p:sp>
      <p:sp>
        <p:nvSpPr>
          <p:cNvPr id="9" name="Espace réservé du contenu 8">
            <a:extLst>
              <a:ext uri="{FF2B5EF4-FFF2-40B4-BE49-F238E27FC236}">
                <a16:creationId xmlns:a16="http://schemas.microsoft.com/office/drawing/2014/main" id="{499FEA1B-B583-3F21-4D91-86F24A6639E9}"/>
              </a:ext>
            </a:extLst>
          </p:cNvPr>
          <p:cNvSpPr>
            <a:spLocks noGrp="1"/>
          </p:cNvSpPr>
          <p:nvPr>
            <p:ph idx="15"/>
          </p:nvPr>
        </p:nvSpPr>
        <p:spPr>
          <a:xfrm>
            <a:off x="5961228" y="3017621"/>
            <a:ext cx="3008601" cy="2015933"/>
          </a:xfrm>
        </p:spPr>
        <p:txBody>
          <a:bodyPr>
            <a:normAutofit/>
          </a:bodyPr>
          <a:lstStyle/>
          <a:p>
            <a:pPr algn="ctr"/>
            <a:r>
              <a:rPr lang="fr-FR" b="0" dirty="0">
                <a:solidFill>
                  <a:schemeClr val="tx1"/>
                </a:solidFill>
              </a:rPr>
              <a:t>Aident les institutions financières à </a:t>
            </a:r>
            <a:r>
              <a:rPr lang="fr-FR" dirty="0">
                <a:solidFill>
                  <a:schemeClr val="tx1"/>
                </a:solidFill>
              </a:rPr>
              <a:t>optimiser leur portefeuille</a:t>
            </a:r>
            <a:r>
              <a:rPr lang="fr-FR" b="0" dirty="0">
                <a:solidFill>
                  <a:schemeClr val="tx1"/>
                </a:solidFill>
              </a:rPr>
              <a:t> en évaluant les </a:t>
            </a:r>
            <a:r>
              <a:rPr lang="fr-FR" dirty="0">
                <a:solidFill>
                  <a:schemeClr val="tx1"/>
                </a:solidFill>
              </a:rPr>
              <a:t>coûts</a:t>
            </a:r>
            <a:r>
              <a:rPr lang="fr-FR" b="0" dirty="0">
                <a:solidFill>
                  <a:schemeClr val="tx1"/>
                </a:solidFill>
              </a:rPr>
              <a:t> et les </a:t>
            </a:r>
            <a:r>
              <a:rPr lang="fr-FR" dirty="0">
                <a:solidFill>
                  <a:schemeClr val="tx1"/>
                </a:solidFill>
              </a:rPr>
              <a:t>avantages </a:t>
            </a:r>
            <a:r>
              <a:rPr lang="fr-FR" b="0" dirty="0">
                <a:solidFill>
                  <a:schemeClr val="tx1"/>
                </a:solidFill>
              </a:rPr>
              <a:t>associés à chaque transaction</a:t>
            </a:r>
          </a:p>
          <a:p>
            <a:pPr algn="ctr"/>
            <a:endParaRPr lang="fr-FR" sz="1600" dirty="0"/>
          </a:p>
        </p:txBody>
      </p:sp>
      <p:sp>
        <p:nvSpPr>
          <p:cNvPr id="10" name="Espace réservé du texte 9">
            <a:extLst>
              <a:ext uri="{FF2B5EF4-FFF2-40B4-BE49-F238E27FC236}">
                <a16:creationId xmlns:a16="http://schemas.microsoft.com/office/drawing/2014/main" id="{BBF824D0-F9A2-4D72-BF4A-092C14FAB73E}"/>
              </a:ext>
            </a:extLst>
          </p:cNvPr>
          <p:cNvSpPr>
            <a:spLocks noGrp="1"/>
          </p:cNvSpPr>
          <p:nvPr>
            <p:ph type="body" sz="quarter" idx="16"/>
          </p:nvPr>
        </p:nvSpPr>
        <p:spPr>
          <a:xfrm>
            <a:off x="454025" y="2370897"/>
            <a:ext cx="2519096" cy="646724"/>
          </a:xfrm>
        </p:spPr>
        <p:txBody>
          <a:bodyPr>
            <a:normAutofit/>
          </a:bodyPr>
          <a:lstStyle/>
          <a:p>
            <a:pPr algn="ctr"/>
            <a:r>
              <a:rPr lang="fr-FR" sz="1600" dirty="0">
                <a:solidFill>
                  <a:schemeClr val="accent1"/>
                </a:solidFill>
              </a:rPr>
              <a:t>Optimisation des décisions </a:t>
            </a:r>
          </a:p>
        </p:txBody>
      </p:sp>
      <p:sp>
        <p:nvSpPr>
          <p:cNvPr id="11" name="Espace réservé du texte 10">
            <a:extLst>
              <a:ext uri="{FF2B5EF4-FFF2-40B4-BE49-F238E27FC236}">
                <a16:creationId xmlns:a16="http://schemas.microsoft.com/office/drawing/2014/main" id="{FB2C7467-09E4-A14F-2B4E-D707A016795A}"/>
              </a:ext>
            </a:extLst>
          </p:cNvPr>
          <p:cNvSpPr>
            <a:spLocks noGrp="1"/>
          </p:cNvSpPr>
          <p:nvPr>
            <p:ph type="body" sz="quarter" idx="17"/>
          </p:nvPr>
        </p:nvSpPr>
        <p:spPr>
          <a:xfrm>
            <a:off x="3233994" y="2370897"/>
            <a:ext cx="2519096" cy="646724"/>
          </a:xfrm>
        </p:spPr>
        <p:txBody>
          <a:bodyPr>
            <a:normAutofit/>
          </a:bodyPr>
          <a:lstStyle/>
          <a:p>
            <a:pPr algn="ctr"/>
            <a:r>
              <a:rPr lang="fr-FR" sz="1600" dirty="0">
                <a:solidFill>
                  <a:schemeClr val="accent1"/>
                </a:solidFill>
              </a:rPr>
              <a:t>Conformité réglementaire </a:t>
            </a:r>
          </a:p>
        </p:txBody>
      </p:sp>
      <p:sp>
        <p:nvSpPr>
          <p:cNvPr id="12" name="Espace réservé du texte 11">
            <a:extLst>
              <a:ext uri="{FF2B5EF4-FFF2-40B4-BE49-F238E27FC236}">
                <a16:creationId xmlns:a16="http://schemas.microsoft.com/office/drawing/2014/main" id="{70A8530E-5F42-1CB1-DDBC-2CD773AFD0B6}"/>
              </a:ext>
            </a:extLst>
          </p:cNvPr>
          <p:cNvSpPr>
            <a:spLocks noGrp="1"/>
          </p:cNvSpPr>
          <p:nvPr>
            <p:ph type="body" sz="quarter" idx="18"/>
          </p:nvPr>
        </p:nvSpPr>
        <p:spPr>
          <a:xfrm>
            <a:off x="6240853" y="2418126"/>
            <a:ext cx="2519096" cy="646724"/>
          </a:xfrm>
        </p:spPr>
        <p:txBody>
          <a:bodyPr>
            <a:normAutofit/>
          </a:bodyPr>
          <a:lstStyle/>
          <a:p>
            <a:pPr algn="ctr"/>
            <a:r>
              <a:rPr lang="fr-FR" sz="1600" dirty="0">
                <a:solidFill>
                  <a:schemeClr val="accent1"/>
                </a:solidFill>
              </a:rPr>
              <a:t>Meilleure gestion du portefeuille </a:t>
            </a:r>
          </a:p>
        </p:txBody>
      </p:sp>
      <p:pic>
        <p:nvPicPr>
          <p:cNvPr id="14" name="Graphique 13" descr="Marteau d'officiel avec un remplissage uni">
            <a:extLst>
              <a:ext uri="{FF2B5EF4-FFF2-40B4-BE49-F238E27FC236}">
                <a16:creationId xmlns:a16="http://schemas.microsoft.com/office/drawing/2014/main" id="{3500CFCC-1453-3455-34B4-1ED4FF7213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6413" y="1569334"/>
            <a:ext cx="719415" cy="719415"/>
          </a:xfrm>
          <a:prstGeom prst="rect">
            <a:avLst/>
          </a:prstGeom>
        </p:spPr>
      </p:pic>
      <p:pic>
        <p:nvPicPr>
          <p:cNvPr id="17" name="Graphique 16" descr="Portefeuille avec un remplissage uni">
            <a:extLst>
              <a:ext uri="{FF2B5EF4-FFF2-40B4-BE49-F238E27FC236}">
                <a16:creationId xmlns:a16="http://schemas.microsoft.com/office/drawing/2014/main" id="{D86FA580-7CD7-23D8-95D6-68BD4C1F09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05820" y="1569334"/>
            <a:ext cx="719416" cy="719416"/>
          </a:xfrm>
          <a:prstGeom prst="rect">
            <a:avLst/>
          </a:prstGeom>
        </p:spPr>
      </p:pic>
      <p:pic>
        <p:nvPicPr>
          <p:cNvPr id="15" name="Graphique 14" descr="Tête avec engrenages avec un remplissage uni">
            <a:extLst>
              <a:ext uri="{FF2B5EF4-FFF2-40B4-BE49-F238E27FC236}">
                <a16:creationId xmlns:a16="http://schemas.microsoft.com/office/drawing/2014/main" id="{10E77DC7-3C37-FF9E-D56D-1F185086EC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3413" y="1574553"/>
            <a:ext cx="719415" cy="719415"/>
          </a:xfrm>
          <a:prstGeom prst="rect">
            <a:avLst/>
          </a:prstGeom>
        </p:spPr>
      </p:pic>
    </p:spTree>
    <p:extLst>
      <p:ext uri="{BB962C8B-B14F-4D97-AF65-F5344CB8AC3E}">
        <p14:creationId xmlns:p14="http://schemas.microsoft.com/office/powerpoint/2010/main" val="4992622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087D45A-287B-467C-83B9-C18F3CDE9879}"/>
              </a:ext>
            </a:extLst>
          </p:cNvPr>
          <p:cNvSpPr>
            <a:spLocks noGrp="1"/>
          </p:cNvSpPr>
          <p:nvPr>
            <p:ph idx="1"/>
          </p:nvPr>
        </p:nvSpPr>
        <p:spPr>
          <a:xfrm>
            <a:off x="300288" y="2260914"/>
            <a:ext cx="2094577" cy="1678340"/>
          </a:xfrm>
        </p:spPr>
        <p:txBody>
          <a:bodyPr>
            <a:normAutofit/>
          </a:bodyPr>
          <a:lstStyle/>
          <a:p>
            <a:pPr algn="ctr"/>
            <a:r>
              <a:rPr lang="fr-FR" sz="1600" dirty="0"/>
              <a:t>Complexité</a:t>
            </a:r>
          </a:p>
          <a:p>
            <a:pPr algn="ctr"/>
            <a:r>
              <a:rPr lang="fr-FR" dirty="0">
                <a:solidFill>
                  <a:schemeClr val="tx1"/>
                </a:solidFill>
              </a:rPr>
              <a:t>Complexes</a:t>
            </a:r>
            <a:r>
              <a:rPr lang="fr-FR" b="0" dirty="0">
                <a:solidFill>
                  <a:schemeClr val="tx1"/>
                </a:solidFill>
              </a:rPr>
              <a:t> en raison de la nécessité d'utiliser des </a:t>
            </a:r>
            <a:r>
              <a:rPr lang="fr-FR" dirty="0">
                <a:solidFill>
                  <a:schemeClr val="tx1"/>
                </a:solidFill>
              </a:rPr>
              <a:t>modèles</a:t>
            </a:r>
            <a:r>
              <a:rPr lang="fr-FR" b="0" dirty="0">
                <a:solidFill>
                  <a:schemeClr val="tx1"/>
                </a:solidFill>
              </a:rPr>
              <a:t> </a:t>
            </a:r>
            <a:r>
              <a:rPr lang="fr-FR" dirty="0">
                <a:solidFill>
                  <a:schemeClr val="tx1"/>
                </a:solidFill>
              </a:rPr>
              <a:t>sophistiqués</a:t>
            </a:r>
            <a:r>
              <a:rPr lang="fr-FR" b="0" dirty="0">
                <a:solidFill>
                  <a:schemeClr val="tx1"/>
                </a:solidFill>
              </a:rPr>
              <a:t> pour évaluer les risques.</a:t>
            </a:r>
          </a:p>
        </p:txBody>
      </p:sp>
      <p:sp>
        <p:nvSpPr>
          <p:cNvPr id="4" name="Espace réservé du pied de page 3">
            <a:extLst>
              <a:ext uri="{FF2B5EF4-FFF2-40B4-BE49-F238E27FC236}">
                <a16:creationId xmlns:a16="http://schemas.microsoft.com/office/drawing/2014/main" id="{7E34B980-F1CD-45D6-83EE-0769FF836A75}"/>
              </a:ext>
            </a:extLst>
          </p:cNvPr>
          <p:cNvSpPr>
            <a:spLocks noGrp="1"/>
          </p:cNvSpPr>
          <p:nvPr>
            <p:ph type="ftr" sz="quarter" idx="11"/>
          </p:nvPr>
        </p:nvSpPr>
        <p:spPr/>
        <p:txBody>
          <a:bodyPr/>
          <a:lstStyle/>
          <a:p>
            <a:r>
              <a:rPr lang="fr-FR"/>
              <a:t>Risques et volatilité sur les marchés financiers</a:t>
            </a:r>
          </a:p>
        </p:txBody>
      </p:sp>
      <p:sp>
        <p:nvSpPr>
          <p:cNvPr id="5" name="Espace réservé du numéro de diapositive 4">
            <a:extLst>
              <a:ext uri="{FF2B5EF4-FFF2-40B4-BE49-F238E27FC236}">
                <a16:creationId xmlns:a16="http://schemas.microsoft.com/office/drawing/2014/main" id="{2895D189-8C30-451B-915A-71CAC9330A28}"/>
              </a:ext>
            </a:extLst>
          </p:cNvPr>
          <p:cNvSpPr>
            <a:spLocks noGrp="1"/>
          </p:cNvSpPr>
          <p:nvPr>
            <p:ph type="sldNum" sz="quarter" idx="12"/>
          </p:nvPr>
        </p:nvSpPr>
        <p:spPr/>
        <p:txBody>
          <a:bodyPr/>
          <a:lstStyle/>
          <a:p>
            <a:fld id="{9C1A82F2-75C4-42C2-8E93-FEFE8959BC01}" type="slidenum">
              <a:rPr lang="fr-FR" smtClean="0"/>
              <a:pPr/>
              <a:t>99</a:t>
            </a:fld>
            <a:endParaRPr lang="fr-FR"/>
          </a:p>
        </p:txBody>
      </p:sp>
      <p:sp>
        <p:nvSpPr>
          <p:cNvPr id="6" name="Titre 5">
            <a:extLst>
              <a:ext uri="{FF2B5EF4-FFF2-40B4-BE49-F238E27FC236}">
                <a16:creationId xmlns:a16="http://schemas.microsoft.com/office/drawing/2014/main" id="{4D1023D4-2419-4E69-BE1A-C4A76AFE4A7D}"/>
              </a:ext>
            </a:extLst>
          </p:cNvPr>
          <p:cNvSpPr>
            <a:spLocks noGrp="1"/>
          </p:cNvSpPr>
          <p:nvPr>
            <p:ph type="title"/>
          </p:nvPr>
        </p:nvSpPr>
        <p:spPr/>
        <p:txBody>
          <a:bodyPr/>
          <a:lstStyle/>
          <a:p>
            <a:r>
              <a:rPr lang="fr-FR" dirty="0"/>
              <a:t>Les risques de marché</a:t>
            </a:r>
          </a:p>
        </p:txBody>
      </p:sp>
      <p:sp>
        <p:nvSpPr>
          <p:cNvPr id="7" name="Espace réservé du texte 6">
            <a:extLst>
              <a:ext uri="{FF2B5EF4-FFF2-40B4-BE49-F238E27FC236}">
                <a16:creationId xmlns:a16="http://schemas.microsoft.com/office/drawing/2014/main" id="{509A5379-611A-486D-8385-7BFF56A81E44}"/>
              </a:ext>
            </a:extLst>
          </p:cNvPr>
          <p:cNvSpPr>
            <a:spLocks noGrp="1"/>
          </p:cNvSpPr>
          <p:nvPr>
            <p:ph type="body" sz="quarter" idx="13"/>
          </p:nvPr>
        </p:nvSpPr>
        <p:spPr/>
        <p:txBody>
          <a:bodyPr/>
          <a:lstStyle/>
          <a:p>
            <a:r>
              <a:rPr lang="fr-FR" b="1" dirty="0"/>
              <a:t>Les Ajustements de Valeurs (XVA), problématiques</a:t>
            </a:r>
          </a:p>
        </p:txBody>
      </p:sp>
      <p:sp>
        <p:nvSpPr>
          <p:cNvPr id="8" name="Espace réservé de la date 7">
            <a:extLst>
              <a:ext uri="{FF2B5EF4-FFF2-40B4-BE49-F238E27FC236}">
                <a16:creationId xmlns:a16="http://schemas.microsoft.com/office/drawing/2014/main" id="{80EA667E-F352-CE2D-F594-EBB2F9A3E9AB}"/>
              </a:ext>
            </a:extLst>
          </p:cNvPr>
          <p:cNvSpPr>
            <a:spLocks noGrp="1"/>
          </p:cNvSpPr>
          <p:nvPr>
            <p:ph type="dt" sz="half" idx="10"/>
          </p:nvPr>
        </p:nvSpPr>
        <p:spPr/>
        <p:txBody>
          <a:bodyPr/>
          <a:lstStyle/>
          <a:p>
            <a:fld id="{F549DBAC-4B07-45C4-8742-C8DD86E52F9D}" type="datetime1">
              <a:rPr lang="fr-FR" smtClean="0"/>
              <a:t>03/12/2023</a:t>
            </a:fld>
            <a:endParaRPr lang="fr-FR"/>
          </a:p>
        </p:txBody>
      </p:sp>
      <p:pic>
        <p:nvPicPr>
          <p:cNvPr id="12" name="Graphique 11" descr="Labyrinthe avec un remplissage uni">
            <a:extLst>
              <a:ext uri="{FF2B5EF4-FFF2-40B4-BE49-F238E27FC236}">
                <a16:creationId xmlns:a16="http://schemas.microsoft.com/office/drawing/2014/main" id="{0F92D464-0D44-F7DC-19A8-623658398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376" y="1345538"/>
            <a:ext cx="914400" cy="914400"/>
          </a:xfrm>
          <a:prstGeom prst="rect">
            <a:avLst/>
          </a:prstGeom>
        </p:spPr>
      </p:pic>
    </p:spTree>
    <p:extLst>
      <p:ext uri="{BB962C8B-B14F-4D97-AF65-F5344CB8AC3E}">
        <p14:creationId xmlns:p14="http://schemas.microsoft.com/office/powerpoint/2010/main" val="3807197487"/>
      </p:ext>
    </p:extLst>
  </p:cSld>
  <p:clrMapOvr>
    <a:masterClrMapping/>
  </p:clrMapOvr>
</p:sld>
</file>

<file path=ppt/theme/theme1.xml><?xml version="1.0" encoding="utf-8"?>
<a:theme xmlns:a="http://schemas.openxmlformats.org/drawingml/2006/main" name="Thème Office">
  <a:themeElements>
    <a:clrScheme name="IMT-BS">
      <a:dk1>
        <a:sysClr val="windowText" lastClr="000000"/>
      </a:dk1>
      <a:lt1>
        <a:sysClr val="window" lastClr="FFFFFF"/>
      </a:lt1>
      <a:dk2>
        <a:srgbClr val="44546A"/>
      </a:dk2>
      <a:lt2>
        <a:srgbClr val="E7E6E6"/>
      </a:lt2>
      <a:accent1>
        <a:srgbClr val="831F82"/>
      </a:accent1>
      <a:accent2>
        <a:srgbClr val="00B8DE"/>
      </a:accent2>
      <a:accent3>
        <a:srgbClr val="B579B4"/>
      </a:accent3>
      <a:accent4>
        <a:srgbClr val="66D4EB"/>
      </a:accent4>
      <a:accent5>
        <a:srgbClr val="CDA5CD"/>
      </a:accent5>
      <a:accent6>
        <a:srgbClr val="99E3F2"/>
      </a:accent6>
      <a:hlink>
        <a:srgbClr val="831F82"/>
      </a:hlink>
      <a:folHlink>
        <a:srgbClr val="621761"/>
      </a:folHlink>
    </a:clrScheme>
    <a:fontScheme name="IMT-B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8359</TotalTime>
  <Words>8884</Words>
  <Application>Microsoft Office PowerPoint</Application>
  <PresentationFormat>Affichage à l'écran (16:9)</PresentationFormat>
  <Paragraphs>1481</Paragraphs>
  <Slides>132</Slides>
  <Notes>36</Notes>
  <HiddenSlides>1</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132</vt:i4>
      </vt:variant>
    </vt:vector>
  </HeadingPairs>
  <TitlesOfParts>
    <vt:vector size="136" baseType="lpstr">
      <vt:lpstr>Arial</vt:lpstr>
      <vt:lpstr>Calibri</vt:lpstr>
      <vt:lpstr>Cambria Math</vt:lpstr>
      <vt:lpstr>Thème Office</vt:lpstr>
      <vt:lpstr>Risques et volatilité sur les marchés financiers   Aurélien ALBA</vt:lpstr>
      <vt:lpstr>Présentation PowerPoint</vt:lpstr>
      <vt:lpstr>Présentation PowerPoint</vt:lpstr>
      <vt:lpstr>Histoire</vt:lpstr>
      <vt:lpstr>Histoire</vt:lpstr>
      <vt:lpstr>Histoire</vt:lpstr>
      <vt:lpstr>Histoire</vt:lpstr>
      <vt:lpstr>Histoire</vt:lpstr>
      <vt:lpstr>Histoire</vt:lpstr>
      <vt:lpstr>Histoire</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Les marchés financiers</vt:lpstr>
      <vt:lpstr>QUESTIONS</vt:lpstr>
      <vt:lpstr>Les marchés financiers</vt:lpstr>
      <vt:lpstr>Les marchés financiers</vt:lpstr>
      <vt:lpstr>Les marchés financiers</vt:lpstr>
      <vt:lpstr>Les marchés financiers</vt:lpstr>
      <vt:lpstr>Les marchés financiers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MECANISMES et produits</vt:lpstr>
      <vt:lpstr>QUESTIONs</vt:lpstr>
      <vt:lpstr>MECANISMES et produits</vt:lpstr>
      <vt:lpstr>MECANISMES et produits</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Les risques de marché</vt:lpstr>
      <vt:lpstr>La volatilité</vt:lpstr>
      <vt:lpstr>LA volatilité</vt:lpstr>
      <vt:lpstr>LA volatilité</vt:lpstr>
      <vt:lpstr>LA volatilité</vt:lpstr>
      <vt:lpstr>LA volatilité</vt:lpstr>
      <vt:lpstr>LA volatilité</vt:lpstr>
      <vt:lpstr>LA volatilité</vt:lpstr>
      <vt:lpstr>LA volatilité</vt:lpstr>
      <vt:lpstr>LA volatilité</vt:lpstr>
      <vt:lpstr>LA volatilité</vt:lpstr>
      <vt:lpstr>LA volatilité</vt:lpstr>
      <vt:lpstr>LA volatilité</vt:lpstr>
      <vt:lpstr>LA volatilité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Erick</dc:creator>
  <cp:lastModifiedBy>Aurélien ALBA</cp:lastModifiedBy>
  <cp:revision>121</cp:revision>
  <dcterms:created xsi:type="dcterms:W3CDTF">2018-04-24T14:31:03Z</dcterms:created>
  <dcterms:modified xsi:type="dcterms:W3CDTF">2023-12-05T06:47:24Z</dcterms:modified>
</cp:coreProperties>
</file>